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49"/>
  </p:notesMasterIdLst>
  <p:sldIdLst>
    <p:sldId id="256" r:id="rId2"/>
    <p:sldId id="259" r:id="rId3"/>
    <p:sldId id="356" r:id="rId4"/>
    <p:sldId id="455" r:id="rId5"/>
    <p:sldId id="408" r:id="rId6"/>
    <p:sldId id="409" r:id="rId7"/>
    <p:sldId id="410" r:id="rId8"/>
    <p:sldId id="411" r:id="rId9"/>
    <p:sldId id="412" r:id="rId10"/>
    <p:sldId id="413" r:id="rId11"/>
    <p:sldId id="415" r:id="rId12"/>
    <p:sldId id="416" r:id="rId13"/>
    <p:sldId id="414" r:id="rId14"/>
    <p:sldId id="418" r:id="rId15"/>
    <p:sldId id="420" r:id="rId16"/>
    <p:sldId id="419" r:id="rId17"/>
    <p:sldId id="437" r:id="rId18"/>
    <p:sldId id="445" r:id="rId19"/>
    <p:sldId id="446" r:id="rId20"/>
    <p:sldId id="447" r:id="rId21"/>
    <p:sldId id="448" r:id="rId22"/>
    <p:sldId id="424" r:id="rId23"/>
    <p:sldId id="426" r:id="rId24"/>
    <p:sldId id="428" r:id="rId25"/>
    <p:sldId id="429" r:id="rId26"/>
    <p:sldId id="430" r:id="rId27"/>
    <p:sldId id="451" r:id="rId28"/>
    <p:sldId id="431" r:id="rId29"/>
    <p:sldId id="432" r:id="rId30"/>
    <p:sldId id="433" r:id="rId31"/>
    <p:sldId id="442" r:id="rId32"/>
    <p:sldId id="434" r:id="rId33"/>
    <p:sldId id="435" r:id="rId34"/>
    <p:sldId id="444" r:id="rId35"/>
    <p:sldId id="454" r:id="rId36"/>
    <p:sldId id="368" r:id="rId37"/>
    <p:sldId id="361" r:id="rId38"/>
    <p:sldId id="362" r:id="rId39"/>
    <p:sldId id="363" r:id="rId40"/>
    <p:sldId id="457" r:id="rId41"/>
    <p:sldId id="458" r:id="rId42"/>
    <p:sldId id="260" r:id="rId43"/>
    <p:sldId id="371" r:id="rId44"/>
    <p:sldId id="372" r:id="rId45"/>
    <p:sldId id="404" r:id="rId46"/>
    <p:sldId id="449" r:id="rId47"/>
    <p:sldId id="450"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150" autoAdjust="0"/>
    <p:restoredTop sz="73084" autoAdjust="0"/>
  </p:normalViewPr>
  <p:slideViewPr>
    <p:cSldViewPr snapToGrid="0" snapToObjects="1">
      <p:cViewPr varScale="1">
        <p:scale>
          <a:sx n="51" d="100"/>
          <a:sy n="51" d="100"/>
        </p:scale>
        <p:origin x="-120" y="-368"/>
      </p:cViewPr>
      <p:guideLst>
        <p:guide orient="horz" pos="2160"/>
        <p:guide pos="2880"/>
      </p:guideLst>
    </p:cSldViewPr>
  </p:slideViewPr>
  <p:notesTextViewPr>
    <p:cViewPr>
      <p:scale>
        <a:sx n="100" d="100"/>
        <a:sy n="100" d="100"/>
      </p:scale>
      <p:origin x="0" y="0"/>
    </p:cViewPr>
  </p:notesTextViewPr>
  <p:sorterViewPr>
    <p:cViewPr>
      <p:scale>
        <a:sx n="184" d="100"/>
        <a:sy n="184" d="100"/>
      </p:scale>
      <p:origin x="0" y="32016"/>
    </p:cViewPr>
  </p:sorterViewPr>
  <p:notesViewPr>
    <p:cSldViewPr snapToGrid="0" snapToObjects="1">
      <p:cViewPr varScale="1">
        <p:scale>
          <a:sx n="72" d="100"/>
          <a:sy n="72" d="100"/>
        </p:scale>
        <p:origin x="-3296"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FAA579-3CCD-E74E-86E7-440CB07A8BBF}" type="datetimeFigureOut">
              <a:rPr lang="en-US" smtClean="0"/>
              <a:t>10/26/19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22EEF9-BE2A-A749-ACFB-097D8D784213}" type="slidenum">
              <a:rPr lang="en-US" smtClean="0"/>
              <a:t>‹#›</a:t>
            </a:fld>
            <a:endParaRPr lang="en-US"/>
          </a:p>
        </p:txBody>
      </p:sp>
    </p:spTree>
    <p:extLst>
      <p:ext uri="{BB962C8B-B14F-4D97-AF65-F5344CB8AC3E}">
        <p14:creationId xmlns:p14="http://schemas.microsoft.com/office/powerpoint/2010/main" val="144349727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2EEF9-BE2A-A749-ACFB-097D8D784213}" type="slidenum">
              <a:rPr lang="en-US" smtClean="0"/>
              <a:t>1</a:t>
            </a:fld>
            <a:endParaRPr lang="en-US"/>
          </a:p>
        </p:txBody>
      </p:sp>
    </p:spTree>
    <p:extLst>
      <p:ext uri="{BB962C8B-B14F-4D97-AF65-F5344CB8AC3E}">
        <p14:creationId xmlns:p14="http://schemas.microsoft.com/office/powerpoint/2010/main" val="3495496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is our</a:t>
            </a:r>
            <a:r>
              <a:rPr lang="en-US" baseline="0" dirty="0" smtClean="0"/>
              <a:t> standard disclaimer </a:t>
            </a:r>
            <a:r>
              <a:rPr lang="mr-IN" baseline="0" dirty="0" smtClean="0"/>
              <a:t>–</a:t>
            </a:r>
            <a:r>
              <a:rPr lang="en-US" baseline="0" dirty="0" smtClean="0"/>
              <a:t> you will see it in every </a:t>
            </a:r>
            <a:r>
              <a:rPr lang="en-US" baseline="0" dirty="0" err="1" smtClean="0"/>
              <a:t>prezi</a:t>
            </a:r>
            <a:r>
              <a:rPr lang="en-US" baseline="0" dirty="0" smtClean="0"/>
              <a:t>. Please read and respect the content of our copyright protected courses  and materials.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7FC3A8C-B426-D845-9317-759A05B7DBD4}"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p14="http://schemas.microsoft.com/office/powerpoint/2010/main" val="972065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kern="1200" dirty="0" smtClean="0">
                <a:solidFill>
                  <a:schemeClr val="tx1"/>
                </a:solidFill>
                <a:effectLst/>
                <a:latin typeface="+mn-lt"/>
                <a:ea typeface="+mn-ea"/>
                <a:cs typeface="+mn-cs"/>
              </a:rPr>
              <a:t>Vaccine</a:t>
            </a:r>
            <a:r>
              <a:rPr lang="en-US" sz="1200" kern="1200" baseline="0" dirty="0" smtClean="0">
                <a:solidFill>
                  <a:schemeClr val="tx1"/>
                </a:solidFill>
                <a:effectLst/>
                <a:latin typeface="+mn-lt"/>
                <a:ea typeface="+mn-ea"/>
                <a:cs typeface="+mn-cs"/>
              </a:rPr>
              <a:t> v</a:t>
            </a:r>
            <a:r>
              <a:rPr lang="en-US" sz="1200" kern="1200" dirty="0" smtClean="0">
                <a:solidFill>
                  <a:schemeClr val="tx1"/>
                </a:solidFill>
                <a:effectLst/>
                <a:latin typeface="+mn-lt"/>
                <a:ea typeface="+mn-ea"/>
                <a:cs typeface="+mn-cs"/>
              </a:rPr>
              <a:t>iruses must be grown on living tissue. Chicken embryos are widely used because they are readily available</a:t>
            </a:r>
            <a:r>
              <a:rPr lang="en-US" sz="1200" kern="1200" baseline="0" dirty="0" smtClean="0">
                <a:solidFill>
                  <a:schemeClr val="tx1"/>
                </a:solidFill>
                <a:effectLst/>
                <a:latin typeface="+mn-lt"/>
                <a:ea typeface="+mn-ea"/>
                <a:cs typeface="+mn-cs"/>
              </a:rPr>
              <a:t> and are </a:t>
            </a:r>
            <a:r>
              <a:rPr lang="en-US" sz="1200" kern="1200" dirty="0" smtClean="0">
                <a:solidFill>
                  <a:schemeClr val="tx1"/>
                </a:solidFill>
                <a:effectLst/>
                <a:latin typeface="+mn-lt"/>
                <a:ea typeface="+mn-ea"/>
                <a:cs typeface="+mn-cs"/>
              </a:rPr>
              <a:t>convenient to work with.</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kern="1200" dirty="0" smtClean="0">
                <a:solidFill>
                  <a:schemeClr val="tx1"/>
                </a:solidFill>
                <a:effectLst/>
                <a:latin typeface="+mn-lt"/>
                <a:ea typeface="+mn-ea"/>
                <a:cs typeface="+mn-cs"/>
              </a:rPr>
              <a:t>Let’s look at the disgusting way eggs and chicken embryos are used to manufacture of flu shots, the MMR vaccine, and the less commonly used yellow fever and rabies vaccines.</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aseline="0" dirty="0" smtClean="0"/>
          </a:p>
        </p:txBody>
      </p:sp>
      <p:sp>
        <p:nvSpPr>
          <p:cNvPr id="4" name="Slide Number Placeholder 3"/>
          <p:cNvSpPr>
            <a:spLocks noGrp="1"/>
          </p:cNvSpPr>
          <p:nvPr>
            <p:ph type="sldNum" sz="quarter" idx="10"/>
          </p:nvPr>
        </p:nvSpPr>
        <p:spPr/>
        <p:txBody>
          <a:bodyPr/>
          <a:lstStyle/>
          <a:p>
            <a:fld id="{925F8907-AE6E-474E-BC3A-CD076A9A9D76}"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p14="http://schemas.microsoft.com/office/powerpoint/2010/main" val="1905588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Most of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ingredients we’ve been investigating in this module fall into a group called </a:t>
            </a:r>
            <a:r>
              <a:rPr lang="en-US" sz="1200" b="1" kern="1200" dirty="0" smtClean="0">
                <a:solidFill>
                  <a:schemeClr val="tx1"/>
                </a:solidFill>
                <a:effectLst/>
                <a:latin typeface="+mn-lt"/>
                <a:ea typeface="+mn-ea"/>
                <a:cs typeface="+mn-cs"/>
              </a:rPr>
              <a:t>excipients</a:t>
            </a:r>
            <a:r>
              <a:rPr lang="en-US" sz="1200" kern="1200" dirty="0" smtClean="0">
                <a:solidFill>
                  <a:schemeClr val="tx1"/>
                </a:solidFill>
                <a:effectLst/>
                <a:latin typeface="+mn-lt"/>
                <a:ea typeface="+mn-ea"/>
                <a:cs typeface="+mn-cs"/>
              </a:rPr>
              <a:t>, with subcategories that </a:t>
            </a:r>
            <a:r>
              <a:rPr lang="en-US" sz="1200" b="1" kern="1200" dirty="0" smtClean="0">
                <a:solidFill>
                  <a:schemeClr val="tx1"/>
                </a:solidFill>
                <a:effectLst/>
                <a:latin typeface="+mn-lt"/>
                <a:ea typeface="+mn-ea"/>
                <a:cs typeface="+mn-cs"/>
              </a:rPr>
              <a:t>adjuvants</a:t>
            </a:r>
            <a:r>
              <a:rPr lang="en-US" sz="1200" kern="1200" dirty="0" smtClean="0">
                <a:solidFill>
                  <a:schemeClr val="tx1"/>
                </a:solidFill>
                <a:effectLst/>
                <a:latin typeface="+mn-lt"/>
                <a:ea typeface="+mn-ea"/>
                <a:cs typeface="+mn-cs"/>
              </a:rPr>
              <a:t>, which enhance antibody production; </a:t>
            </a:r>
            <a:r>
              <a:rPr lang="en-US" sz="1200" b="1" kern="1200" dirty="0" smtClean="0">
                <a:solidFill>
                  <a:schemeClr val="tx1"/>
                </a:solidFill>
                <a:effectLst/>
                <a:latin typeface="+mn-lt"/>
                <a:ea typeface="+mn-ea"/>
                <a:cs typeface="+mn-cs"/>
              </a:rPr>
              <a:t>stabilizers</a:t>
            </a:r>
            <a:r>
              <a:rPr lang="en-US" sz="1200" kern="1200" dirty="0" smtClean="0">
                <a:solidFill>
                  <a:schemeClr val="tx1"/>
                </a:solidFill>
                <a:effectLst/>
                <a:latin typeface="+mn-lt"/>
                <a:ea typeface="+mn-ea"/>
                <a:cs typeface="+mn-cs"/>
              </a:rPr>
              <a:t>, which prolong shelf life; and </a:t>
            </a:r>
            <a:r>
              <a:rPr lang="en-US" sz="1200" b="1" kern="1200" dirty="0" smtClean="0">
                <a:solidFill>
                  <a:schemeClr val="tx1"/>
                </a:solidFill>
                <a:effectLst/>
                <a:latin typeface="+mn-lt"/>
                <a:ea typeface="+mn-ea"/>
                <a:cs typeface="+mn-cs"/>
              </a:rPr>
              <a:t>preservatives</a:t>
            </a:r>
            <a:r>
              <a:rPr lang="en-US" sz="1200" kern="1200" dirty="0" smtClean="0">
                <a:solidFill>
                  <a:schemeClr val="tx1"/>
                </a:solidFill>
                <a:effectLst/>
                <a:latin typeface="+mn-lt"/>
                <a:ea typeface="+mn-ea"/>
                <a:cs typeface="+mn-cs"/>
              </a:rPr>
              <a:t>, such as thimerosal,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which are supposed</a:t>
            </a:r>
            <a:r>
              <a:rPr lang="en-US" sz="1200" kern="1200" baseline="0" dirty="0" smtClean="0">
                <a:solidFill>
                  <a:schemeClr val="tx1"/>
                </a:solidFill>
                <a:effectLst/>
                <a:latin typeface="+mn-lt"/>
                <a:ea typeface="+mn-ea"/>
                <a:cs typeface="+mn-cs"/>
              </a:rPr>
              <a:t> to </a:t>
            </a:r>
            <a:r>
              <a:rPr lang="en-US" sz="1200" kern="1200" dirty="0" smtClean="0">
                <a:solidFill>
                  <a:schemeClr val="tx1"/>
                </a:solidFill>
                <a:effectLst/>
                <a:latin typeface="+mn-lt"/>
                <a:ea typeface="+mn-ea"/>
                <a:cs typeface="+mn-cs"/>
              </a:rPr>
              <a:t>prolong the shelf life of vaccine components. </a:t>
            </a:r>
          </a:p>
          <a:p>
            <a:endParaRPr lang="en-US" sz="1200" kern="1200" dirty="0" smtClean="0">
              <a:solidFill>
                <a:schemeClr val="tx1"/>
              </a:solidFill>
              <a:effectLst/>
              <a:latin typeface="+mn-lt"/>
              <a:ea typeface="+mn-ea"/>
              <a:cs typeface="+mn-cs"/>
            </a:endParaRPr>
          </a:p>
          <a:p>
            <a:r>
              <a:rPr lang="en-US" dirty="0" smtClean="0"/>
              <a:t>One</a:t>
            </a:r>
            <a:r>
              <a:rPr lang="en-US" baseline="0" dirty="0" smtClean="0"/>
              <a:t> ingredient used to support the growth media and propagate growth of viruses is bovine serum. When I was reviewing a list of excipients, I noticed different bovine ingredients were listed in various vaccines.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found this to be curious. Why eight different bovine ingredients? What are the differences between each bovine ingredient that necessitates a distinct listing? When I investigated this further and I was appalled by what I found. This is what we’re going to cover next</a:t>
            </a:r>
            <a:r>
              <a:rPr lang="mr-IN"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6</a:t>
            </a:fld>
            <a:endParaRPr lang="en-US"/>
          </a:p>
        </p:txBody>
      </p:sp>
    </p:spTree>
    <p:extLst>
      <p:ext uri="{BB962C8B-B14F-4D97-AF65-F5344CB8AC3E}">
        <p14:creationId xmlns:p14="http://schemas.microsoft.com/office/powerpoint/2010/main" val="1098136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first question that probably pops into</a:t>
            </a:r>
            <a:r>
              <a:rPr lang="en-US" sz="1200" kern="1200" baseline="0" dirty="0" smtClean="0">
                <a:solidFill>
                  <a:schemeClr val="tx1"/>
                </a:solidFill>
                <a:effectLst/>
                <a:latin typeface="+mn-lt"/>
                <a:ea typeface="+mn-ea"/>
                <a:cs typeface="+mn-cs"/>
              </a:rPr>
              <a:t> your mind is, “why are cow parts used in cell cultures used to make vaccines?”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Well, according to the FDA: “</a:t>
            </a:r>
            <a:r>
              <a:rPr lang="en-US" sz="1200" kern="1200" dirty="0" smtClean="0">
                <a:solidFill>
                  <a:schemeClr val="tx1"/>
                </a:solidFill>
                <a:effectLst/>
                <a:latin typeface="+mn-lt"/>
                <a:ea typeface="+mn-ea"/>
                <a:cs typeface="+mn-cs"/>
              </a:rPr>
              <a:t>Cow components are often used simply because cows are very large animals… and thus much material is available.”</a:t>
            </a:r>
            <a:r>
              <a:rPr lang="en-US" dirty="0" smtClean="0">
                <a:effectLst/>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effectLst/>
              </a:rPr>
              <a:t>Really? Because a cow is a big animal?</a:t>
            </a:r>
            <a:r>
              <a:rPr lang="en-US" baseline="0" dirty="0" smtClean="0">
                <a:effectLst/>
              </a:rPr>
              <a:t> Is t</a:t>
            </a:r>
            <a:r>
              <a:rPr lang="en-US" dirty="0" smtClean="0">
                <a:effectLst/>
              </a:rPr>
              <a:t>here</a:t>
            </a:r>
            <a:r>
              <a:rPr lang="en-US" baseline="0" dirty="0" smtClean="0">
                <a:effectLst/>
              </a:rPr>
              <a:t> </a:t>
            </a:r>
            <a:r>
              <a:rPr lang="en-US" dirty="0" smtClean="0">
                <a:effectLst/>
              </a:rPr>
              <a:t>no other source for culture media?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FDA</a:t>
            </a:r>
            <a:r>
              <a:rPr lang="en-US" sz="1200" kern="1200" dirty="0" smtClean="0">
                <a:solidFill>
                  <a:schemeClr val="tx1"/>
                </a:solidFill>
                <a:effectLst/>
                <a:latin typeface="+mn-lt"/>
                <a:ea typeface="+mn-ea"/>
                <a:cs typeface="+mn-cs"/>
              </a:rPr>
              <a:t> go on to report that various parts of the slaughtered cows are used to make vaccines.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Lactose and casein, </a:t>
            </a:r>
            <a:r>
              <a:rPr lang="en-US" sz="1200" b="0" kern="1200" dirty="0" smtClean="0">
                <a:solidFill>
                  <a:schemeClr val="tx1"/>
                </a:solidFill>
                <a:effectLst/>
                <a:latin typeface="+mn-lt"/>
                <a:ea typeface="+mn-ea"/>
                <a:cs typeface="+mn-cs"/>
              </a:rPr>
              <a:t>the</a:t>
            </a:r>
            <a:r>
              <a:rPr lang="en-US" sz="1200" b="0" kern="1200" baseline="0" dirty="0" smtClean="0">
                <a:solidFill>
                  <a:schemeClr val="tx1"/>
                </a:solidFill>
                <a:effectLst/>
                <a:latin typeface="+mn-lt"/>
                <a:ea typeface="+mn-ea"/>
                <a:cs typeface="+mn-cs"/>
              </a:rPr>
              <a:t> dairy protein, is extracted</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cow's milk.</a:t>
            </a:r>
            <a:r>
              <a:rPr lang="en-US" sz="1200" kern="1200" baseline="0" dirty="0" smtClean="0">
                <a:solidFill>
                  <a:schemeClr val="tx1"/>
                </a:solidFill>
                <a:effectLst/>
                <a:latin typeface="+mn-lt"/>
                <a:ea typeface="+mn-ea"/>
                <a:cs typeface="+mn-cs"/>
              </a:rPr>
              <a:t> </a:t>
            </a:r>
            <a:endParaRPr lang="en-US" sz="1200" b="1"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Glycerol</a:t>
            </a:r>
            <a:r>
              <a:rPr lang="en-US" sz="1200" kern="1200" dirty="0" smtClean="0">
                <a:solidFill>
                  <a:schemeClr val="tx1"/>
                </a:solidFill>
                <a:effectLst/>
                <a:latin typeface="+mn-lt"/>
                <a:ea typeface="+mn-ea"/>
                <a:cs typeface="+mn-cs"/>
              </a:rPr>
              <a:t> is made from the tallow (fat)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Gelatin</a:t>
            </a:r>
            <a:r>
              <a:rPr lang="en-US" sz="1200" kern="1200" dirty="0" smtClean="0">
                <a:solidFill>
                  <a:schemeClr val="tx1"/>
                </a:solidFill>
                <a:effectLst/>
                <a:latin typeface="+mn-lt"/>
                <a:ea typeface="+mn-ea"/>
                <a:cs typeface="+mn-cs"/>
              </a:rPr>
              <a:t> is derived from connective tissue, bones, and tendons, and </a:t>
            </a:r>
            <a:r>
              <a:rPr lang="en-US" sz="1200" b="1" kern="1200" dirty="0" err="1" smtClean="0">
                <a:solidFill>
                  <a:schemeClr val="tx1"/>
                </a:solidFill>
                <a:effectLst/>
                <a:latin typeface="+mn-lt"/>
                <a:ea typeface="+mn-ea"/>
                <a:cs typeface="+mn-cs"/>
              </a:rPr>
              <a:t>Galactose</a:t>
            </a:r>
            <a:r>
              <a:rPr lang="en-US" sz="1200" kern="1200" dirty="0" smtClean="0">
                <a:solidFill>
                  <a:schemeClr val="tx1"/>
                </a:solidFill>
                <a:effectLst/>
                <a:latin typeface="+mn-lt"/>
                <a:ea typeface="+mn-ea"/>
                <a:cs typeface="+mn-cs"/>
              </a:rPr>
              <a:t> from removed from circulating red blood cells.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Casein</a:t>
            </a:r>
            <a:r>
              <a:rPr lang="en-US" sz="1200" kern="1200" baseline="0" dirty="0" smtClean="0">
                <a:solidFill>
                  <a:schemeClr val="tx1"/>
                </a:solidFill>
                <a:effectLst/>
                <a:latin typeface="+mn-lt"/>
                <a:ea typeface="+mn-ea"/>
                <a:cs typeface="+mn-cs"/>
              </a:rPr>
              <a:t> and gelatin are added to vaccines as</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rPr>
              <a:t>stabilizers</a:t>
            </a:r>
            <a:r>
              <a:rPr lang="en-US" sz="1200" u="none" kern="1200" dirty="0" smtClean="0">
                <a:solidFill>
                  <a:schemeClr val="tx1"/>
                </a:solidFill>
                <a:effectLst/>
                <a:latin typeface="+mn-lt"/>
                <a:ea typeface="+mn-ea"/>
                <a:cs typeface="+mn-cs"/>
              </a:rPr>
              <a:t>,</a:t>
            </a:r>
            <a:r>
              <a:rPr lang="en-US" sz="1200" u="none" kern="1200" baseline="0" dirty="0" smtClean="0">
                <a:solidFill>
                  <a:schemeClr val="tx1"/>
                </a:solidFill>
                <a:effectLst/>
                <a:latin typeface="+mn-lt"/>
                <a:ea typeface="+mn-ea"/>
                <a:cs typeface="+mn-cs"/>
              </a:rPr>
              <a:t> intended to</a:t>
            </a:r>
            <a:r>
              <a:rPr lang="en-US" sz="1200" kern="1200" dirty="0" smtClean="0">
                <a:solidFill>
                  <a:schemeClr val="tx1"/>
                </a:solidFill>
                <a:effectLst/>
                <a:latin typeface="+mn-lt"/>
                <a:ea typeface="+mn-ea"/>
                <a:cs typeface="+mn-cs"/>
              </a:rPr>
              <a:t> "prevent viral </a:t>
            </a:r>
            <a:r>
              <a:rPr lang="en-US" sz="1200" u="sng" kern="1200" dirty="0" smtClean="0">
                <a:solidFill>
                  <a:schemeClr val="tx1"/>
                </a:solidFill>
                <a:effectLst/>
                <a:latin typeface="+mn-lt"/>
                <a:ea typeface="+mn-ea"/>
                <a:cs typeface="+mn-cs"/>
              </a:rPr>
              <a:t>degradation.</a:t>
            </a:r>
            <a:r>
              <a:rPr lang="en-US" sz="1200" kern="1200" dirty="0" smtClean="0">
                <a:solidFill>
                  <a:schemeClr val="tx1"/>
                </a:solidFill>
                <a:effectLst/>
                <a:latin typeface="+mn-lt"/>
                <a:ea typeface="+mn-ea"/>
                <a:cs typeface="+mn-cs"/>
              </a:rPr>
              <a:t>" Allergies to these ingredients have been reported after vaccination.</a:t>
            </a:r>
            <a:r>
              <a:rPr lang="en-US" dirty="0" smtClean="0">
                <a:effectLst/>
              </a:rPr>
              <a: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FDA: Bovine Derived Materials Used in Vaccine Manufacturing Questions and Answers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https://</a:t>
            </a:r>
            <a:r>
              <a:rPr lang="en-US" sz="1200" kern="1200" dirty="0" err="1" smtClean="0">
                <a:solidFill>
                  <a:schemeClr val="tx1"/>
                </a:solidFill>
                <a:effectLst/>
                <a:latin typeface="+mn-lt"/>
                <a:ea typeface="+mn-ea"/>
                <a:cs typeface="+mn-cs"/>
              </a:rPr>
              <a:t>www.fda.gov</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BiologicsBloodVaccines</a:t>
            </a:r>
            <a:r>
              <a:rPr lang="en-US" sz="1200" kern="1200" dirty="0" smtClean="0">
                <a:solidFill>
                  <a:schemeClr val="tx1"/>
                </a:solidFill>
                <a:effectLst/>
                <a:latin typeface="+mn-lt"/>
                <a:ea typeface="+mn-ea"/>
                <a:cs typeface="+mn-cs"/>
              </a:rPr>
              <a:t>/Vaccines/</a:t>
            </a:r>
            <a:r>
              <a:rPr lang="en-US" sz="1200" kern="1200" dirty="0" err="1" smtClean="0">
                <a:solidFill>
                  <a:schemeClr val="tx1"/>
                </a:solidFill>
                <a:effectLst/>
                <a:latin typeface="+mn-lt"/>
                <a:ea typeface="+mn-ea"/>
                <a:cs typeface="+mn-cs"/>
              </a:rPr>
              <a:t>QuestionsaboutVaccines</a:t>
            </a:r>
            <a:r>
              <a:rPr lang="en-US" sz="1200" kern="1200" dirty="0" smtClean="0">
                <a:solidFill>
                  <a:schemeClr val="tx1"/>
                </a:solidFill>
                <a:effectLst/>
                <a:latin typeface="+mn-lt"/>
                <a:ea typeface="+mn-ea"/>
                <a:cs typeface="+mn-cs"/>
              </a:rPr>
              <a:t>/ucm143521.htm</a:t>
            </a:r>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7</a:t>
            </a:fld>
            <a:endParaRPr lang="en-US"/>
          </a:p>
        </p:txBody>
      </p:sp>
    </p:spTree>
    <p:extLst>
      <p:ext uri="{BB962C8B-B14F-4D97-AF65-F5344CB8AC3E}">
        <p14:creationId xmlns:p14="http://schemas.microsoft.com/office/powerpoint/2010/main" val="4248470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Bovine calf serum</a:t>
            </a:r>
            <a:r>
              <a:rPr lang="en-US" sz="1200" kern="1200" dirty="0" smtClean="0">
                <a:solidFill>
                  <a:schemeClr val="tx1"/>
                </a:solidFill>
                <a:effectLst/>
                <a:latin typeface="+mn-lt"/>
                <a:ea typeface="+mn-ea"/>
                <a:cs typeface="+mn-cs"/>
              </a:rPr>
              <a:t> is the liquid portion of a blood that remains after red blood cells, white blood cells, proteins, platelets and clotting factors are removed. Albumin is the</a:t>
            </a:r>
            <a:r>
              <a:rPr lang="en-US" sz="1200" u="sng" kern="1200" dirty="0" smtClean="0">
                <a:solidFill>
                  <a:schemeClr val="tx1"/>
                </a:solidFill>
                <a:effectLst/>
                <a:latin typeface="+mn-lt"/>
                <a:ea typeface="+mn-ea"/>
                <a:cs typeface="+mn-cs"/>
              </a:rPr>
              <a:t> most abundant</a:t>
            </a:r>
            <a:r>
              <a:rPr lang="en-US" sz="1200" kern="1200" dirty="0" smtClean="0">
                <a:solidFill>
                  <a:schemeClr val="tx1"/>
                </a:solidFill>
                <a:effectLst/>
                <a:latin typeface="+mn-lt"/>
                <a:ea typeface="+mn-ea"/>
                <a:cs typeface="+mn-cs"/>
              </a:rPr>
              <a:t> type of protein in bovine serum.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Various classifications of bovine serum are used, based on the animal's age at the time of collection. This is important because the age of the animal impacts the characteristics of the serum. </a:t>
            </a:r>
            <a:r>
              <a:rPr lang="en-US" sz="1200" u="sng" kern="1200" dirty="0" smtClean="0">
                <a:solidFill>
                  <a:schemeClr val="tx1"/>
                </a:solidFill>
                <a:effectLst/>
                <a:latin typeface="+mn-lt"/>
                <a:ea typeface="+mn-ea"/>
                <a:cs typeface="+mn-cs"/>
              </a:rPr>
              <a:t>Industry standards</a:t>
            </a:r>
            <a:r>
              <a:rPr lang="en-US" sz="1200" kern="1200" dirty="0" smtClean="0">
                <a:solidFill>
                  <a:schemeClr val="tx1"/>
                </a:solidFill>
                <a:effectLst/>
                <a:latin typeface="+mn-lt"/>
                <a:ea typeface="+mn-ea"/>
                <a:cs typeface="+mn-cs"/>
              </a:rPr>
              <a:t> classify the serum according to</a:t>
            </a:r>
            <a:r>
              <a:rPr lang="en-US" sz="1200" kern="1200" baseline="0" dirty="0" smtClean="0">
                <a:solidFill>
                  <a:schemeClr val="tx1"/>
                </a:solidFill>
                <a:effectLst/>
                <a:latin typeface="+mn-lt"/>
                <a:ea typeface="+mn-ea"/>
                <a:cs typeface="+mn-cs"/>
              </a:rPr>
              <a:t> the age of the baby calf when it’s blood is extracted for use in vaccines.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8</a:t>
            </a:fld>
            <a:endParaRPr lang="en-US"/>
          </a:p>
        </p:txBody>
      </p:sp>
    </p:spTree>
    <p:extLst>
      <p:ext uri="{BB962C8B-B14F-4D97-AF65-F5344CB8AC3E}">
        <p14:creationId xmlns:p14="http://schemas.microsoft.com/office/powerpoint/2010/main" val="2661470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Fetal bovine serum (FBS) </a:t>
            </a:r>
            <a:r>
              <a:rPr lang="en-US" sz="1200" kern="1200" dirty="0" smtClean="0">
                <a:solidFill>
                  <a:schemeClr val="tx1"/>
                </a:solidFill>
                <a:effectLst/>
                <a:latin typeface="+mn-lt"/>
                <a:ea typeface="+mn-ea"/>
                <a:cs typeface="+mn-cs"/>
              </a:rPr>
              <a:t>is the most widely used growth supplement for cell culture media because of its high content of embryonic growth promoting factors.</a:t>
            </a:r>
            <a:r>
              <a:rPr lang="en-US" sz="1200" kern="1200" baseline="0" dirty="0" smtClean="0">
                <a:solidFill>
                  <a:schemeClr val="tx1"/>
                </a:solidFill>
                <a:effectLst/>
                <a:latin typeface="+mn-lt"/>
                <a:ea typeface="+mn-ea"/>
                <a:cs typeface="+mn-cs"/>
              </a:rPr>
              <a:t> It is </a:t>
            </a:r>
            <a:r>
              <a:rPr lang="en-US" sz="1200" kern="1200" dirty="0" smtClean="0">
                <a:solidFill>
                  <a:schemeClr val="tx1"/>
                </a:solidFill>
                <a:effectLst/>
                <a:latin typeface="+mn-lt"/>
                <a:ea typeface="+mn-ea"/>
                <a:cs typeface="+mn-cs"/>
              </a:rPr>
              <a:t>the most difficult to obtain and is the most expensive cell culture promoter used in drug manufacturing.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my opinion, FBS is also the most disgusting and disturbing ingredient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used in vaccines.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Serum is a complex mixture of biological constituents and, even after 50 years of laboratory use, the majority of the bovine subunits have not been fully identified. In addition,</a:t>
            </a:r>
            <a:r>
              <a:rPr lang="en-US" sz="1200" kern="1200" baseline="0" dirty="0" smtClean="0">
                <a:solidFill>
                  <a:schemeClr val="tx1"/>
                </a:solidFill>
                <a:effectLst/>
                <a:latin typeface="+mn-lt"/>
                <a:ea typeface="+mn-ea"/>
                <a:cs typeface="+mn-cs"/>
              </a:rPr>
              <a:t> s</a:t>
            </a:r>
            <a:r>
              <a:rPr lang="en-US" sz="1200" kern="1200" dirty="0" smtClean="0">
                <a:solidFill>
                  <a:schemeClr val="tx1"/>
                </a:solidFill>
                <a:effectLst/>
                <a:latin typeface="+mn-lt"/>
                <a:ea typeface="+mn-ea"/>
                <a:cs typeface="+mn-cs"/>
              </a:rPr>
              <a:t>erum is a solution extracted from biological sources, its composition may vary from lot to lot.</a:t>
            </a:r>
            <a:r>
              <a:rPr lang="en-US" dirty="0" smtClean="0">
                <a:effectLst/>
              </a:rPr>
              <a: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a:t>
            </a:r>
            <a:r>
              <a:rPr lang="en-US" sz="1200" kern="1200" baseline="0" dirty="0" smtClean="0">
                <a:solidFill>
                  <a:schemeClr val="tx1"/>
                </a:solidFill>
                <a:effectLst/>
                <a:latin typeface="+mn-lt"/>
                <a:ea typeface="+mn-ea"/>
                <a:cs typeface="+mn-cs"/>
              </a:rPr>
              <a:t> analysis released in 2014 </a:t>
            </a:r>
            <a:r>
              <a:rPr lang="en-US" sz="1200" kern="1200" dirty="0" smtClean="0">
                <a:solidFill>
                  <a:schemeClr val="tx1"/>
                </a:solidFill>
                <a:effectLst/>
                <a:latin typeface="+mn-lt"/>
                <a:ea typeface="+mn-ea"/>
                <a:cs typeface="+mn-cs"/>
              </a:rPr>
              <a:t>revealed that FBS contains approximately </a:t>
            </a:r>
            <a:r>
              <a:rPr lang="en-US" sz="1200" b="1" i="1" kern="1200" dirty="0" smtClean="0">
                <a:solidFill>
                  <a:schemeClr val="tx1"/>
                </a:solidFill>
                <a:effectLst/>
                <a:latin typeface="+mn-lt"/>
                <a:ea typeface="+mn-ea"/>
                <a:cs typeface="+mn-cs"/>
              </a:rPr>
              <a:t>1,800 different proteins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more than </a:t>
            </a:r>
            <a:r>
              <a:rPr lang="en-US" sz="1200" b="1" i="1" kern="1200" dirty="0" smtClean="0">
                <a:solidFill>
                  <a:schemeClr val="tx1"/>
                </a:solidFill>
                <a:effectLst/>
                <a:latin typeface="+mn-lt"/>
                <a:ea typeface="+mn-ea"/>
                <a:cs typeface="+mn-cs"/>
              </a:rPr>
              <a:t>4,000 metabolites</a:t>
            </a:r>
            <a:r>
              <a:rPr lang="en-US" sz="1200" kern="1200" dirty="0" smtClean="0">
                <a:solidFill>
                  <a:schemeClr val="tx1"/>
                </a:solidFill>
                <a:effectLst/>
                <a:latin typeface="+mn-lt"/>
                <a:ea typeface="+mn-ea"/>
                <a:cs typeface="+mn-cs"/>
              </a:rPr>
              <a:t>. The proportions of each vary between different batches and vary by the health of the animal from which it is harvested</a:t>
            </a:r>
            <a:r>
              <a:rPr lang="en-US" dirty="0" smtClean="0">
                <a:effectLst/>
              </a:rPr>
              <a: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age, sex, genetics, quality of food consumed by the mother, and the maturity of the extracted cells creates an enormous amount of lot-to-lot inconsistency.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fact, serum and albumin can be essentially "designed" to meet the needs of a customer by feeding baby calves specialized </a:t>
            </a:r>
            <a:r>
              <a:rPr lang="en-US" sz="1200" u="sng" kern="1200" dirty="0" smtClean="0">
                <a:solidFill>
                  <a:schemeClr val="tx1"/>
                </a:solidFill>
                <a:effectLst/>
                <a:latin typeface="+mn-lt"/>
                <a:ea typeface="+mn-ea"/>
                <a:cs typeface="+mn-cs"/>
              </a:rPr>
              <a:t>formula</a:t>
            </a:r>
            <a:r>
              <a:rPr lang="en-US" sz="1200" kern="1200" dirty="0" smtClean="0">
                <a:solidFill>
                  <a:schemeClr val="tx1"/>
                </a:solidFill>
                <a:effectLst/>
                <a:latin typeface="+mn-lt"/>
                <a:ea typeface="+mn-ea"/>
                <a:cs typeface="+mn-cs"/>
              </a:rPr>
              <a:t> diets.</a:t>
            </a:r>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9</a:t>
            </a:fld>
            <a:endParaRPr lang="en-US"/>
          </a:p>
        </p:txBody>
      </p:sp>
    </p:spTree>
    <p:extLst>
      <p:ext uri="{BB962C8B-B14F-4D97-AF65-F5344CB8AC3E}">
        <p14:creationId xmlns:p14="http://schemas.microsoft.com/office/powerpoint/2010/main" val="2155666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audio on this slide is disturbing. It is the factual description of how FBS is harvested. A </a:t>
            </a:r>
            <a:r>
              <a:rPr lang="en-US" baseline="0" dirty="0" err="1" smtClean="0"/>
              <a:t>pdf</a:t>
            </a:r>
            <a:r>
              <a:rPr lang="en-US" baseline="0" dirty="0" smtClean="0"/>
              <a:t> of this information is also found in your </a:t>
            </a:r>
            <a:r>
              <a:rPr lang="en-US" baseline="0" dirty="0" err="1" smtClean="0"/>
              <a:t>docbox</a:t>
            </a:r>
            <a:r>
              <a:rPr lang="en-US" baseline="0" dirty="0" smtClean="0"/>
              <a:t>. </a:t>
            </a:r>
          </a:p>
          <a:p>
            <a:endParaRPr lang="en-US" baseline="0" dirty="0" smtClean="0"/>
          </a:p>
          <a:p>
            <a:r>
              <a:rPr lang="en-US" baseline="0" dirty="0" smtClean="0"/>
              <a:t>You may want to skip this audio </a:t>
            </a:r>
            <a:r>
              <a:rPr lang="mr-IN" baseline="0" dirty="0" smtClean="0"/>
              <a:t>–</a:t>
            </a:r>
            <a:r>
              <a:rPr lang="en-US" baseline="0" dirty="0" smtClean="0"/>
              <a:t> on the other hand, Knowing what actually happens in the production of FBS is so </a:t>
            </a:r>
            <a:r>
              <a:rPr lang="en-US" baseline="0" dirty="0" err="1" smtClean="0"/>
              <a:t>distrurbing</a:t>
            </a:r>
            <a:r>
              <a:rPr lang="en-US" baseline="0" dirty="0" smtClean="0"/>
              <a:t> that once you know it, you’ll never forget it. AND others would be horrified to know that FBS is injected into their baby in the name of “health.” </a:t>
            </a:r>
          </a:p>
          <a:p>
            <a:endParaRPr lang="en-US" baseline="0" dirty="0" smtClean="0"/>
          </a:p>
          <a:p>
            <a:r>
              <a:rPr lang="en-US" baseline="0" dirty="0" smtClean="0"/>
              <a:t>Here’s the description: </a:t>
            </a:r>
          </a:p>
          <a:p>
            <a:r>
              <a:rPr lang="en-US" sz="1200" i="1" kern="1200" dirty="0" smtClean="0">
                <a:solidFill>
                  <a:schemeClr val="tx1"/>
                </a:solidFill>
                <a:effectLst/>
                <a:latin typeface="+mn-lt"/>
                <a:ea typeface="+mn-ea"/>
                <a:cs typeface="+mn-cs"/>
              </a:rPr>
              <a:t>Cows are occasionally sent to slaughter to thin the herd</a:t>
            </a:r>
            <a:r>
              <a:rPr lang="en-US" sz="1200" i="1" kern="1200" baseline="0" dirty="0" smtClean="0">
                <a:solidFill>
                  <a:schemeClr val="tx1"/>
                </a:solidFill>
                <a:effectLst/>
                <a:latin typeface="+mn-lt"/>
                <a:ea typeface="+mn-ea"/>
                <a:cs typeface="+mn-cs"/>
              </a:rPr>
              <a:t> or </a:t>
            </a:r>
            <a:r>
              <a:rPr lang="en-US" sz="1200" i="1" kern="1200" dirty="0" smtClean="0">
                <a:solidFill>
                  <a:schemeClr val="tx1"/>
                </a:solidFill>
                <a:effectLst/>
                <a:latin typeface="+mn-lt"/>
                <a:ea typeface="+mn-ea"/>
                <a:cs typeface="+mn-cs"/>
              </a:rPr>
              <a:t>because they are lame. If a cow is found to be pregnant during the removal of its internal organs, the uterus is quickly moved to a specialized extraction area where the fetal blood can be harvested within 30 minutes of the mother’s demise. This is done by inserting a sterile vacuum collection apparatus directly into the heart</a:t>
            </a:r>
            <a:r>
              <a:rPr lang="en-US" sz="1200" i="1" kern="1200" baseline="0" dirty="0" smtClean="0">
                <a:solidFill>
                  <a:schemeClr val="tx1"/>
                </a:solidFill>
                <a:effectLst/>
                <a:latin typeface="+mn-lt"/>
                <a:ea typeface="+mn-ea"/>
                <a:cs typeface="+mn-cs"/>
              </a:rPr>
              <a:t> without anesthetic.</a:t>
            </a:r>
            <a:r>
              <a:rPr lang="en-US" sz="1200" i="1" kern="1200" dirty="0" smtClean="0">
                <a:solidFill>
                  <a:schemeClr val="tx1"/>
                </a:solidFill>
                <a:effectLst/>
                <a:latin typeface="+mn-lt"/>
                <a:ea typeface="+mn-ea"/>
                <a:cs typeface="+mn-cs"/>
              </a:rPr>
              <a:t> The fetus must be at least 3 months of age or the heart is too small for puncture.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A 3-month fetus yields about 150ccs of serum while a near-term fetus (9 months) can yield up to 550ccs. The heart must be beating to ensure the blood remains </a:t>
            </a:r>
            <a:r>
              <a:rPr lang="en-US" sz="1200" i="1" kern="1200" dirty="0" err="1" smtClean="0">
                <a:solidFill>
                  <a:schemeClr val="tx1"/>
                </a:solidFill>
                <a:effectLst/>
                <a:latin typeface="+mn-lt"/>
                <a:ea typeface="+mn-ea"/>
                <a:cs typeface="+mn-cs"/>
              </a:rPr>
              <a:t>uncoagulated</a:t>
            </a:r>
            <a:r>
              <a:rPr lang="en-US" sz="1200" i="1" kern="1200" dirty="0" smtClean="0">
                <a:solidFill>
                  <a:schemeClr val="tx1"/>
                </a:solidFill>
                <a:effectLst/>
                <a:latin typeface="+mn-lt"/>
                <a:ea typeface="+mn-ea"/>
                <a:cs typeface="+mn-cs"/>
              </a:rPr>
              <a:t> and all blood can be extracted from the fetus; therefore, it is presumed that the fetus is alive at the time of the extraction. </a:t>
            </a:r>
          </a:p>
          <a:p>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After the blood is removed, the remains of the fetus are processed for animal feed. </a:t>
            </a:r>
          </a:p>
          <a:p>
            <a:endParaRPr lang="en-US" sz="1200" i="1"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Approximately 500,000 liters (132,000 gallons) of FBS are sold per year, which means at least 1,000,000 unborn calf fetuses are subjected to the brutal harvesting procedure each year.</a:t>
            </a:r>
          </a:p>
          <a:p>
            <a:endParaRPr lang="en-US" sz="1200" i="1"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the very least, this disturbing information should raise huge concerns regarding animal welfare and animal cruelty…and make you question what is coming through that needle. </a:t>
            </a:r>
          </a:p>
          <a:p>
            <a:endParaRPr lang="en-US" sz="1200" i="0" kern="1200" dirty="0" smtClean="0">
              <a:solidFill>
                <a:schemeClr val="tx1"/>
              </a:solidFill>
              <a:effectLst/>
              <a:latin typeface="+mn-lt"/>
              <a:ea typeface="+mn-ea"/>
              <a:cs typeface="+mn-cs"/>
            </a:endParaRPr>
          </a:p>
          <a:p>
            <a:r>
              <a:rPr lang="en-US" dirty="0" smtClean="0">
                <a:effectLst/>
              </a:rPr>
              <a:t>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10</a:t>
            </a:fld>
            <a:endParaRPr lang="en-US"/>
          </a:p>
        </p:txBody>
      </p:sp>
    </p:spTree>
    <p:extLst>
      <p:ext uri="{BB962C8B-B14F-4D97-AF65-F5344CB8AC3E}">
        <p14:creationId xmlns:p14="http://schemas.microsoft.com/office/powerpoint/2010/main" val="3349586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are four recognized species within the family of </a:t>
            </a:r>
            <a:r>
              <a:rPr lang="en-US" sz="1200" i="1" kern="1200" dirty="0" err="1" smtClean="0">
                <a:solidFill>
                  <a:schemeClr val="tx1"/>
                </a:solidFill>
                <a:effectLst/>
                <a:latin typeface="+mn-lt"/>
                <a:ea typeface="+mn-ea"/>
                <a:cs typeface="+mn-cs"/>
              </a:rPr>
              <a:t>Pestiviruses</a:t>
            </a:r>
            <a:r>
              <a:rPr lang="en-US"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Bovine viral diarrhea virus 1 and 2 (BVDV-1 and BVDV-2),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Classical swine fever virus (CSFV), and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Border disease virus (BDV).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Over the last few years, a new bovine </a:t>
            </a:r>
            <a:r>
              <a:rPr lang="en-US" sz="1200" i="1" kern="1200" dirty="0" err="1" smtClean="0">
                <a:solidFill>
                  <a:schemeClr val="tx1"/>
                </a:solidFill>
                <a:effectLst/>
                <a:latin typeface="+mn-lt"/>
                <a:ea typeface="+mn-ea"/>
                <a:cs typeface="+mn-cs"/>
              </a:rPr>
              <a:t>Pestivirus</a:t>
            </a:r>
            <a:r>
              <a:rPr lang="en-US" sz="1200" kern="1200" dirty="0" smtClean="0">
                <a:solidFill>
                  <a:schemeClr val="tx1"/>
                </a:solidFill>
                <a:effectLst/>
                <a:latin typeface="+mn-lt"/>
                <a:ea typeface="+mn-ea"/>
                <a:cs typeface="+mn-cs"/>
              </a:rPr>
              <a:t> species has been identified called </a:t>
            </a:r>
            <a:r>
              <a:rPr lang="en-US" sz="1200" kern="1200" dirty="0" err="1" smtClean="0">
                <a:solidFill>
                  <a:schemeClr val="tx1"/>
                </a:solidFill>
                <a:effectLst/>
                <a:latin typeface="+mn-lt"/>
                <a:ea typeface="+mn-ea"/>
                <a:cs typeface="+mn-cs"/>
              </a:rPr>
              <a:t>HoBi</a:t>
            </a:r>
            <a:r>
              <a:rPr lang="en-US" sz="1200" kern="1200" dirty="0" smtClean="0">
                <a:solidFill>
                  <a:schemeClr val="tx1"/>
                </a:solidFill>
                <a:effectLst/>
                <a:latin typeface="+mn-lt"/>
                <a:ea typeface="+mn-ea"/>
                <a:cs typeface="+mn-cs"/>
              </a:rPr>
              <a:t>-like virus.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Since 2002, it</a:t>
            </a:r>
            <a:r>
              <a:rPr lang="en-US" sz="1200" kern="1200" baseline="0" dirty="0" smtClean="0">
                <a:solidFill>
                  <a:schemeClr val="tx1"/>
                </a:solidFill>
                <a:effectLst/>
                <a:latin typeface="+mn-lt"/>
                <a:ea typeface="+mn-ea"/>
                <a:cs typeface="+mn-cs"/>
              </a:rPr>
              <a:t> has been known that nearly 100% of </a:t>
            </a:r>
            <a:r>
              <a:rPr lang="en-US" sz="1200" b="1" kern="1200" baseline="0" dirty="0" smtClean="0">
                <a:solidFill>
                  <a:schemeClr val="tx1"/>
                </a:solidFill>
                <a:effectLst/>
                <a:latin typeface="+mn-lt"/>
                <a:ea typeface="+mn-ea"/>
                <a:cs typeface="+mn-cs"/>
              </a:rPr>
              <a:t>all cell lines, cell cultures and FBS  all over the world are contaminated with stray viruses.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a:t>
            </a:r>
            <a:r>
              <a:rPr lang="en-US" sz="1200" kern="1200" baseline="0" dirty="0" smtClean="0">
                <a:solidFill>
                  <a:schemeClr val="tx1"/>
                </a:solidFill>
                <a:effectLst/>
                <a:latin typeface="+mn-lt"/>
                <a:ea typeface="+mn-ea"/>
                <a:cs typeface="+mn-cs"/>
              </a:rPr>
              <a:t> more recent study </a:t>
            </a:r>
            <a:r>
              <a:rPr lang="en-US" sz="1200" kern="1200" dirty="0" smtClean="0">
                <a:solidFill>
                  <a:schemeClr val="tx1"/>
                </a:solidFill>
                <a:effectLst/>
                <a:latin typeface="+mn-lt"/>
                <a:ea typeface="+mn-ea"/>
                <a:cs typeface="+mn-cs"/>
              </a:rPr>
              <a:t>completed in Italy</a:t>
            </a:r>
            <a:r>
              <a:rPr lang="en-US" sz="1200" kern="1200" baseline="0" dirty="0" smtClean="0">
                <a:solidFill>
                  <a:schemeClr val="tx1"/>
                </a:solidFill>
                <a:effectLst/>
                <a:latin typeface="+mn-lt"/>
                <a:ea typeface="+mn-ea"/>
                <a:cs typeface="+mn-cs"/>
              </a:rPr>
              <a:t> in </a:t>
            </a:r>
            <a:r>
              <a:rPr lang="en-US" sz="1200" kern="1200" dirty="0" smtClean="0">
                <a:solidFill>
                  <a:schemeClr val="tx1"/>
                </a:solidFill>
                <a:effectLst/>
                <a:latin typeface="+mn-lt"/>
                <a:ea typeface="+mn-ea"/>
                <a:cs typeface="+mn-cs"/>
              </a:rPr>
              <a:t>2015 found that </a:t>
            </a:r>
            <a:r>
              <a:rPr lang="en-US" sz="1200" b="1" kern="1200" dirty="0" smtClean="0">
                <a:solidFill>
                  <a:schemeClr val="tx1"/>
                </a:solidFill>
                <a:effectLst/>
                <a:latin typeface="+mn-lt"/>
                <a:ea typeface="+mn-ea"/>
                <a:cs typeface="+mn-cs"/>
              </a:rPr>
              <a:t>all 26 batches</a:t>
            </a:r>
            <a:r>
              <a:rPr lang="en-US" sz="1200" kern="1200" dirty="0" smtClean="0">
                <a:solidFill>
                  <a:schemeClr val="tx1"/>
                </a:solidFill>
                <a:effectLst/>
                <a:latin typeface="+mn-lt"/>
                <a:ea typeface="+mn-ea"/>
                <a:cs typeface="+mn-cs"/>
              </a:rPr>
              <a:t> of FBS tested were contaminated with at least one species of bovine </a:t>
            </a:r>
            <a:r>
              <a:rPr lang="en-US" sz="1200" i="1" kern="1200" dirty="0" err="1" smtClean="0">
                <a:solidFill>
                  <a:schemeClr val="tx1"/>
                </a:solidFill>
                <a:effectLst/>
                <a:latin typeface="+mn-lt"/>
                <a:ea typeface="+mn-ea"/>
                <a:cs typeface="+mn-cs"/>
              </a:rPr>
              <a:t>Pestivirus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F44AB19-4D0E-DD42-B88F-8221B8D5881B}" type="slidenum">
              <a:rPr lang="en-US" smtClean="0"/>
              <a:t>11</a:t>
            </a:fld>
            <a:endParaRPr lang="en-US"/>
          </a:p>
        </p:txBody>
      </p:sp>
    </p:spTree>
    <p:extLst>
      <p:ext uri="{BB962C8B-B14F-4D97-AF65-F5344CB8AC3E}">
        <p14:creationId xmlns:p14="http://schemas.microsoft.com/office/powerpoint/2010/main" val="2325043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Could cow viruses be crossing species lines to cause illness?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Although a clear association has not been made, BVDV-antigens </a:t>
            </a:r>
            <a:r>
              <a:rPr lang="en-US" u="sng" dirty="0" smtClean="0"/>
              <a:t>were found</a:t>
            </a:r>
            <a:r>
              <a:rPr lang="en-US" dirty="0" smtClean="0"/>
              <a:t> in the stool of 30 out of 128 children with infantile gastroenteritis.</a:t>
            </a:r>
            <a:r>
              <a:rPr lang="en-US" baseline="0" dirty="0" smtClean="0"/>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baseline="0" dirty="0" smtClean="0"/>
              <a:t>An additional report made an association between BVDV </a:t>
            </a:r>
            <a:r>
              <a:rPr lang="en-US" dirty="0" smtClean="0"/>
              <a:t>microcephaly. A 1991 study showed that</a:t>
            </a:r>
            <a:r>
              <a:rPr lang="en-US" baseline="0" dirty="0" smtClean="0"/>
              <a:t> microcephaly had been reported </a:t>
            </a:r>
            <a:r>
              <a:rPr lang="en-US" dirty="0" smtClean="0"/>
              <a:t>in infants born to mothers who were seropositive for BVDV.</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Could BVDV</a:t>
            </a:r>
            <a:r>
              <a:rPr lang="en-US" baseline="0" dirty="0" smtClean="0"/>
              <a:t> contaminants in vaccines </a:t>
            </a:r>
            <a:r>
              <a:rPr lang="mr-IN" baseline="0" dirty="0" smtClean="0"/>
              <a:t>–</a:t>
            </a:r>
            <a:r>
              <a:rPr lang="en-US" baseline="0" dirty="0" smtClean="0"/>
              <a:t> </a:t>
            </a:r>
            <a:r>
              <a:rPr lang="en-US" b="1" i="1" baseline="0" dirty="0" smtClean="0"/>
              <a:t>not the </a:t>
            </a:r>
            <a:r>
              <a:rPr lang="en-US" b="1" i="1" baseline="0" dirty="0" err="1" smtClean="0"/>
              <a:t>Zika</a:t>
            </a:r>
            <a:r>
              <a:rPr lang="en-US" b="1" i="1" baseline="0" dirty="0" smtClean="0"/>
              <a:t> virus </a:t>
            </a:r>
            <a:r>
              <a:rPr lang="en-US" baseline="0" dirty="0" smtClean="0"/>
              <a:t>- have been a contributor to the large number of infants born with microcephaly in Brazil in 2016?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F44AB19-4D0E-DD42-B88F-8221B8D5881B}" type="slidenum">
              <a:rPr lang="en-US" smtClean="0"/>
              <a:t>12</a:t>
            </a:fld>
            <a:endParaRPr lang="en-US"/>
          </a:p>
        </p:txBody>
      </p:sp>
    </p:spTree>
    <p:extLst>
      <p:ext uri="{BB962C8B-B14F-4D97-AF65-F5344CB8AC3E}">
        <p14:creationId xmlns:p14="http://schemas.microsoft.com/office/powerpoint/2010/main" val="2325043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table that shows all of</a:t>
            </a:r>
            <a:r>
              <a:rPr lang="en-US" baseline="0" dirty="0" smtClean="0"/>
              <a:t> vaccines that contain bovine products as either a nutrient in the medium where the virus is grown or added as a stabilizer. </a:t>
            </a:r>
          </a:p>
          <a:p>
            <a:endParaRPr lang="en-US" baseline="0" dirty="0" smtClean="0"/>
          </a:p>
          <a:p>
            <a:r>
              <a:rPr lang="en-US" baseline="0" dirty="0" smtClean="0"/>
              <a:t>The extractions from cow serum are used in MANY vaccines given to 2 month old babies. </a:t>
            </a:r>
          </a:p>
          <a:p>
            <a:endParaRPr lang="en-US" baseline="0" dirty="0" smtClean="0"/>
          </a:p>
          <a:p>
            <a:r>
              <a:rPr lang="en-US" baseline="0" dirty="0" smtClean="0"/>
              <a:t>Note that vaccines whose name ends in RIX </a:t>
            </a:r>
            <a:r>
              <a:rPr lang="mr-IN" baseline="0" dirty="0" smtClean="0"/>
              <a:t>–</a:t>
            </a:r>
            <a:r>
              <a:rPr lang="en-US" baseline="0" dirty="0" smtClean="0"/>
              <a:t> such as </a:t>
            </a:r>
            <a:r>
              <a:rPr lang="en-US" baseline="0" dirty="0" err="1" smtClean="0"/>
              <a:t>Pediarix</a:t>
            </a:r>
            <a:r>
              <a:rPr lang="en-US" baseline="0" dirty="0" smtClean="0"/>
              <a:t> and </a:t>
            </a:r>
            <a:r>
              <a:rPr lang="en-US" baseline="0" dirty="0" err="1" smtClean="0"/>
              <a:t>Boostrix</a:t>
            </a:r>
            <a:r>
              <a:rPr lang="en-US" baseline="0" dirty="0" smtClean="0"/>
              <a:t> </a:t>
            </a:r>
            <a:r>
              <a:rPr lang="mr-IN" baseline="0" dirty="0" smtClean="0"/>
              <a:t>–</a:t>
            </a:r>
            <a:r>
              <a:rPr lang="en-US" baseline="0" dirty="0" smtClean="0"/>
              <a:t> are manufactured by </a:t>
            </a:r>
            <a:r>
              <a:rPr lang="en-US" baseline="0" dirty="0" err="1" smtClean="0"/>
              <a:t>GlaskoSmithKlein</a:t>
            </a:r>
            <a:r>
              <a:rPr lang="en-US" baseline="0" dirty="0" smtClean="0"/>
              <a:t>. IMO, if someone insists on vaccinating, they should be advised to AT LEAST avoid vaccines manufactured by GSK. </a:t>
            </a:r>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13</a:t>
            </a:fld>
            <a:endParaRPr lang="en-US"/>
          </a:p>
        </p:txBody>
      </p:sp>
    </p:spTree>
    <p:extLst>
      <p:ext uri="{BB962C8B-B14F-4D97-AF65-F5344CB8AC3E}">
        <p14:creationId xmlns:p14="http://schemas.microsoft.com/office/powerpoint/2010/main" val="1876027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kern="1200" dirty="0" smtClean="0">
                <a:solidFill>
                  <a:schemeClr val="tx1"/>
                </a:solidFill>
                <a:effectLst/>
                <a:latin typeface="+mn-lt"/>
                <a:ea typeface="+mn-ea"/>
                <a:cs typeface="+mn-cs"/>
              </a:rPr>
              <a:t>Vaccine</a:t>
            </a:r>
            <a:r>
              <a:rPr lang="en-US" sz="1200" kern="1200" baseline="0" dirty="0" smtClean="0">
                <a:solidFill>
                  <a:schemeClr val="tx1"/>
                </a:solidFill>
                <a:effectLst/>
                <a:latin typeface="+mn-lt"/>
                <a:ea typeface="+mn-ea"/>
                <a:cs typeface="+mn-cs"/>
              </a:rPr>
              <a:t> v</a:t>
            </a:r>
            <a:r>
              <a:rPr lang="en-US" sz="1200" kern="1200" dirty="0" smtClean="0">
                <a:solidFill>
                  <a:schemeClr val="tx1"/>
                </a:solidFill>
                <a:effectLst/>
                <a:latin typeface="+mn-lt"/>
                <a:ea typeface="+mn-ea"/>
                <a:cs typeface="+mn-cs"/>
              </a:rPr>
              <a:t>iruses must be grown on living tissue. Chicken embryos are widely used because they are readily available</a:t>
            </a:r>
            <a:r>
              <a:rPr lang="en-US" sz="1200" kern="1200" baseline="0" dirty="0" smtClean="0">
                <a:solidFill>
                  <a:schemeClr val="tx1"/>
                </a:solidFill>
                <a:effectLst/>
                <a:latin typeface="+mn-lt"/>
                <a:ea typeface="+mn-ea"/>
                <a:cs typeface="+mn-cs"/>
              </a:rPr>
              <a:t> and are </a:t>
            </a:r>
            <a:r>
              <a:rPr lang="en-US" sz="1200" kern="1200" dirty="0" smtClean="0">
                <a:solidFill>
                  <a:schemeClr val="tx1"/>
                </a:solidFill>
                <a:effectLst/>
                <a:latin typeface="+mn-lt"/>
                <a:ea typeface="+mn-ea"/>
                <a:cs typeface="+mn-cs"/>
              </a:rPr>
              <a:t>convenient to work with.</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kern="1200" dirty="0" smtClean="0">
                <a:solidFill>
                  <a:schemeClr val="tx1"/>
                </a:solidFill>
                <a:effectLst/>
                <a:latin typeface="+mn-lt"/>
                <a:ea typeface="+mn-ea"/>
                <a:cs typeface="+mn-cs"/>
              </a:rPr>
              <a:t>Let’s look at the disgusting way eggs and chicken embryos are used to manufacture of flu shots, the MMR vaccine, and the less commonly used yellow fever and rabies vaccines.</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aseline="0" dirty="0" smtClean="0"/>
          </a:p>
        </p:txBody>
      </p:sp>
      <p:sp>
        <p:nvSpPr>
          <p:cNvPr id="4" name="Slide Number Placeholder 3"/>
          <p:cNvSpPr>
            <a:spLocks noGrp="1"/>
          </p:cNvSpPr>
          <p:nvPr>
            <p:ph type="sldNum" sz="quarter" idx="10"/>
          </p:nvPr>
        </p:nvSpPr>
        <p:spPr/>
        <p:txBody>
          <a:bodyPr/>
          <a:lstStyle/>
          <a:p>
            <a:fld id="{925F8907-AE6E-474E-BC3A-CD076A9A9D76}"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1905588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Eggs have been used to manufacture vaccines for more than 70 years.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a slow, cumbersome process. For up to eight months, more than 500,000 fertilized chicken eggs </a:t>
            </a:r>
            <a:r>
              <a:rPr lang="en-US" sz="1200" b="1" i="1" kern="1200" dirty="0" smtClean="0">
                <a:solidFill>
                  <a:schemeClr val="tx1"/>
                </a:solidFill>
                <a:effectLst/>
                <a:latin typeface="+mn-lt"/>
                <a:ea typeface="+mn-ea"/>
                <a:cs typeface="+mn-cs"/>
              </a:rPr>
              <a:t>per day</a:t>
            </a:r>
            <a:r>
              <a:rPr lang="en-US" sz="1200" kern="1200" dirty="0" smtClean="0">
                <a:solidFill>
                  <a:schemeClr val="tx1"/>
                </a:solidFill>
                <a:effectLst/>
                <a:latin typeface="+mn-lt"/>
                <a:ea typeface="+mn-ea"/>
                <a:cs typeface="+mn-cs"/>
              </a:rPr>
              <a:t> are used as “mini-incubators” to grow crops of cultured viruses.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Using a labor-intensive method known as “candling,” each egg is examined by hand with a specialized light to ensure the chicken embryo is growing and the shell does not have cracks.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the living embryo is </a:t>
            </a:r>
            <a:r>
              <a:rPr lang="en-US" sz="1200" b="1" kern="1200" dirty="0" smtClean="0">
                <a:solidFill>
                  <a:schemeClr val="tx1"/>
                </a:solidFill>
                <a:effectLst/>
                <a:latin typeface="+mn-lt"/>
                <a:ea typeface="+mn-ea"/>
                <a:cs typeface="+mn-cs"/>
              </a:rPr>
              <a:t>11-days old</a:t>
            </a:r>
            <a:r>
              <a:rPr lang="en-US" sz="1200" kern="1200" dirty="0" smtClean="0">
                <a:solidFill>
                  <a:schemeClr val="tx1"/>
                </a:solidFill>
                <a:effectLst/>
                <a:latin typeface="+mn-lt"/>
                <a:ea typeface="+mn-ea"/>
                <a:cs typeface="+mn-cs"/>
              </a:rPr>
              <a:t>, the chick embryo is injected with a drop of viral-containing solution.</a:t>
            </a:r>
            <a:r>
              <a:rPr lang="en-US" dirty="0" smtClean="0">
                <a:effectLst/>
              </a:rPr>
              <a:t> 3 to 5 days later, </a:t>
            </a:r>
            <a:r>
              <a:rPr lang="en-US" sz="1200" kern="1200" dirty="0" smtClean="0">
                <a:solidFill>
                  <a:schemeClr val="tx1"/>
                </a:solidFill>
                <a:effectLst/>
                <a:latin typeface="+mn-lt"/>
                <a:ea typeface="+mn-ea"/>
                <a:cs typeface="+mn-cs"/>
              </a:rPr>
              <a:t>the gooey viral suspension is removed using a plastic pipette</a:t>
            </a:r>
            <a:r>
              <a:rPr lang="en-US" sz="1200" kern="1200" baseline="0" dirty="0" smtClean="0">
                <a:solidFill>
                  <a:schemeClr val="tx1"/>
                </a:solidFill>
                <a:effectLst/>
                <a:latin typeface="+mn-lt"/>
                <a:ea typeface="+mn-ea"/>
                <a:cs typeface="+mn-cs"/>
              </a:rPr>
              <a:t> and</a:t>
            </a:r>
            <a:r>
              <a:rPr lang="en-US" sz="1200" kern="1200" dirty="0" smtClean="0">
                <a:solidFill>
                  <a:schemeClr val="tx1"/>
                </a:solidFill>
                <a:effectLst/>
                <a:latin typeface="+mn-lt"/>
                <a:ea typeface="+mn-ea"/>
                <a:cs typeface="+mn-cs"/>
              </a:rPr>
              <a:t> centrifuged several</a:t>
            </a:r>
            <a:r>
              <a:rPr lang="en-US" sz="1200" kern="1200" baseline="0" dirty="0" smtClean="0">
                <a:solidFill>
                  <a:schemeClr val="tx1"/>
                </a:solidFill>
                <a:effectLst/>
                <a:latin typeface="+mn-lt"/>
                <a:ea typeface="+mn-ea"/>
                <a:cs typeface="+mn-cs"/>
              </a:rPr>
              <a:t> times </a:t>
            </a:r>
            <a:r>
              <a:rPr lang="en-US" sz="1200" kern="1200" dirty="0" smtClean="0">
                <a:solidFill>
                  <a:schemeClr val="tx1"/>
                </a:solidFill>
                <a:effectLst/>
                <a:latin typeface="+mn-lt"/>
                <a:ea typeface="+mn-ea"/>
                <a:cs typeface="+mn-cs"/>
              </a:rPr>
              <a:t>to “purify” the slimy solution, attempting </a:t>
            </a:r>
            <a:r>
              <a:rPr lang="en-US" sz="1200" b="1" kern="1200" dirty="0" smtClean="0">
                <a:solidFill>
                  <a:schemeClr val="tx1"/>
                </a:solidFill>
                <a:effectLst/>
                <a:latin typeface="+mn-lt"/>
                <a:ea typeface="+mn-ea"/>
                <a:cs typeface="+mn-cs"/>
              </a:rPr>
              <a:t>to remove as much chicken blood and tissue solution as possible</a:t>
            </a:r>
            <a:r>
              <a:rPr lang="en-US"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Despite all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efforts, egg-based vaccines have residual chicken blood and chicken protein in the final product and it is subsequently injected into your arm.</a:t>
            </a:r>
            <a:r>
              <a:rPr lang="en-US" dirty="0" smtClean="0">
                <a:effectLst/>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15</a:t>
            </a:fld>
            <a:endParaRPr lang="en-US"/>
          </a:p>
        </p:txBody>
      </p:sp>
    </p:spTree>
    <p:extLst>
      <p:ext uri="{BB962C8B-B14F-4D97-AF65-F5344CB8AC3E}">
        <p14:creationId xmlns:p14="http://schemas.microsoft.com/office/powerpoint/2010/main" val="3660035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avian virus found in flu shots is endogenous avian retrovirus, or EAV.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Present in all breeds of chicken, it cannot be eliminated from even the most stringently kept flocks.  </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Since 1982</a:t>
            </a:r>
            <a:r>
              <a:rPr lang="en-US" sz="1200" kern="1200" dirty="0" smtClean="0">
                <a:solidFill>
                  <a:schemeClr val="tx1"/>
                </a:solidFill>
                <a:effectLst/>
                <a:latin typeface="+mn-lt"/>
                <a:ea typeface="+mn-ea"/>
                <a:cs typeface="+mn-cs"/>
              </a:rPr>
              <a:t>, researchers have identified the presence of EAV and reverse transcriptase in influenza vaccines. Since 1982,. More recently,</a:t>
            </a:r>
            <a:r>
              <a:rPr lang="en-US" sz="1200" kern="1200" baseline="0" dirty="0" smtClean="0">
                <a:solidFill>
                  <a:schemeClr val="tx1"/>
                </a:solidFill>
                <a:effectLst/>
                <a:latin typeface="+mn-lt"/>
                <a:ea typeface="+mn-ea"/>
                <a:cs typeface="+mn-cs"/>
              </a:rPr>
              <a:t> in</a:t>
            </a:r>
            <a:r>
              <a:rPr lang="en-US" sz="1200" kern="1200" dirty="0" smtClean="0">
                <a:solidFill>
                  <a:schemeClr val="tx1"/>
                </a:solidFill>
                <a:effectLst/>
                <a:latin typeface="+mn-lt"/>
                <a:ea typeface="+mn-ea"/>
                <a:cs typeface="+mn-cs"/>
              </a:rPr>
              <a:t> 1999, reverse transcriptase was identified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MMR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vaccines.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Knowing how</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reverse transcriptase works in living cells, it is possible that</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vaccines containing reverse transcriptase are weaving viral genes into human DNA?</a:t>
            </a:r>
            <a:r>
              <a:rPr lang="en-US" b="1" dirty="0" smtClean="0">
                <a:effectLst/>
              </a:rPr>
              <a:t> </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potentially more serious contaminant is </a:t>
            </a:r>
            <a:r>
              <a:rPr lang="en-US" sz="1200" b="1" kern="1200" dirty="0" smtClean="0">
                <a:solidFill>
                  <a:schemeClr val="tx1"/>
                </a:solidFill>
                <a:effectLst/>
                <a:latin typeface="+mn-lt"/>
                <a:ea typeface="+mn-ea"/>
                <a:cs typeface="+mn-cs"/>
              </a:rPr>
              <a:t>avian leucosis virus, otherwise known as AVL.</a:t>
            </a:r>
            <a:r>
              <a:rPr lang="en-US" sz="1200" b="0" kern="1200" baseline="0" dirty="0" smtClean="0">
                <a:solidFill>
                  <a:schemeClr val="tx1"/>
                </a:solidFill>
                <a:effectLst/>
                <a:latin typeface="+mn-lt"/>
                <a:ea typeface="+mn-ea"/>
                <a:cs typeface="+mn-cs"/>
              </a:rPr>
              <a:t> This virus</a:t>
            </a:r>
            <a:r>
              <a:rPr lang="en-US" sz="1200" kern="1200" dirty="0" smtClean="0">
                <a:solidFill>
                  <a:schemeClr val="tx1"/>
                </a:solidFill>
                <a:effectLst/>
                <a:latin typeface="+mn-lt"/>
                <a:ea typeface="+mn-ea"/>
                <a:cs typeface="+mn-cs"/>
              </a:rPr>
              <a:t> has been found in nearly all vaccines manufactured from eggs</a:t>
            </a:r>
            <a:r>
              <a:rPr lang="en-US" sz="1200" kern="1200" baseline="0" dirty="0" smtClean="0">
                <a:solidFill>
                  <a:schemeClr val="tx1"/>
                </a:solidFill>
                <a:effectLst/>
                <a:latin typeface="+mn-lt"/>
                <a:ea typeface="+mn-ea"/>
                <a:cs typeface="+mn-cs"/>
              </a:rPr>
              <a:t> f</a:t>
            </a:r>
            <a:r>
              <a:rPr lang="en-US" sz="1200" kern="1200" dirty="0" smtClean="0">
                <a:solidFill>
                  <a:schemeClr val="tx1"/>
                </a:solidFill>
                <a:effectLst/>
                <a:latin typeface="+mn-lt"/>
                <a:ea typeface="+mn-ea"/>
                <a:cs typeface="+mn-cs"/>
              </a:rPr>
              <a:t>or more than 50</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years,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AVL is considered a “parent” virus. It has the ability to transform into </a:t>
            </a:r>
            <a:r>
              <a:rPr lang="en-US" sz="1200" b="1" kern="1200" dirty="0" smtClean="0">
                <a:solidFill>
                  <a:schemeClr val="tx1"/>
                </a:solidFill>
                <a:effectLst/>
                <a:latin typeface="+mn-lt"/>
                <a:ea typeface="+mn-ea"/>
                <a:cs typeface="+mn-cs"/>
              </a:rPr>
              <a:t>a cancer-causing sarcoma virus, </a:t>
            </a:r>
            <a:r>
              <a:rPr lang="en-US" sz="1200" kern="1200" dirty="0" smtClean="0">
                <a:solidFill>
                  <a:schemeClr val="tx1"/>
                </a:solidFill>
                <a:effectLst/>
                <a:latin typeface="+mn-lt"/>
                <a:ea typeface="+mn-ea"/>
                <a:cs typeface="+mn-cs"/>
              </a:rPr>
              <a:t>a retrovirus that can be copied and inserted randomly into the DNA of the vaccine recipient.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ALV viruses may have the capacity to activate cancer-causing genes in the host’s cells: </a:t>
            </a:r>
          </a:p>
          <a:p>
            <a:r>
              <a:rPr lang="en-US" sz="1200" kern="1200" dirty="0" smtClean="0">
                <a:solidFill>
                  <a:schemeClr val="tx1"/>
                </a:solidFill>
                <a:effectLst/>
                <a:latin typeface="+mn-lt"/>
                <a:ea typeface="+mn-ea"/>
                <a:cs typeface="+mn-cs"/>
              </a:rPr>
              <a:t>“Considering that ALV can, for example, easily capture the human oncogenes [called] “</a:t>
            </a:r>
            <a:r>
              <a:rPr lang="en-US" sz="1200" kern="1200" dirty="0" err="1" smtClean="0">
                <a:solidFill>
                  <a:schemeClr val="tx1"/>
                </a:solidFill>
                <a:effectLst/>
                <a:latin typeface="+mn-lt"/>
                <a:ea typeface="+mn-ea"/>
                <a:cs typeface="+mn-cs"/>
              </a:rPr>
              <a:t>erbB</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myc</a:t>
            </a:r>
            <a:r>
              <a:rPr lang="en-US" sz="1200" kern="1200" dirty="0" smtClean="0">
                <a:solidFill>
                  <a:schemeClr val="tx1"/>
                </a:solidFill>
                <a:effectLst/>
                <a:latin typeface="+mn-lt"/>
                <a:ea typeface="+mn-ea"/>
                <a:cs typeface="+mn-cs"/>
              </a:rPr>
              <a:t>” and these two oncogenes are strongly associated with common forms of </a:t>
            </a:r>
            <a:r>
              <a:rPr lang="en-US" sz="1200" b="1" kern="1200" dirty="0" smtClean="0">
                <a:solidFill>
                  <a:schemeClr val="tx1"/>
                </a:solidFill>
                <a:effectLst/>
                <a:latin typeface="+mn-lt"/>
                <a:ea typeface="+mn-ea"/>
                <a:cs typeface="+mn-cs"/>
              </a:rPr>
              <a:t>human breast cancer</a:t>
            </a:r>
            <a:r>
              <a:rPr lang="en-US" sz="1200" kern="1200" dirty="0" smtClean="0">
                <a:solidFill>
                  <a:schemeClr val="tx1"/>
                </a:solidFill>
                <a:effectLst/>
                <a:latin typeface="+mn-lt"/>
                <a:ea typeface="+mn-ea"/>
                <a:cs typeface="+mn-cs"/>
              </a:rPr>
              <a:t>, it seems that the issue of ALV vaccine contamination should deserve a high level of attention . . .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But</a:t>
            </a:r>
            <a:r>
              <a:rPr lang="en-US" sz="1200" kern="1200" baseline="0" dirty="0" smtClean="0">
                <a:solidFill>
                  <a:schemeClr val="tx1"/>
                </a:solidFill>
                <a:effectLst/>
                <a:latin typeface="+mn-lt"/>
                <a:ea typeface="+mn-ea"/>
                <a:cs typeface="+mn-cs"/>
              </a:rPr>
              <a:t> HAS IT received a high level of attention? Has it received any attention</a:t>
            </a:r>
            <a:r>
              <a:rPr lang="mr-IN"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.at all? Does anyone know about this? If they know, do they care?</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F44AB19-4D0E-DD42-B88F-8221B8D5881B}" type="slidenum">
              <a:rPr lang="en-US" smtClean="0"/>
              <a:t>17</a:t>
            </a:fld>
            <a:endParaRPr lang="en-US"/>
          </a:p>
        </p:txBody>
      </p:sp>
    </p:spTree>
    <p:extLst>
      <p:ext uri="{BB962C8B-B14F-4D97-AF65-F5344CB8AC3E}">
        <p14:creationId xmlns:p14="http://schemas.microsoft.com/office/powerpoint/2010/main" val="534218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err="1" smtClean="0">
                <a:solidFill>
                  <a:srgbClr val="000000"/>
                </a:solidFill>
                <a:latin typeface="Tahoma" charset="0"/>
                <a:ea typeface="ＭＳ Ｐゴシック" charset="0"/>
                <a:cs typeface="Times New Roman" charset="0"/>
              </a:rPr>
              <a:t>Avirulent</a:t>
            </a:r>
            <a:r>
              <a:rPr lang="en-US" dirty="0" smtClean="0">
                <a:solidFill>
                  <a:srgbClr val="000000"/>
                </a:solidFill>
                <a:latin typeface="Tahoma" charset="0"/>
                <a:ea typeface="ＭＳ Ｐゴシック" charset="0"/>
                <a:cs typeface="Times New Roman" charset="0"/>
              </a:rPr>
              <a:t> virus A was injected into mouse strain #1…no disease</a:t>
            </a:r>
          </a:p>
          <a:p>
            <a:pPr eaLnBrk="1" hangingPunct="1"/>
            <a:r>
              <a:rPr lang="en-US" dirty="0" err="1" smtClean="0">
                <a:solidFill>
                  <a:srgbClr val="000000"/>
                </a:solidFill>
                <a:latin typeface="Tahoma" charset="0"/>
                <a:ea typeface="ＭＳ Ｐゴシック" charset="0"/>
                <a:cs typeface="Times New Roman" charset="0"/>
              </a:rPr>
              <a:t>Avirulent</a:t>
            </a:r>
            <a:r>
              <a:rPr lang="en-US" dirty="0" smtClean="0">
                <a:solidFill>
                  <a:srgbClr val="000000"/>
                </a:solidFill>
                <a:latin typeface="Tahoma" charset="0"/>
                <a:ea typeface="ＭＳ Ｐゴシック" charset="0"/>
                <a:cs typeface="Times New Roman" charset="0"/>
              </a:rPr>
              <a:t> virus B was injected into mouse strain #2…no disease</a:t>
            </a:r>
          </a:p>
          <a:p>
            <a:pPr eaLnBrk="1" hangingPunct="1"/>
            <a:r>
              <a:rPr lang="en-US" dirty="0" err="1" smtClean="0">
                <a:solidFill>
                  <a:srgbClr val="000000"/>
                </a:solidFill>
                <a:latin typeface="Tahoma" charset="0"/>
                <a:ea typeface="ＭＳ Ｐゴシック" charset="0"/>
                <a:cs typeface="Times New Roman" charset="0"/>
              </a:rPr>
              <a:t>Avirulent</a:t>
            </a:r>
            <a:r>
              <a:rPr lang="en-US" dirty="0" smtClean="0">
                <a:solidFill>
                  <a:srgbClr val="000000"/>
                </a:solidFill>
                <a:latin typeface="Tahoma" charset="0"/>
                <a:ea typeface="ＭＳ Ｐゴシック" charset="0"/>
                <a:cs typeface="Times New Roman" charset="0"/>
              </a:rPr>
              <a:t> virus A </a:t>
            </a:r>
            <a:r>
              <a:rPr lang="en-US" b="1" dirty="0" smtClean="0">
                <a:solidFill>
                  <a:srgbClr val="000000"/>
                </a:solidFill>
                <a:latin typeface="Tahoma" charset="0"/>
                <a:ea typeface="ＭＳ Ｐゴシック" charset="0"/>
                <a:cs typeface="Times New Roman" charset="0"/>
              </a:rPr>
              <a:t>AND</a:t>
            </a:r>
            <a:r>
              <a:rPr lang="en-US" dirty="0" smtClean="0">
                <a:solidFill>
                  <a:srgbClr val="000000"/>
                </a:solidFill>
                <a:latin typeface="Tahoma" charset="0"/>
                <a:ea typeface="ＭＳ Ｐゴシック" charset="0"/>
                <a:cs typeface="Times New Roman" charset="0"/>
              </a:rPr>
              <a:t> </a:t>
            </a:r>
            <a:r>
              <a:rPr lang="en-US" dirty="0" err="1" smtClean="0">
                <a:solidFill>
                  <a:srgbClr val="000000"/>
                </a:solidFill>
                <a:latin typeface="Tahoma" charset="0"/>
                <a:ea typeface="ＭＳ Ｐゴシック" charset="0"/>
                <a:cs typeface="Times New Roman" charset="0"/>
              </a:rPr>
              <a:t>Avirulent</a:t>
            </a:r>
            <a:r>
              <a:rPr lang="en-US" dirty="0" smtClean="0">
                <a:solidFill>
                  <a:srgbClr val="000000"/>
                </a:solidFill>
                <a:latin typeface="Tahoma" charset="0"/>
                <a:ea typeface="ＭＳ Ｐゴシック" charset="0"/>
                <a:cs typeface="Times New Roman" charset="0"/>
              </a:rPr>
              <a:t> virus B were injected into mouse strain #3</a:t>
            </a:r>
            <a:r>
              <a:rPr lang="en-US" sz="3200" dirty="0" smtClean="0">
                <a:solidFill>
                  <a:srgbClr val="000000"/>
                </a:solidFill>
                <a:latin typeface="Tahoma" charset="0"/>
                <a:ea typeface="ＭＳ Ｐゴシック" charset="0"/>
                <a:cs typeface="Times New Roman" charset="0"/>
              </a:rPr>
              <a:t>…</a:t>
            </a:r>
            <a:r>
              <a:rPr lang="en-US" sz="3200" b="1" dirty="0" smtClean="0">
                <a:solidFill>
                  <a:srgbClr val="000000"/>
                </a:solidFill>
                <a:latin typeface="Tahoma" charset="0"/>
                <a:ea typeface="ＭＳ Ｐゴシック" charset="0"/>
                <a:cs typeface="Times New Roman" charset="0"/>
              </a:rPr>
              <a:t>mice in strain #3 died</a:t>
            </a:r>
          </a:p>
          <a:p>
            <a:pPr eaLnBrk="1" hangingPunct="1"/>
            <a:endParaRPr lang="en-US" sz="3200" b="1" dirty="0" smtClean="0">
              <a:solidFill>
                <a:srgbClr val="000000"/>
              </a:solidFill>
              <a:latin typeface="Tahoma" charset="0"/>
              <a:ea typeface="ＭＳ Ｐゴシック" charset="0"/>
              <a:cs typeface="Times New Roman" charset="0"/>
            </a:endParaRPr>
          </a:p>
          <a:p>
            <a:pPr eaLnBrk="1" hangingPunct="1"/>
            <a:r>
              <a:rPr lang="en-US" sz="2800" dirty="0" smtClean="0">
                <a:solidFill>
                  <a:srgbClr val="000000"/>
                </a:solidFill>
                <a:latin typeface="Tahoma" charset="0"/>
                <a:ea typeface="ＭＳ Ｐゴシック" charset="0"/>
                <a:cs typeface="Times New Roman" charset="0"/>
              </a:rPr>
              <a:t>Many (62%) of the animals that died received a 1:1 mixture of the viruses </a:t>
            </a:r>
          </a:p>
          <a:p>
            <a:pPr eaLnBrk="1" hangingPunct="1"/>
            <a:r>
              <a:rPr lang="en-US" sz="2800" dirty="0" smtClean="0">
                <a:solidFill>
                  <a:srgbClr val="000000"/>
                </a:solidFill>
                <a:latin typeface="Tahoma" charset="0"/>
                <a:ea typeface="ＭＳ Ｐゴシック" charset="0"/>
                <a:cs typeface="Times New Roman" charset="0"/>
              </a:rPr>
              <a:t>The animals that received a </a:t>
            </a:r>
            <a:r>
              <a:rPr lang="en-US" sz="2800" u="sng" dirty="0" smtClean="0">
                <a:solidFill>
                  <a:srgbClr val="000000"/>
                </a:solidFill>
                <a:latin typeface="Tahoma" charset="0"/>
                <a:ea typeface="ＭＳ Ｐゴシック" charset="0"/>
                <a:cs typeface="Times New Roman" charset="0"/>
              </a:rPr>
              <a:t>100-fold</a:t>
            </a:r>
            <a:r>
              <a:rPr lang="en-US" sz="2800" dirty="0" smtClean="0">
                <a:solidFill>
                  <a:srgbClr val="000000"/>
                </a:solidFill>
                <a:latin typeface="Tahoma" charset="0"/>
                <a:ea typeface="ＭＳ Ｐゴシック" charset="0"/>
                <a:cs typeface="Times New Roman" charset="0"/>
              </a:rPr>
              <a:t> higher dose of each agent alone survived. </a:t>
            </a:r>
          </a:p>
          <a:p>
            <a:pPr eaLnBrk="1" hangingPunct="1"/>
            <a:r>
              <a:rPr lang="en-US" sz="2800" u="sng" dirty="0" smtClean="0">
                <a:solidFill>
                  <a:srgbClr val="000000"/>
                </a:solidFill>
                <a:latin typeface="Tahoma" charset="0"/>
                <a:ea typeface="ＭＳ Ｐゴシック" charset="0"/>
                <a:cs typeface="Times New Roman" charset="0"/>
              </a:rPr>
              <a:t>Eleven new recombinant</a:t>
            </a:r>
            <a:r>
              <a:rPr lang="en-US" sz="2800" dirty="0" smtClean="0">
                <a:solidFill>
                  <a:srgbClr val="000000"/>
                </a:solidFill>
                <a:latin typeface="Tahoma" charset="0"/>
                <a:ea typeface="ＭＳ Ｐゴシック" charset="0"/>
                <a:cs typeface="Times New Roman" charset="0"/>
              </a:rPr>
              <a:t> viruses were isolated from the dead mice</a:t>
            </a:r>
          </a:p>
          <a:p>
            <a:pPr lvl="1" eaLnBrk="1" hangingPunct="1"/>
            <a:r>
              <a:rPr lang="en-US" dirty="0" smtClean="0">
                <a:solidFill>
                  <a:srgbClr val="000000"/>
                </a:solidFill>
                <a:latin typeface="Tahoma" charset="0"/>
                <a:ea typeface="ＭＳ Ｐゴシック" charset="0"/>
                <a:cs typeface="Times New Roman" charset="0"/>
              </a:rPr>
              <a:t>Of these, </a:t>
            </a:r>
            <a:r>
              <a:rPr lang="en-US" u="sng" dirty="0" smtClean="0">
                <a:solidFill>
                  <a:srgbClr val="000000"/>
                </a:solidFill>
                <a:latin typeface="Tahoma" charset="0"/>
                <a:ea typeface="ＭＳ Ｐゴシック" charset="0"/>
                <a:cs typeface="Times New Roman" charset="0"/>
              </a:rPr>
              <a:t>three were lethal</a:t>
            </a:r>
            <a:r>
              <a:rPr lang="en-US" dirty="0" smtClean="0">
                <a:solidFill>
                  <a:srgbClr val="000000"/>
                </a:solidFill>
                <a:latin typeface="Tahoma" charset="0"/>
                <a:ea typeface="ＭＳ Ｐゴシック" charset="0"/>
                <a:cs typeface="Times New Roman" charset="0"/>
              </a:rPr>
              <a:t> when injected into mouse strain #4</a:t>
            </a:r>
          </a:p>
          <a:p>
            <a:pPr lvl="1" algn="l" eaLnBrk="1" hangingPunct="1"/>
            <a:endParaRPr lang="en-US" sz="4400" b="1" u="sng" dirty="0" smtClean="0">
              <a:solidFill>
                <a:srgbClr val="000000"/>
              </a:solidFill>
              <a:latin typeface="Tahoma" charset="0"/>
              <a:ea typeface="ＭＳ Ｐゴシック" charset="0"/>
              <a:cs typeface="Times New Roman" charset="0"/>
            </a:endParaRPr>
          </a:p>
          <a:p>
            <a:pPr lvl="1" algn="l" eaLnBrk="1" hangingPunct="1"/>
            <a:r>
              <a:rPr lang="en-US" sz="4400" b="1" u="sng" dirty="0" smtClean="0">
                <a:solidFill>
                  <a:schemeClr val="tx1"/>
                </a:solidFill>
                <a:latin typeface="Tahoma" charset="0"/>
                <a:ea typeface="ＭＳ Ｐゴシック" charset="0"/>
                <a:cs typeface="Times New Roman" charset="0"/>
              </a:rPr>
              <a:t>Conclusion:</a:t>
            </a:r>
            <a:r>
              <a:rPr lang="en-US" sz="4000" dirty="0" smtClean="0">
                <a:solidFill>
                  <a:schemeClr val="tx1"/>
                </a:solidFill>
                <a:latin typeface="Tahoma" charset="0"/>
                <a:ea typeface="ＭＳ Ｐゴシック" charset="0"/>
                <a:cs typeface="Times New Roman" charset="0"/>
              </a:rPr>
              <a:t> Two </a:t>
            </a:r>
            <a:r>
              <a:rPr lang="en-US" sz="4000" dirty="0" err="1" smtClean="0">
                <a:solidFill>
                  <a:schemeClr val="tx1"/>
                </a:solidFill>
                <a:latin typeface="Tahoma" charset="0"/>
                <a:ea typeface="ＭＳ Ｐゴシック" charset="0"/>
                <a:cs typeface="Times New Roman" charset="0"/>
              </a:rPr>
              <a:t>avirulent</a:t>
            </a:r>
            <a:r>
              <a:rPr lang="en-US" sz="4000" dirty="0" smtClean="0">
                <a:solidFill>
                  <a:schemeClr val="tx1"/>
                </a:solidFill>
                <a:latin typeface="Tahoma" charset="0"/>
                <a:ea typeface="ＭＳ Ｐゴシック" charset="0"/>
                <a:cs typeface="Times New Roman" charset="0"/>
              </a:rPr>
              <a:t> viruses may interact in vivo to produce </a:t>
            </a:r>
            <a:r>
              <a:rPr lang="en-US" sz="4000" u="sng" dirty="0" smtClean="0">
                <a:solidFill>
                  <a:schemeClr val="tx1"/>
                </a:solidFill>
                <a:latin typeface="Tahoma" charset="0"/>
                <a:ea typeface="ＭＳ Ｐゴシック" charset="0"/>
                <a:cs typeface="Times New Roman" charset="0"/>
              </a:rPr>
              <a:t>virulent recombinants</a:t>
            </a:r>
            <a:r>
              <a:rPr lang="en-US" sz="4000" dirty="0" smtClean="0">
                <a:solidFill>
                  <a:schemeClr val="tx1"/>
                </a:solidFill>
                <a:latin typeface="Tahoma" charset="0"/>
                <a:ea typeface="ＭＳ Ｐゴシック" charset="0"/>
                <a:cs typeface="Times New Roman" charset="0"/>
              </a:rPr>
              <a:t>  that can be lethal.</a:t>
            </a:r>
          </a:p>
          <a:p>
            <a:pPr marL="457200" lvl="1" indent="0" eaLnBrk="1" hangingPunct="1">
              <a:buFontTx/>
              <a:buNone/>
            </a:pPr>
            <a:endParaRPr lang="en-US" sz="4000" dirty="0" smtClean="0">
              <a:solidFill>
                <a:schemeClr val="tx1"/>
              </a:solidFill>
              <a:latin typeface="Tahoma" charset="0"/>
              <a:ea typeface="ＭＳ Ｐゴシック" charset="0"/>
              <a:cs typeface="Times New Roman" charset="0"/>
            </a:endParaRPr>
          </a:p>
          <a:p>
            <a:pPr marL="1371600" lvl="3" indent="0" eaLnBrk="1" hangingPunct="1">
              <a:buFontTx/>
              <a:buNone/>
            </a:pPr>
            <a:r>
              <a:rPr lang="en-US" sz="1800" dirty="0" smtClean="0">
                <a:solidFill>
                  <a:schemeClr val="tx1"/>
                </a:solidFill>
                <a:latin typeface="Tahoma" charset="0"/>
                <a:ea typeface="ＭＳ Ｐゴシック" charset="0"/>
                <a:cs typeface="Times New Roman" charset="0"/>
              </a:rPr>
              <a:t>Javier, R-T; </a:t>
            </a:r>
            <a:r>
              <a:rPr lang="en-US" sz="1800" dirty="0" err="1" smtClean="0">
                <a:solidFill>
                  <a:schemeClr val="tx1"/>
                </a:solidFill>
                <a:latin typeface="Tahoma" charset="0"/>
                <a:ea typeface="ＭＳ Ｐゴシック" charset="0"/>
                <a:cs typeface="Times New Roman" charset="0"/>
              </a:rPr>
              <a:t>Sedarati</a:t>
            </a:r>
            <a:r>
              <a:rPr lang="en-US" sz="1800" dirty="0" smtClean="0">
                <a:solidFill>
                  <a:schemeClr val="tx1"/>
                </a:solidFill>
                <a:latin typeface="Tahoma" charset="0"/>
                <a:ea typeface="ＭＳ Ｐゴシック" charset="0"/>
                <a:cs typeface="Times New Roman" charset="0"/>
              </a:rPr>
              <a:t>, F; Stevens, JG. Two </a:t>
            </a:r>
            <a:r>
              <a:rPr lang="en-US" sz="1800" dirty="0" err="1" smtClean="0">
                <a:solidFill>
                  <a:schemeClr val="tx1"/>
                </a:solidFill>
                <a:latin typeface="Tahoma" charset="0"/>
                <a:ea typeface="ＭＳ Ｐゴシック" charset="0"/>
                <a:cs typeface="Times New Roman" charset="0"/>
              </a:rPr>
              <a:t>avirulent</a:t>
            </a:r>
            <a:r>
              <a:rPr lang="en-US" sz="1800" dirty="0" smtClean="0">
                <a:solidFill>
                  <a:schemeClr val="tx1"/>
                </a:solidFill>
                <a:latin typeface="Tahoma" charset="0"/>
                <a:ea typeface="ＭＳ Ｐゴシック" charset="0"/>
                <a:cs typeface="Times New Roman" charset="0"/>
              </a:rPr>
              <a:t> herpes simplex viruses generate lethal recombinants in vivo.  </a:t>
            </a:r>
            <a:r>
              <a:rPr lang="en-US" sz="1800" b="1" u="sng" dirty="0" smtClean="0">
                <a:solidFill>
                  <a:schemeClr val="tx1"/>
                </a:solidFill>
                <a:latin typeface="Tahoma" charset="0"/>
                <a:ea typeface="ＭＳ Ｐゴシック" charset="0"/>
                <a:cs typeface="Times New Roman" charset="0"/>
              </a:rPr>
              <a:t>Science.</a:t>
            </a:r>
            <a:r>
              <a:rPr lang="en-US" sz="1800" dirty="0" smtClean="0">
                <a:solidFill>
                  <a:schemeClr val="tx1"/>
                </a:solidFill>
                <a:latin typeface="Tahoma" charset="0"/>
                <a:ea typeface="ＭＳ Ｐゴシック" charset="0"/>
                <a:cs typeface="Times New Roman" charset="0"/>
              </a:rPr>
              <a:t> 1986 Nov 7; 234(4777): 746-8.</a:t>
            </a:r>
          </a:p>
          <a:p>
            <a:pPr lvl="1" eaLnBrk="1" hangingPunct="1"/>
            <a:endParaRPr lang="en-US" dirty="0" smtClean="0">
              <a:solidFill>
                <a:srgbClr val="000000"/>
              </a:solidFill>
              <a:latin typeface="Tahoma" charset="0"/>
              <a:ea typeface="ＭＳ Ｐゴシック" charset="0"/>
            </a:endParaRPr>
          </a:p>
          <a:p>
            <a:pPr eaLnBrk="1" hangingPunct="1"/>
            <a:endParaRPr lang="en-US" sz="3200" b="1" dirty="0" smtClean="0">
              <a:solidFill>
                <a:srgbClr val="000000"/>
              </a:solidFill>
              <a:latin typeface="Tahoma" charset="0"/>
              <a:ea typeface="ＭＳ Ｐゴシック" charset="0"/>
              <a:cs typeface="Times New Roman" charset="0"/>
            </a:endParaRPr>
          </a:p>
          <a:p>
            <a:endParaRPr lang="en-US" dirty="0"/>
          </a:p>
        </p:txBody>
      </p:sp>
      <p:sp>
        <p:nvSpPr>
          <p:cNvPr id="4" name="Slide Number Placeholder 3"/>
          <p:cNvSpPr>
            <a:spLocks noGrp="1"/>
          </p:cNvSpPr>
          <p:nvPr>
            <p:ph type="sldNum" sz="quarter" idx="10"/>
          </p:nvPr>
        </p:nvSpPr>
        <p:spPr/>
        <p:txBody>
          <a:bodyPr/>
          <a:lstStyle/>
          <a:p>
            <a:fld id="{611D5DFA-E2BE-0B43-B39C-A50FB0219B83}" type="slidenum">
              <a:rPr lang="en-US" smtClean="0"/>
              <a:t>20</a:t>
            </a:fld>
            <a:endParaRPr lang="en-US"/>
          </a:p>
        </p:txBody>
      </p:sp>
    </p:spTree>
    <p:extLst>
      <p:ext uri="{BB962C8B-B14F-4D97-AF65-F5344CB8AC3E}">
        <p14:creationId xmlns:p14="http://schemas.microsoft.com/office/powerpoint/2010/main" val="4068284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The conclusion</a:t>
            </a:r>
            <a:r>
              <a:rPr lang="en-US" baseline="0" dirty="0" smtClean="0"/>
              <a:t> of the study: </a:t>
            </a:r>
            <a:r>
              <a:rPr lang="en-US" sz="4000" dirty="0" smtClean="0">
                <a:solidFill>
                  <a:srgbClr val="000000"/>
                </a:solidFill>
                <a:latin typeface="Tahoma" charset="0"/>
                <a:ea typeface="ＭＳ Ｐゴシック" charset="0"/>
                <a:cs typeface="Times New Roman" charset="0"/>
              </a:rPr>
              <a:t>Two </a:t>
            </a:r>
            <a:r>
              <a:rPr lang="en-US" sz="4000" dirty="0" err="1" smtClean="0">
                <a:solidFill>
                  <a:srgbClr val="000000"/>
                </a:solidFill>
                <a:latin typeface="Tahoma" charset="0"/>
                <a:ea typeface="ＭＳ Ｐゴシック" charset="0"/>
                <a:cs typeface="Times New Roman" charset="0"/>
              </a:rPr>
              <a:t>avirulent</a:t>
            </a:r>
            <a:r>
              <a:rPr lang="en-US" sz="4000" dirty="0" smtClean="0">
                <a:solidFill>
                  <a:srgbClr val="000000"/>
                </a:solidFill>
                <a:latin typeface="Tahoma" charset="0"/>
                <a:ea typeface="ＭＳ Ｐゴシック" charset="0"/>
                <a:cs typeface="Times New Roman" charset="0"/>
              </a:rPr>
              <a:t> viruses interact in vivo to produce </a:t>
            </a:r>
            <a:r>
              <a:rPr lang="en-US" sz="4000" u="sng" dirty="0" smtClean="0">
                <a:solidFill>
                  <a:srgbClr val="000000"/>
                </a:solidFill>
                <a:latin typeface="Tahoma" charset="0"/>
                <a:ea typeface="ＭＳ Ｐゴシック" charset="0"/>
                <a:cs typeface="Times New Roman" charset="0"/>
              </a:rPr>
              <a:t>virulent recombinants</a:t>
            </a:r>
            <a:r>
              <a:rPr lang="en-US" sz="4000" dirty="0" smtClean="0">
                <a:solidFill>
                  <a:srgbClr val="000000"/>
                </a:solidFill>
                <a:latin typeface="Tahoma" charset="0"/>
                <a:ea typeface="ＭＳ Ｐゴシック" charset="0"/>
                <a:cs typeface="Times New Roman" charset="0"/>
              </a:rPr>
              <a:t>  that can be lethal.</a:t>
            </a:r>
          </a:p>
          <a:p>
            <a:endParaRPr lang="en-US" dirty="0" smtClean="0"/>
          </a:p>
          <a:p>
            <a:endParaRPr lang="en-US" dirty="0" smtClean="0"/>
          </a:p>
          <a:p>
            <a:r>
              <a:rPr lang="en-US" dirty="0" smtClean="0"/>
              <a:t>We are injecting</a:t>
            </a:r>
            <a:r>
              <a:rPr lang="en-US" baseline="0" dirty="0" smtClean="0"/>
              <a:t> multiple known viruses, multiple contaminant viruses and perhaps hundreds of other stray viruses into the human </a:t>
            </a:r>
            <a:r>
              <a:rPr lang="mr-IN" baseline="0" dirty="0" smtClean="0"/>
              <a:t>–</a:t>
            </a:r>
            <a:r>
              <a:rPr lang="en-US" baseline="0" dirty="0" smtClean="0"/>
              <a:t> and animal </a:t>
            </a:r>
            <a:r>
              <a:rPr lang="mr-IN" baseline="0" dirty="0" smtClean="0"/>
              <a:t>–</a:t>
            </a:r>
            <a:r>
              <a:rPr lang="en-US" baseline="0" dirty="0" smtClean="0"/>
              <a:t> genomes. Is mass vaccination simply the largest and possibly the most sinister deed ever subjected on fellow humans</a:t>
            </a:r>
            <a:r>
              <a:rPr lang="mr-IN" baseline="0" dirty="0" smtClean="0"/>
              <a:t>…</a:t>
            </a:r>
            <a:r>
              <a:rPr lang="en-US" baseline="0" dirty="0" smtClean="0"/>
              <a:t>.in the name of money? Or is it truly a depopulation plan, a ruse we’ve come to believe because we are so horribly afraid that our children may experience a fever, a cough, a rash or diarrhea? </a:t>
            </a:r>
          </a:p>
          <a:p>
            <a:endParaRPr lang="en-US" baseline="0" dirty="0" smtClean="0"/>
          </a:p>
          <a:p>
            <a:r>
              <a:rPr lang="en-US" baseline="0" dirty="0" smtClean="0"/>
              <a:t>When will we be more horrified and afraid of what is coming through that needle that we are of normal childhood illnesses? </a:t>
            </a:r>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21</a:t>
            </a:fld>
            <a:endParaRPr lang="en-US"/>
          </a:p>
        </p:txBody>
      </p:sp>
    </p:spTree>
    <p:extLst>
      <p:ext uri="{BB962C8B-B14F-4D97-AF65-F5344CB8AC3E}">
        <p14:creationId xmlns:p14="http://schemas.microsoft.com/office/powerpoint/2010/main" val="1104573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baseline="0" dirty="0" smtClean="0"/>
              <a:t>Now that we’ve been through the disgusting cow and chicken stuff in vaccines, we’re going to move on the the cell lines used to propagate viruses which, in many ways are equally disgusting. </a:t>
            </a:r>
          </a:p>
        </p:txBody>
      </p:sp>
      <p:sp>
        <p:nvSpPr>
          <p:cNvPr id="4" name="Slide Number Placeholder 3"/>
          <p:cNvSpPr>
            <a:spLocks noGrp="1"/>
          </p:cNvSpPr>
          <p:nvPr>
            <p:ph type="sldNum" sz="quarter" idx="10"/>
          </p:nvPr>
        </p:nvSpPr>
        <p:spPr/>
        <p:txBody>
          <a:bodyPr/>
          <a:lstStyle/>
          <a:p>
            <a:fld id="{925F8907-AE6E-474E-BC3A-CD076A9A9D76}"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p14="http://schemas.microsoft.com/office/powerpoint/2010/main" val="1905588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discussion regarding the contamination of the original polio vaccines with Simian Virus 40, or SV40 for short, has been known for a long time. </a:t>
            </a:r>
          </a:p>
          <a:p>
            <a:endParaRPr lang="en-US" baseline="0" dirty="0" smtClean="0"/>
          </a:p>
          <a:p>
            <a:r>
              <a:rPr lang="en-US" baseline="0" dirty="0" smtClean="0"/>
              <a:t>Let’s look at the specifics of this virus and how the government covered up this story </a:t>
            </a:r>
            <a:r>
              <a:rPr lang="mr-IN" baseline="0" dirty="0" smtClean="0"/>
              <a:t>–</a:t>
            </a:r>
            <a:r>
              <a:rPr lang="en-US" baseline="0" dirty="0" smtClean="0"/>
              <a:t> as previously mentioned, the best book on this topic is “the Virus and The Vaccine” by Debbie </a:t>
            </a:r>
            <a:r>
              <a:rPr lang="en-US" baseline="0" dirty="0" err="1" smtClean="0"/>
              <a:t>Bookchin</a:t>
            </a:r>
            <a:r>
              <a:rPr lang="en-US" baseline="0" dirty="0" smtClean="0"/>
              <a:t> and Jim Schumacher should be in your personal library. The following few slides are excerpted from that book. </a:t>
            </a:r>
          </a:p>
          <a:p>
            <a:endParaRPr lang="en-US" baseline="0" dirty="0" smtClean="0"/>
          </a:p>
          <a:p>
            <a:pPr eaLnBrk="1" hangingPunct="1">
              <a:defRPr/>
            </a:pPr>
            <a:r>
              <a:rPr lang="en-US" sz="1200" dirty="0" smtClean="0">
                <a:cs typeface="Times New Roman" charset="0"/>
              </a:rPr>
              <a:t>In 1955, Jonas Salk discovered how to mass produce polio vaccine by growing it in kidney tissues of African green monkeys. </a:t>
            </a:r>
          </a:p>
          <a:p>
            <a:pPr eaLnBrk="1" hangingPunct="1">
              <a:defRPr/>
            </a:pPr>
            <a:endParaRPr lang="en-US" sz="1200" dirty="0" smtClean="0">
              <a:cs typeface="Times New Roman" charset="0"/>
            </a:endParaRPr>
          </a:p>
          <a:p>
            <a:pPr eaLnBrk="1" hangingPunct="1">
              <a:defRPr/>
            </a:pPr>
            <a:r>
              <a:rPr lang="en-US" sz="1200" b="1" dirty="0" smtClean="0">
                <a:cs typeface="Times New Roman" charset="0"/>
              </a:rPr>
              <a:t>By 1960, </a:t>
            </a:r>
            <a:r>
              <a:rPr lang="en-US" sz="1200" dirty="0" smtClean="0">
                <a:cs typeface="Times New Roman" charset="0"/>
              </a:rPr>
              <a:t>researchers had isolated SV-40, a viral contaminant. SV-40 is benign in monkeys, but was found to cause brain tumors in human tissue cultures.</a:t>
            </a:r>
          </a:p>
          <a:p>
            <a:pPr eaLnBrk="1" hangingPunct="1">
              <a:defRPr/>
            </a:pPr>
            <a:r>
              <a:rPr lang="en-US" sz="1200" b="1" dirty="0" smtClean="0">
                <a:cs typeface="Times New Roman" charset="0"/>
              </a:rPr>
              <a:t>By 1963, </a:t>
            </a:r>
            <a:r>
              <a:rPr lang="en-US" sz="1200" dirty="0" smtClean="0">
                <a:cs typeface="Times New Roman" charset="0"/>
              </a:rPr>
              <a:t>the rhesus monkey tissue  had replaced the African green monkey for production of polio vaccine.</a:t>
            </a:r>
          </a:p>
          <a:p>
            <a:pPr eaLnBrk="1" hangingPunct="1">
              <a:defRPr/>
            </a:pPr>
            <a:endParaRPr lang="en-US" sz="1200" dirty="0" smtClean="0">
              <a:cs typeface="Times New Roman" charset="0"/>
            </a:endParaRPr>
          </a:p>
          <a:p>
            <a:pPr eaLnBrk="1" hangingPunct="1">
              <a:defRPr/>
            </a:pPr>
            <a:r>
              <a:rPr lang="en-US" sz="1200" b="1" dirty="0" smtClean="0">
                <a:cs typeface="Times New Roman" charset="0"/>
              </a:rPr>
              <a:t>Between 1955 and 1963, </a:t>
            </a:r>
            <a:r>
              <a:rPr lang="en-US" sz="1200" dirty="0" smtClean="0">
                <a:cs typeface="Times New Roman" charset="0"/>
              </a:rPr>
              <a:t>it is estimated that 98 million Americans received doses of live polio virus vaccines potentially tainted with SV-40.</a:t>
            </a:r>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23</a:t>
            </a:fld>
            <a:endParaRPr lang="en-US"/>
          </a:p>
        </p:txBody>
      </p:sp>
    </p:spTree>
    <p:extLst>
      <p:ext uri="{BB962C8B-B14F-4D97-AF65-F5344CB8AC3E}">
        <p14:creationId xmlns:p14="http://schemas.microsoft.com/office/powerpoint/2010/main" val="2437091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 </a:t>
            </a:r>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24</a:t>
            </a:fld>
            <a:endParaRPr lang="en-US"/>
          </a:p>
        </p:txBody>
      </p:sp>
    </p:spTree>
    <p:extLst>
      <p:ext uri="{BB962C8B-B14F-4D97-AF65-F5344CB8AC3E}">
        <p14:creationId xmlns:p14="http://schemas.microsoft.com/office/powerpoint/2010/main" val="662321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choroid plexus </a:t>
            </a:r>
            <a:r>
              <a:rPr lang="en-US" dirty="0" err="1" smtClean="0"/>
              <a:t>papillomas</a:t>
            </a:r>
            <a:r>
              <a:rPr lang="en-US" dirty="0" smtClean="0"/>
              <a:t> and </a:t>
            </a:r>
            <a:r>
              <a:rPr lang="en-US" dirty="0" err="1" smtClean="0"/>
              <a:t>ependyomas</a:t>
            </a:r>
            <a:r>
              <a:rPr lang="en-US" dirty="0" smtClean="0"/>
              <a:t> </a:t>
            </a:r>
          </a:p>
          <a:p>
            <a:endParaRPr lang="en-US" dirty="0" smtClean="0"/>
          </a:p>
          <a:p>
            <a:r>
              <a:rPr lang="en-US" dirty="0" smtClean="0"/>
              <a:t>The</a:t>
            </a:r>
            <a:r>
              <a:rPr lang="en-US" baseline="0" dirty="0" smtClean="0"/>
              <a:t> incidence of human brain tumors rose by 30% between 1972 and 2002. This is a real number, not simply due to improved diagnostic procedures.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increase in incidence of brain tumors started after the epidemiological investigations had ended. SV40 is considered to be a slow virus. This raises the hypothesis that at the latency period for SV4O </a:t>
            </a:r>
            <a:r>
              <a:rPr lang="en-US" sz="1200" kern="1200" dirty="0" err="1" smtClean="0">
                <a:solidFill>
                  <a:schemeClr val="tx1"/>
                </a:solidFill>
                <a:effectLst/>
                <a:latin typeface="+mn-lt"/>
                <a:ea typeface="+mn-ea"/>
                <a:cs typeface="+mn-cs"/>
              </a:rPr>
              <a:t>oncogenicity</a:t>
            </a:r>
            <a:r>
              <a:rPr lang="en-US" sz="1200" kern="1200" dirty="0" smtClean="0">
                <a:solidFill>
                  <a:schemeClr val="tx1"/>
                </a:solidFill>
                <a:effectLst/>
                <a:latin typeface="+mn-lt"/>
                <a:ea typeface="+mn-ea"/>
                <a:cs typeface="+mn-cs"/>
              </a:rPr>
              <a:t> after human infection through contaminated polio vaccines had not yet elapsed when the investigation period ended. </a:t>
            </a:r>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25</a:t>
            </a:fld>
            <a:endParaRPr lang="en-US"/>
          </a:p>
        </p:txBody>
      </p:sp>
    </p:spTree>
    <p:extLst>
      <p:ext uri="{BB962C8B-B14F-4D97-AF65-F5344CB8AC3E}">
        <p14:creationId xmlns:p14="http://schemas.microsoft.com/office/powerpoint/2010/main" val="2389427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26</a:t>
            </a:fld>
            <a:endParaRPr lang="en-US"/>
          </a:p>
        </p:txBody>
      </p:sp>
    </p:spTree>
    <p:extLst>
      <p:ext uri="{BB962C8B-B14F-4D97-AF65-F5344CB8AC3E}">
        <p14:creationId xmlns:p14="http://schemas.microsoft.com/office/powerpoint/2010/main" val="26526976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 </a:t>
            </a:r>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28</a:t>
            </a:fld>
            <a:endParaRPr lang="en-US"/>
          </a:p>
        </p:txBody>
      </p:sp>
    </p:spTree>
    <p:extLst>
      <p:ext uri="{BB962C8B-B14F-4D97-AF65-F5344CB8AC3E}">
        <p14:creationId xmlns:p14="http://schemas.microsoft.com/office/powerpoint/2010/main" val="662321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smtClean="0"/>
              <a:t>But there is a little good news in this tragic story: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1"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baseline="0" dirty="0" smtClean="0"/>
              <a:t>In a study published in 2004, Dr. Eddy and her silenced co-workers received some justice for having their work be quashed: </a:t>
            </a:r>
            <a:r>
              <a:rPr lang="en-US" b="0" baseline="0" dirty="0" smtClean="0"/>
              <a:t>Nearly </a:t>
            </a:r>
            <a:r>
              <a:rPr lang="en-US" baseline="0" dirty="0" smtClean="0"/>
              <a:t>FIFTY years later, the SV40 </a:t>
            </a:r>
            <a:r>
              <a:rPr lang="en-US" sz="1200" dirty="0" smtClean="0">
                <a:solidFill>
                  <a:srgbClr val="0004A6"/>
                </a:solidFill>
                <a:latin typeface="+mn-lt"/>
                <a:cs typeface="Calibri"/>
              </a:rPr>
              <a:t>virus has</a:t>
            </a:r>
            <a:r>
              <a:rPr lang="en-US" sz="1200" baseline="0" dirty="0" smtClean="0">
                <a:solidFill>
                  <a:srgbClr val="0004A6"/>
                </a:solidFill>
                <a:latin typeface="+mn-lt"/>
                <a:cs typeface="Calibri"/>
              </a:rPr>
              <a:t> been </a:t>
            </a:r>
            <a:r>
              <a:rPr lang="en-US" sz="1200" b="1" u="sng" baseline="0" dirty="0" smtClean="0">
                <a:solidFill>
                  <a:srgbClr val="0004A6"/>
                </a:solidFill>
                <a:latin typeface="+mn-lt"/>
                <a:cs typeface="Calibri"/>
              </a:rPr>
              <a:t>confirmed</a:t>
            </a:r>
            <a:r>
              <a:rPr lang="en-US" sz="1200" baseline="0" dirty="0" smtClean="0">
                <a:solidFill>
                  <a:srgbClr val="0004A6"/>
                </a:solidFill>
                <a:latin typeface="+mn-lt"/>
                <a:cs typeface="Calibri"/>
              </a:rPr>
              <a:t> as</a:t>
            </a:r>
            <a:r>
              <a:rPr lang="en-US" sz="1200" dirty="0" smtClean="0">
                <a:solidFill>
                  <a:srgbClr val="0004A6"/>
                </a:solidFill>
                <a:latin typeface="+mn-lt"/>
                <a:cs typeface="Calibri"/>
              </a:rPr>
              <a:t> a cancer-causing</a:t>
            </a:r>
            <a:r>
              <a:rPr lang="en-US" sz="1200" baseline="0" dirty="0" smtClean="0">
                <a:solidFill>
                  <a:srgbClr val="0004A6"/>
                </a:solidFill>
                <a:latin typeface="+mn-lt"/>
                <a:cs typeface="Calibri"/>
              </a:rPr>
              <a:t> virus.</a:t>
            </a:r>
            <a:endParaRPr lang="en-US" sz="1200" dirty="0" smtClean="0">
              <a:solidFill>
                <a:srgbClr val="0004A6"/>
              </a:solidFill>
              <a:latin typeface="+mn-lt"/>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solidFill>
                <a:srgbClr val="0004A6"/>
              </a:solidFill>
              <a:latin typeface="+mn-lt"/>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0004A6"/>
                </a:solidFill>
                <a:latin typeface="+mn-lt"/>
                <a:cs typeface="Calibri"/>
              </a:rPr>
              <a:t>This is taken</a:t>
            </a:r>
            <a:r>
              <a:rPr lang="en-US" sz="1200" baseline="0" dirty="0" smtClean="0">
                <a:solidFill>
                  <a:srgbClr val="0004A6"/>
                </a:solidFill>
                <a:latin typeface="+mn-lt"/>
                <a:cs typeface="Calibri"/>
              </a:rPr>
              <a:t> </a:t>
            </a:r>
            <a:r>
              <a:rPr lang="en-US" sz="1200" dirty="0" smtClean="0">
                <a:solidFill>
                  <a:srgbClr val="0004A6"/>
                </a:solidFill>
                <a:latin typeface="+mn-lt"/>
                <a:cs typeface="Calibri"/>
              </a:rPr>
              <a:t>from</a:t>
            </a:r>
            <a:r>
              <a:rPr lang="en-US" sz="1200" baseline="0" dirty="0" smtClean="0">
                <a:solidFill>
                  <a:srgbClr val="0004A6"/>
                </a:solidFill>
                <a:latin typeface="+mn-lt"/>
                <a:cs typeface="Calibri"/>
              </a:rPr>
              <a:t> the 2004 </a:t>
            </a:r>
            <a:r>
              <a:rPr lang="en-US" sz="1200" baseline="0" dirty="0" err="1" smtClean="0">
                <a:solidFill>
                  <a:srgbClr val="0004A6"/>
                </a:solidFill>
                <a:latin typeface="+mn-lt"/>
                <a:cs typeface="Calibri"/>
              </a:rPr>
              <a:t>Vichez</a:t>
            </a:r>
            <a:r>
              <a:rPr lang="en-US" sz="1200" baseline="0" dirty="0" smtClean="0">
                <a:solidFill>
                  <a:srgbClr val="0004A6"/>
                </a:solidFill>
                <a:latin typeface="+mn-lt"/>
                <a:cs typeface="Calibri"/>
              </a:rPr>
              <a:t> and </a:t>
            </a:r>
            <a:r>
              <a:rPr lang="en-US" sz="1200" baseline="0" dirty="0" err="1" smtClean="0">
                <a:solidFill>
                  <a:srgbClr val="0004A6"/>
                </a:solidFill>
                <a:latin typeface="+mn-lt"/>
                <a:cs typeface="Calibri"/>
              </a:rPr>
              <a:t>Butel</a:t>
            </a:r>
            <a:r>
              <a:rPr lang="en-US" sz="1200" baseline="0" dirty="0" smtClean="0">
                <a:solidFill>
                  <a:srgbClr val="0004A6"/>
                </a:solidFill>
                <a:latin typeface="+mn-lt"/>
                <a:cs typeface="Calibri"/>
              </a:rPr>
              <a:t> study: </a:t>
            </a:r>
            <a:endParaRPr lang="en-US" sz="1200" dirty="0" smtClean="0">
              <a:solidFill>
                <a:srgbClr val="0004A6"/>
              </a:solidFill>
              <a:latin typeface="+mn-lt"/>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u="none" dirty="0" smtClean="0">
              <a:solidFill>
                <a:srgbClr val="0004A6"/>
              </a:solidFill>
              <a:latin typeface="+mn-lt"/>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i="1" u="none" dirty="0" smtClean="0">
                <a:solidFill>
                  <a:srgbClr val="0004A6"/>
                </a:solidFill>
                <a:latin typeface="+mn-lt"/>
                <a:cs typeface="Calibri"/>
              </a:rPr>
              <a:t>“The</a:t>
            </a:r>
            <a:r>
              <a:rPr lang="en-US" sz="1200" i="1" u="none" baseline="0" dirty="0" smtClean="0">
                <a:solidFill>
                  <a:srgbClr val="0004A6"/>
                </a:solidFill>
                <a:latin typeface="+mn-lt"/>
                <a:cs typeface="Calibri"/>
              </a:rPr>
              <a:t> SV40 virus is a known oncogenic DNA virus. </a:t>
            </a:r>
            <a:r>
              <a:rPr lang="en-US" sz="1200" i="1" u="sng" dirty="0" smtClean="0">
                <a:solidFill>
                  <a:srgbClr val="0004A6"/>
                </a:solidFill>
                <a:latin typeface="+mn-lt"/>
                <a:cs typeface="Calibri"/>
              </a:rPr>
              <a:t>Persuasive evidence </a:t>
            </a:r>
            <a:r>
              <a:rPr lang="en-US" sz="1200" i="1" dirty="0" smtClean="0">
                <a:solidFill>
                  <a:srgbClr val="0004A6"/>
                </a:solidFill>
                <a:latin typeface="+mn-lt"/>
                <a:cs typeface="Calibri"/>
              </a:rPr>
              <a:t>now indicates that SV40 </a:t>
            </a:r>
            <a:r>
              <a:rPr lang="en-US" sz="1200" b="1" i="1" u="sng" dirty="0" smtClean="0">
                <a:solidFill>
                  <a:srgbClr val="0004A6"/>
                </a:solidFill>
                <a:latin typeface="+mn-lt"/>
                <a:cs typeface="Calibri"/>
              </a:rPr>
              <a:t>is causing </a:t>
            </a:r>
            <a:r>
              <a:rPr lang="en-US" sz="1200" b="1" i="1" dirty="0" smtClean="0">
                <a:solidFill>
                  <a:srgbClr val="0004A6"/>
                </a:solidFill>
                <a:latin typeface="+mn-lt"/>
                <a:cs typeface="Calibri"/>
              </a:rPr>
              <a:t>infections in humans today</a:t>
            </a:r>
            <a:r>
              <a:rPr lang="en-US" sz="1200" i="1" dirty="0" smtClean="0">
                <a:solidFill>
                  <a:srgbClr val="0004A6"/>
                </a:solidFill>
                <a:latin typeface="+mn-lt"/>
                <a:cs typeface="Calibri"/>
              </a:rPr>
              <a:t> and represents an emerging pathogen. A meta-analysis of data from 1,793 cancer patients </a:t>
            </a:r>
            <a:r>
              <a:rPr lang="en-US" sz="1200" b="1" i="1" dirty="0" smtClean="0">
                <a:solidFill>
                  <a:srgbClr val="0004A6"/>
                </a:solidFill>
                <a:latin typeface="+mn-lt"/>
                <a:cs typeface="Calibri"/>
              </a:rPr>
              <a:t>indicates there is a significant excess risk </a:t>
            </a:r>
            <a:r>
              <a:rPr lang="en-US" sz="1200" i="1" dirty="0" smtClean="0">
                <a:solidFill>
                  <a:srgbClr val="0004A6"/>
                </a:solidFill>
                <a:latin typeface="+mn-lt"/>
                <a:cs typeface="Calibri"/>
              </a:rPr>
              <a:t>of </a:t>
            </a:r>
            <a:r>
              <a:rPr lang="en-US" sz="1200" b="0" i="1" dirty="0" smtClean="0">
                <a:solidFill>
                  <a:srgbClr val="0004A6"/>
                </a:solidFill>
                <a:latin typeface="+mn-lt"/>
                <a:cs typeface="Calibri"/>
              </a:rPr>
              <a:t>SV40 association </a:t>
            </a:r>
            <a:r>
              <a:rPr lang="en-US" sz="1200" i="1" dirty="0" smtClean="0">
                <a:solidFill>
                  <a:srgbClr val="0004A6"/>
                </a:solidFill>
                <a:latin typeface="+mn-lt"/>
                <a:cs typeface="Calibri"/>
              </a:rPr>
              <a:t>with human </a:t>
            </a:r>
            <a:r>
              <a:rPr lang="en-US" sz="1200" b="1" i="1" dirty="0" smtClean="0">
                <a:solidFill>
                  <a:srgbClr val="0004A6"/>
                </a:solidFill>
                <a:latin typeface="+mn-lt"/>
                <a:cs typeface="Calibri"/>
              </a:rPr>
              <a:t>primary brain cancers, primary bone cancers, malignant mesothelioma, and non-Hodgkin's lymphoma</a:t>
            </a:r>
            <a:r>
              <a:rPr lang="en-US" sz="1200" b="1" dirty="0" smtClean="0">
                <a:solidFill>
                  <a:srgbClr val="0004A6"/>
                </a:solidFill>
                <a:latin typeface="+mn-lt"/>
                <a:cs typeface="Calibri"/>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0004A6"/>
              </a:solidFill>
              <a:latin typeface="+mn-lt"/>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0004A6"/>
                </a:solidFill>
                <a:latin typeface="+mn-lt"/>
                <a:cs typeface="Calibri"/>
              </a:rPr>
              <a:t>Sometimes people wonder why it takes so long to show a connection between</a:t>
            </a:r>
            <a:r>
              <a:rPr lang="en-US" sz="1200" b="0" baseline="0" dirty="0" smtClean="0">
                <a:solidFill>
                  <a:srgbClr val="0004A6"/>
                </a:solidFill>
                <a:latin typeface="+mn-lt"/>
                <a:cs typeface="Calibri"/>
              </a:rPr>
              <a:t> a vaccine and an illness. This is good example. SV40 is considered a ‘slow virus.’ It can take years before the tumorous transformation appears in tissues. What we don’t know, is how long it takes to develop a tumor in the presence of vaccine ingredients. </a:t>
            </a:r>
            <a:endParaRPr lang="en-US" sz="1200" b="0" dirty="0" smtClean="0">
              <a:solidFill>
                <a:srgbClr val="0004A6"/>
              </a:solidFill>
              <a:latin typeface="+mn-lt"/>
              <a:cs typeface="Calibri"/>
            </a:endParaRPr>
          </a:p>
          <a:p>
            <a:endParaRPr lang="en-US" dirty="0"/>
          </a:p>
        </p:txBody>
      </p:sp>
      <p:sp>
        <p:nvSpPr>
          <p:cNvPr id="4" name="Slide Number Placeholder 3"/>
          <p:cNvSpPr>
            <a:spLocks noGrp="1"/>
          </p:cNvSpPr>
          <p:nvPr>
            <p:ph type="sldNum" sz="quarter" idx="10"/>
          </p:nvPr>
        </p:nvSpPr>
        <p:spPr/>
        <p:txBody>
          <a:bodyPr/>
          <a:lstStyle/>
          <a:p>
            <a:fld id="{876DE322-8C76-5B40-9FB4-2D33AEC16074}" type="slidenum">
              <a:rPr lang="en-US" smtClean="0"/>
              <a:t>29</a:t>
            </a:fld>
            <a:endParaRPr lang="en-US"/>
          </a:p>
        </p:txBody>
      </p:sp>
    </p:spTree>
    <p:extLst>
      <p:ext uri="{BB962C8B-B14F-4D97-AF65-F5344CB8AC3E}">
        <p14:creationId xmlns:p14="http://schemas.microsoft.com/office/powerpoint/2010/main" val="798144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aseline="0" dirty="0" smtClean="0"/>
          </a:p>
        </p:txBody>
      </p:sp>
      <p:sp>
        <p:nvSpPr>
          <p:cNvPr id="4" name="Slide Number Placeholder 3"/>
          <p:cNvSpPr>
            <a:spLocks noGrp="1"/>
          </p:cNvSpPr>
          <p:nvPr>
            <p:ph type="sldNum" sz="quarter" idx="10"/>
          </p:nvPr>
        </p:nvSpPr>
        <p:spPr/>
        <p:txBody>
          <a:bodyPr/>
          <a:lstStyle/>
          <a:p>
            <a:fld id="{925F8907-AE6E-474E-BC3A-CD076A9A9D76}" type="slidenum">
              <a:rPr lang="en-US" smtClean="0">
                <a:solidFill>
                  <a:prstClr val="black"/>
                </a:solidFill>
                <a:latin typeface="Calibri"/>
              </a:rPr>
              <a:pPr/>
              <a:t>31</a:t>
            </a:fld>
            <a:endParaRPr lang="en-US">
              <a:solidFill>
                <a:prstClr val="black"/>
              </a:solidFill>
              <a:latin typeface="Calibri"/>
            </a:endParaRPr>
          </a:p>
        </p:txBody>
      </p:sp>
    </p:spTree>
    <p:extLst>
      <p:ext uri="{BB962C8B-B14F-4D97-AF65-F5344CB8AC3E}">
        <p14:creationId xmlns:p14="http://schemas.microsoft.com/office/powerpoint/2010/main" val="1905588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a:t>
            </a:r>
            <a:r>
              <a:rPr lang="en-US" dirty="0" err="1" smtClean="0"/>
              <a:t>Madin</a:t>
            </a:r>
            <a:r>
              <a:rPr lang="en-US" dirty="0" smtClean="0"/>
              <a:t>-Darby Canine Kidney cell line was first put into</a:t>
            </a:r>
            <a:r>
              <a:rPr lang="en-US" baseline="0" dirty="0" smtClean="0"/>
              <a:t> cell banks in 1958. In fact, the very first rubella vaccines were made by growing the rubella virus in cells derived from a female cocker spaniel.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original line MDCK cells were</a:t>
            </a:r>
            <a:r>
              <a:rPr lang="en-US" baseline="0" dirty="0" smtClean="0"/>
              <a:t> not</a:t>
            </a:r>
            <a:r>
              <a:rPr lang="en-US" dirty="0" smtClean="0"/>
              <a:t> tumorigenic, but because MDCK cells are a continuous replicating cell line, some MDCK cells have reverted</a:t>
            </a:r>
            <a:r>
              <a:rPr lang="en-US" baseline="0" dirty="0" smtClean="0"/>
              <a:t> back </a:t>
            </a:r>
            <a:r>
              <a:rPr lang="en-US" dirty="0" smtClean="0"/>
              <a:t>to active substrates</a:t>
            </a:r>
            <a:r>
              <a:rPr lang="en-US" baseline="0" dirty="0" smtClean="0"/>
              <a:t> </a:t>
            </a:r>
            <a:r>
              <a:rPr lang="en-US" dirty="0" smtClean="0"/>
              <a:t>and are highly tumorigenic.</a:t>
            </a:r>
            <a:r>
              <a:rPr lang="en-US" baseline="0" dirty="0" smtClean="0"/>
              <a:t> “</a:t>
            </a:r>
            <a:r>
              <a:rPr lang="en-US" sz="1200" dirty="0" smtClean="0"/>
              <a:t>Highly tumorigenic cell substrates pose significant regulatory challenges”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BF44AB19-4D0E-DD42-B88F-8221B8D5881B}" type="slidenum">
              <a:rPr lang="en-US" smtClean="0"/>
              <a:t>32</a:t>
            </a:fld>
            <a:endParaRPr lang="en-US"/>
          </a:p>
        </p:txBody>
      </p:sp>
    </p:spTree>
    <p:extLst>
      <p:ext uri="{BB962C8B-B14F-4D97-AF65-F5344CB8AC3E}">
        <p14:creationId xmlns:p14="http://schemas.microsoft.com/office/powerpoint/2010/main" val="4047792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baseline="0" dirty="0" smtClean="0"/>
              <a:t>We ended the previous </a:t>
            </a:r>
            <a:r>
              <a:rPr lang="en-US" baseline="0" dirty="0" err="1" smtClean="0"/>
              <a:t>prezi</a:t>
            </a:r>
            <a:r>
              <a:rPr lang="en-US" baseline="0" dirty="0" smtClean="0"/>
              <a:t> with a discussion regarding using cells that are “</a:t>
            </a:r>
            <a:r>
              <a:rPr lang="en-US" sz="1200" dirty="0" smtClean="0"/>
              <a:t>Highly tumorigenic” to produce vaccines has been ongoing since</a:t>
            </a:r>
            <a:r>
              <a:rPr lang="en-US" sz="1200" baseline="0" dirty="0" smtClean="0"/>
              <a:t> 1998. I believe this is egregious enough it is worth repeating: </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FDA committee meetings had concerns, but instead of stopping the use of cancer-causing cells to manufacture vaccines, the decision was made to </a:t>
            </a:r>
            <a:r>
              <a:rPr lang="en-US" sz="2400" baseline="0" dirty="0" smtClean="0"/>
              <a:t>do more r</a:t>
            </a:r>
            <a:r>
              <a:rPr lang="en-US" sz="2400" dirty="0" smtClean="0"/>
              <a:t>esearch “to </a:t>
            </a:r>
            <a:r>
              <a:rPr lang="en-US" sz="2400" b="1" i="1" u="sng" dirty="0" smtClean="0"/>
              <a:t>provide a scientific foundation </a:t>
            </a:r>
            <a:r>
              <a:rPr lang="en-US" sz="2400" dirty="0" smtClean="0"/>
              <a:t>for </a:t>
            </a:r>
            <a:r>
              <a:rPr lang="en-US" sz="2400" b="1" dirty="0" smtClean="0"/>
              <a:t>use of neoplastic cells in vaccine manufacture.</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2400" b="1"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sz="2400" b="0" dirty="0" smtClean="0"/>
              <a:t>The</a:t>
            </a:r>
            <a:r>
              <a:rPr lang="en-US" sz="2400" b="0" baseline="0" dirty="0" smtClean="0"/>
              <a:t> following two years of research lead to these conclusions in 1999 and 2000: </a:t>
            </a:r>
          </a:p>
          <a:p>
            <a:pPr marL="971550" lvl="1" indent="-514350">
              <a:buFont typeface="+mj-lt"/>
              <a:buAutoNum type="arabicPeriod"/>
            </a:pPr>
            <a:r>
              <a:rPr lang="en-US" sz="2400" dirty="0" smtClean="0"/>
              <a:t>Unrecognized </a:t>
            </a:r>
            <a:r>
              <a:rPr lang="en-US" sz="2400" u="sng" dirty="0" smtClean="0"/>
              <a:t>adventitious agents</a:t>
            </a:r>
            <a:r>
              <a:rPr lang="en-US" sz="2400" dirty="0" smtClean="0"/>
              <a:t> may be the major concern with neoplastic cell substrates</a:t>
            </a:r>
          </a:p>
          <a:p>
            <a:pPr marL="971550" lvl="1" indent="-514350">
              <a:buFont typeface="+mj-lt"/>
              <a:buAutoNum type="arabicPeriod"/>
            </a:pPr>
            <a:r>
              <a:rPr lang="en-US" sz="2400" b="1" dirty="0" smtClean="0"/>
              <a:t> </a:t>
            </a:r>
            <a:r>
              <a:rPr lang="en-US" sz="2400" dirty="0" smtClean="0"/>
              <a:t>Risks from </a:t>
            </a:r>
            <a:r>
              <a:rPr lang="en-US" sz="2400" u="sng" dirty="0" smtClean="0"/>
              <a:t>residual DNA</a:t>
            </a:r>
            <a:r>
              <a:rPr lang="en-US" sz="2400" dirty="0" smtClean="0"/>
              <a:t> were perceived to be low, although there is a need for more scientific data to verify this perception</a:t>
            </a:r>
          </a:p>
          <a:p>
            <a:pPr marL="971550" lvl="1" indent="-514350">
              <a:buFont typeface="+mj-lt"/>
              <a:buAutoNum type="arabicPeriod"/>
            </a:pPr>
            <a:r>
              <a:rPr lang="en-US" sz="2400" dirty="0" smtClean="0"/>
              <a:t>The amount of foreign DNA is to be limited to 10ng per injection, a purely arbitrary amount</a:t>
            </a:r>
          </a:p>
          <a:p>
            <a:pPr marL="971550" lvl="1" indent="-514350">
              <a:buFont typeface="+mj-lt"/>
              <a:buAutoNum type="arabicPeriod"/>
            </a:pPr>
            <a:r>
              <a:rPr lang="en-US" sz="2400" dirty="0" smtClean="0"/>
              <a:t>Residual DNA from tumorigenic cells may be infectious or oncogenic</a:t>
            </a:r>
          </a:p>
          <a:p>
            <a:pPr marL="971550" lvl="1" indent="-514350">
              <a:buFont typeface="+mj-lt"/>
              <a:buAutoNum type="arabicPeriod"/>
            </a:pPr>
            <a:r>
              <a:rPr lang="en-US" sz="2400" b="1" dirty="0" smtClean="0">
                <a:solidFill>
                  <a:srgbClr val="FF0000"/>
                </a:solidFill>
              </a:rPr>
              <a:t>KEY: </a:t>
            </a:r>
            <a:r>
              <a:rPr lang="en-US" sz="2400" dirty="0" smtClean="0"/>
              <a:t>Previously used assays testing for </a:t>
            </a:r>
            <a:r>
              <a:rPr lang="en-US" sz="2400" dirty="0" err="1" smtClean="0"/>
              <a:t>tumorigenicity</a:t>
            </a:r>
            <a:r>
              <a:rPr lang="en-US" sz="2400" dirty="0" smtClean="0"/>
              <a:t> may not have adequately defined the tumorigenic risk associated with use of tumorigenic cells</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2400" b="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sz="2400" b="0" dirty="0" smtClean="0"/>
              <a:t>So here you have it: The FDA knows that</a:t>
            </a:r>
            <a:r>
              <a:rPr lang="en-US" sz="2400" b="0" baseline="0" dirty="0" smtClean="0"/>
              <a:t> manufacturers are using cell lines that have the potential to produce cancer. </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2400" b="0"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sz="2400" b="0" baseline="0" dirty="0" smtClean="0"/>
              <a:t>AND they know that cell line testing done prior to 2000 was probably faulty and misrepresented the risks of developing tumors </a:t>
            </a:r>
            <a:endParaRPr lang="en-US" sz="2400" b="0"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sz="2400" b="1" dirty="0" smtClean="0"/>
          </a:p>
          <a:p>
            <a:r>
              <a:rPr lang="en-US" dirty="0" smtClean="0"/>
              <a:t>in 2012,</a:t>
            </a:r>
            <a:r>
              <a:rPr lang="en-US" baseline="0" dirty="0" smtClean="0"/>
              <a:t> </a:t>
            </a:r>
            <a:r>
              <a:rPr lang="en-US" dirty="0" err="1" smtClean="0"/>
              <a:t>Flucelvax</a:t>
            </a:r>
            <a:r>
              <a:rPr lang="en-US" dirty="0" smtClean="0"/>
              <a:t> became the first vaccine to be approved using a</a:t>
            </a:r>
            <a:r>
              <a:rPr lang="en-US" baseline="0" dirty="0" smtClean="0"/>
              <a:t> continually reproducing cell line made from dog cells. </a:t>
            </a:r>
            <a:r>
              <a:rPr lang="en-US" dirty="0" smtClean="0"/>
              <a:t>This means that dog cell proteins and dog cell DNA</a:t>
            </a:r>
            <a:r>
              <a:rPr lang="en-US" baseline="0" dirty="0" smtClean="0"/>
              <a:t> are injected into the muscle along with this shot</a:t>
            </a:r>
            <a:r>
              <a:rPr lang="mr-IN" baseline="0" dirty="0" smtClean="0"/>
              <a:t>…</a:t>
            </a:r>
            <a:r>
              <a:rPr lang="en-US" baseline="0" dirty="0" smtClean="0"/>
              <a:t>.and the MDCK cells are highly tumorigenic. </a:t>
            </a:r>
          </a:p>
          <a:p>
            <a:endParaRPr lang="en-US" baseline="0" dirty="0" smtClean="0"/>
          </a:p>
          <a:p>
            <a:r>
              <a:rPr lang="en-US" baseline="0" dirty="0" smtClean="0"/>
              <a:t>What’s coming through that needle could literally kill you.</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33</a:t>
            </a:fld>
            <a:endParaRPr lang="en-US"/>
          </a:p>
        </p:txBody>
      </p:sp>
    </p:spTree>
    <p:extLst>
      <p:ext uri="{BB962C8B-B14F-4D97-AF65-F5344CB8AC3E}">
        <p14:creationId xmlns:p14="http://schemas.microsoft.com/office/powerpoint/2010/main" val="40477923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kern="1200" dirty="0" smtClean="0">
                <a:solidFill>
                  <a:schemeClr val="tx1"/>
                </a:solidFill>
                <a:effectLst/>
                <a:latin typeface="+mn-lt"/>
                <a:ea typeface="+mn-ea"/>
                <a:cs typeface="+mn-cs"/>
              </a:rPr>
              <a:t>Vaccine</a:t>
            </a:r>
            <a:r>
              <a:rPr lang="en-US" sz="1200" kern="1200" baseline="0" dirty="0" smtClean="0">
                <a:solidFill>
                  <a:schemeClr val="tx1"/>
                </a:solidFill>
                <a:effectLst/>
                <a:latin typeface="+mn-lt"/>
                <a:ea typeface="+mn-ea"/>
                <a:cs typeface="+mn-cs"/>
              </a:rPr>
              <a:t> v</a:t>
            </a:r>
            <a:r>
              <a:rPr lang="en-US" sz="1200" kern="1200" dirty="0" smtClean="0">
                <a:solidFill>
                  <a:schemeClr val="tx1"/>
                </a:solidFill>
                <a:effectLst/>
                <a:latin typeface="+mn-lt"/>
                <a:ea typeface="+mn-ea"/>
                <a:cs typeface="+mn-cs"/>
              </a:rPr>
              <a:t>iruses must be grown on living tissue. Chicken embryos are widely used because they are readily available</a:t>
            </a:r>
            <a:r>
              <a:rPr lang="en-US" sz="1200" kern="1200" baseline="0" dirty="0" smtClean="0">
                <a:solidFill>
                  <a:schemeClr val="tx1"/>
                </a:solidFill>
                <a:effectLst/>
                <a:latin typeface="+mn-lt"/>
                <a:ea typeface="+mn-ea"/>
                <a:cs typeface="+mn-cs"/>
              </a:rPr>
              <a:t> and are </a:t>
            </a:r>
            <a:r>
              <a:rPr lang="en-US" sz="1200" kern="1200" dirty="0" smtClean="0">
                <a:solidFill>
                  <a:schemeClr val="tx1"/>
                </a:solidFill>
                <a:effectLst/>
                <a:latin typeface="+mn-lt"/>
                <a:ea typeface="+mn-ea"/>
                <a:cs typeface="+mn-cs"/>
              </a:rPr>
              <a:t>convenient to work with.</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kern="1200" dirty="0" smtClean="0">
                <a:solidFill>
                  <a:schemeClr val="tx1"/>
                </a:solidFill>
                <a:effectLst/>
                <a:latin typeface="+mn-lt"/>
                <a:ea typeface="+mn-ea"/>
                <a:cs typeface="+mn-cs"/>
              </a:rPr>
              <a:t>Let’s look at the disgusting way eggs and chicken embryos are used to manufacture of flu shots, the MMR vaccine, and the less commonly used yellow fever and rabies vaccines.</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aseline="0" dirty="0" smtClean="0"/>
          </a:p>
        </p:txBody>
      </p:sp>
      <p:sp>
        <p:nvSpPr>
          <p:cNvPr id="4" name="Slide Number Placeholder 3"/>
          <p:cNvSpPr>
            <a:spLocks noGrp="1"/>
          </p:cNvSpPr>
          <p:nvPr>
            <p:ph type="sldNum" sz="quarter" idx="10"/>
          </p:nvPr>
        </p:nvSpPr>
        <p:spPr/>
        <p:txBody>
          <a:bodyPr/>
          <a:lstStyle/>
          <a:p>
            <a:fld id="{925F8907-AE6E-474E-BC3A-CD076A9A9D76}"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p14="http://schemas.microsoft.com/office/powerpoint/2010/main" val="1905588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This is a chart is of</a:t>
            </a:r>
            <a:r>
              <a:rPr lang="en-US" sz="1200" kern="1200" baseline="0" dirty="0" smtClean="0">
                <a:solidFill>
                  <a:schemeClr val="tx1"/>
                </a:solidFill>
                <a:latin typeface="+mn-lt"/>
                <a:ea typeface="+mn-ea"/>
                <a:cs typeface="+mn-cs"/>
              </a:rPr>
              <a:t> cells used to manufacture vaccines and we’re going to discuss these in more detail. Other cell lines used to manufacture vaccines include </a:t>
            </a:r>
            <a:r>
              <a:rPr lang="en-US" sz="1200" kern="1200" dirty="0" smtClean="0">
                <a:solidFill>
                  <a:schemeClr val="tx1"/>
                </a:solidFill>
                <a:latin typeface="+mn-lt"/>
                <a:ea typeface="+mn-ea"/>
                <a:cs typeface="+mn-cs"/>
              </a:rPr>
              <a:t>Chinese hamster ovary cells (CHO)</a:t>
            </a:r>
            <a:r>
              <a:rPr lang="en-US" sz="1200" kern="1200" baseline="0" dirty="0" smtClean="0">
                <a:solidFill>
                  <a:schemeClr val="tx1"/>
                </a:solidFill>
                <a:latin typeface="+mn-lt"/>
                <a:ea typeface="+mn-ea"/>
                <a:cs typeface="+mn-cs"/>
              </a:rPr>
              <a:t> and </a:t>
            </a:r>
            <a:r>
              <a:rPr lang="en-US" sz="1200" kern="1200" dirty="0" smtClean="0">
                <a:solidFill>
                  <a:schemeClr val="tx1"/>
                </a:solidFill>
                <a:latin typeface="+mn-lt"/>
                <a:ea typeface="+mn-ea"/>
                <a:cs typeface="+mn-cs"/>
              </a:rPr>
              <a:t>Mouse brain cells, which we won’t be discussing in this </a:t>
            </a:r>
            <a:r>
              <a:rPr lang="en-US" sz="1200" kern="1200" dirty="0" err="1" smtClean="0">
                <a:solidFill>
                  <a:schemeClr val="tx1"/>
                </a:solidFill>
                <a:latin typeface="+mn-lt"/>
                <a:ea typeface="+mn-ea"/>
                <a:cs typeface="+mn-cs"/>
              </a:rPr>
              <a:t>prezi</a:t>
            </a:r>
            <a:r>
              <a:rPr lang="en-US" sz="1200" kern="120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Even though there are many cell strains in use in research, the most well known are WI-38 and MRC-5.</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35</a:t>
            </a:fld>
            <a:endParaRPr lang="en-US"/>
          </a:p>
        </p:txBody>
      </p:sp>
    </p:spTree>
    <p:extLst>
      <p:ext uri="{BB962C8B-B14F-4D97-AF65-F5344CB8AC3E}">
        <p14:creationId xmlns:p14="http://schemas.microsoft.com/office/powerpoint/2010/main" val="3911966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second</a:t>
            </a:r>
            <a:r>
              <a:rPr lang="en-US" sz="1200" kern="1200" baseline="0" dirty="0" smtClean="0">
                <a:solidFill>
                  <a:schemeClr val="tx1"/>
                </a:solidFill>
                <a:effectLst/>
                <a:latin typeface="+mn-lt"/>
                <a:ea typeface="+mn-ea"/>
                <a:cs typeface="+mn-cs"/>
              </a:rPr>
              <a:t> fetal </a:t>
            </a:r>
            <a:r>
              <a:rPr lang="en-US" sz="1200" kern="1200" dirty="0" smtClean="0">
                <a:solidFill>
                  <a:schemeClr val="tx1"/>
                </a:solidFill>
                <a:effectLst/>
                <a:latin typeface="+mn-lt"/>
                <a:ea typeface="+mn-ea"/>
                <a:cs typeface="+mn-cs"/>
              </a:rPr>
              <a:t>cell lines used</a:t>
            </a:r>
            <a:r>
              <a:rPr lang="en-US" sz="1200" kern="1200" baseline="0" dirty="0" smtClean="0">
                <a:solidFill>
                  <a:schemeClr val="tx1"/>
                </a:solidFill>
                <a:effectLst/>
                <a:latin typeface="+mn-lt"/>
                <a:ea typeface="+mn-ea"/>
                <a:cs typeface="+mn-cs"/>
              </a:rPr>
              <a:t> to develop vaccines doesn’t have nearly as colorful of a past as WI-38, primarily because the developer freely admits that he replicated </a:t>
            </a:r>
            <a:r>
              <a:rPr lang="en-US" sz="1200" kern="1200" baseline="0" dirty="0" err="1" smtClean="0">
                <a:solidFill>
                  <a:schemeClr val="tx1"/>
                </a:solidFill>
                <a:effectLst/>
                <a:latin typeface="+mn-lt"/>
                <a:ea typeface="+mn-ea"/>
                <a:cs typeface="+mn-cs"/>
              </a:rPr>
              <a:t>Hayflick’s</a:t>
            </a:r>
            <a:r>
              <a:rPr lang="en-US" sz="1200" kern="1200" baseline="0" dirty="0" smtClean="0">
                <a:solidFill>
                  <a:schemeClr val="tx1"/>
                </a:solidFill>
                <a:effectLst/>
                <a:latin typeface="+mn-lt"/>
                <a:ea typeface="+mn-ea"/>
                <a:cs typeface="+mn-cs"/>
              </a:rPr>
              <a:t> work to develop the MRC-5 cells.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MRC-5</a:t>
            </a:r>
            <a:r>
              <a:rPr lang="en-US" sz="1200" kern="1200" baseline="0" dirty="0" smtClean="0">
                <a:solidFill>
                  <a:schemeClr val="tx1"/>
                </a:solidFill>
                <a:effectLst/>
                <a:latin typeface="+mn-lt"/>
                <a:ea typeface="+mn-ea"/>
                <a:cs typeface="+mn-cs"/>
              </a:rPr>
              <a:t> cells were </a:t>
            </a:r>
            <a:r>
              <a:rPr lang="en-US" dirty="0" smtClean="0"/>
              <a:t>developed by British researchers at the Medical Research Council in England</a:t>
            </a:r>
            <a:r>
              <a:rPr lang="en-US" baseline="0" dirty="0" smtClean="0"/>
              <a:t> in 1966. </a:t>
            </a:r>
            <a:r>
              <a:rPr lang="en-US" dirty="0" smtClean="0"/>
              <a:t> The cells were derived from lung tissue of an aborted male at about 14-week gestation removed from a 27 year old woman for “psychiatric reasons.” </a:t>
            </a:r>
          </a:p>
          <a:p>
            <a:endParaRPr lang="en-US" sz="1200" kern="1200" dirty="0" smtClean="0">
              <a:solidFill>
                <a:schemeClr val="tx1"/>
              </a:solidFill>
              <a:effectLst/>
              <a:latin typeface="+mn-lt"/>
              <a:ea typeface="+mn-ea"/>
              <a:cs typeface="+mn-cs"/>
            </a:endParaRPr>
          </a:p>
          <a:p>
            <a:r>
              <a:rPr lang="en-US" dirty="0" smtClean="0"/>
              <a:t>MRC-5 cells</a:t>
            </a:r>
            <a:r>
              <a:rPr lang="en-US" baseline="0" dirty="0" smtClean="0"/>
              <a:t> are used to generate the following vaccines: </a:t>
            </a:r>
            <a:r>
              <a:rPr lang="en-US" dirty="0" err="1" smtClean="0"/>
              <a:t>Varivax</a:t>
            </a:r>
            <a:r>
              <a:rPr lang="en-US" dirty="0" smtClean="0"/>
              <a:t>, </a:t>
            </a:r>
            <a:r>
              <a:rPr lang="en-US" dirty="0" err="1" smtClean="0"/>
              <a:t>Havrix</a:t>
            </a:r>
            <a:r>
              <a:rPr lang="en-US" dirty="0" smtClean="0"/>
              <a:t>, </a:t>
            </a:r>
            <a:r>
              <a:rPr lang="en-US" dirty="0" err="1" smtClean="0"/>
              <a:t>Vaqta</a:t>
            </a:r>
            <a:r>
              <a:rPr lang="en-US" dirty="0" smtClean="0"/>
              <a:t>, </a:t>
            </a:r>
            <a:r>
              <a:rPr lang="en-US" dirty="0" err="1" smtClean="0"/>
              <a:t>Twinrix</a:t>
            </a:r>
            <a:r>
              <a:rPr lang="en-US" dirty="0" smtClean="0"/>
              <a:t>, Rabies, Shingles, Smallpox, [</a:t>
            </a:r>
            <a:r>
              <a:rPr lang="en-US" dirty="0" err="1" smtClean="0"/>
              <a:t>Pentacel</a:t>
            </a:r>
            <a:r>
              <a:rPr lang="en-US" dirty="0" smtClean="0"/>
              <a:t>]- the polio fraction of the globally used</a:t>
            </a:r>
            <a:r>
              <a:rPr lang="en-US" baseline="0" dirty="0" smtClean="0"/>
              <a:t> </a:t>
            </a:r>
            <a:r>
              <a:rPr lang="en-US" baseline="0" dirty="0" err="1" smtClean="0"/>
              <a:t>Pentacel</a:t>
            </a:r>
            <a:r>
              <a:rPr lang="en-US" baseline="0" dirty="0" smtClean="0"/>
              <a:t> vaccine </a:t>
            </a:r>
            <a:r>
              <a:rPr lang="en-US" dirty="0" smtClean="0"/>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36</a:t>
            </a:fld>
            <a:endParaRPr lang="en-US"/>
          </a:p>
        </p:txBody>
      </p:sp>
    </p:spTree>
    <p:extLst>
      <p:ext uri="{BB962C8B-B14F-4D97-AF65-F5344CB8AC3E}">
        <p14:creationId xmlns:p14="http://schemas.microsoft.com/office/powerpoint/2010/main" val="2873105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Human diploid strains are batches of cells derived from aborted fetal tissue.</a:t>
            </a:r>
            <a:r>
              <a:rPr lang="en-US" sz="1200" kern="1200" baseline="0" dirty="0" smtClean="0">
                <a:solidFill>
                  <a:schemeClr val="tx1"/>
                </a:solidFill>
                <a:effectLst/>
                <a:latin typeface="+mn-lt"/>
                <a:ea typeface="+mn-ea"/>
                <a:cs typeface="+mn-cs"/>
              </a:rPr>
              <a:t> They </a:t>
            </a:r>
            <a:r>
              <a:rPr lang="en-US" sz="1200" kern="1200" dirty="0" smtClean="0">
                <a:solidFill>
                  <a:schemeClr val="tx1"/>
                </a:solidFill>
                <a:effectLst/>
                <a:latin typeface="+mn-lt"/>
                <a:ea typeface="+mn-ea"/>
                <a:cs typeface="+mn-cs"/>
              </a:rPr>
              <a:t>are currently used for a variety of purposes, including culturing viruses used in vaccines.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Vaccines contain residual traces of the original fetal DNA, while the cell strains contain the complete fetal chromosomal set. Both the fetal DNA</a:t>
            </a:r>
            <a:r>
              <a:rPr lang="en-US" sz="1200" kern="1200" baseline="0" dirty="0" smtClean="0">
                <a:solidFill>
                  <a:schemeClr val="tx1"/>
                </a:solidFill>
                <a:effectLst/>
                <a:latin typeface="+mn-lt"/>
                <a:ea typeface="+mn-ea"/>
                <a:cs typeface="+mn-cs"/>
              </a:rPr>
              <a:t> and the diploid cells are in the final product.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Many</a:t>
            </a:r>
            <a:r>
              <a:rPr lang="en-US" sz="1200" kern="1200" baseline="0" dirty="0" smtClean="0">
                <a:solidFill>
                  <a:schemeClr val="tx1"/>
                </a:solidFill>
                <a:effectLst/>
                <a:latin typeface="+mn-lt"/>
                <a:ea typeface="+mn-ea"/>
                <a:cs typeface="+mn-cs"/>
              </a:rPr>
              <a:t> tissues were originally investigated by </a:t>
            </a:r>
            <a:r>
              <a:rPr lang="en-US" sz="1200" kern="1200" dirty="0" smtClean="0">
                <a:solidFill>
                  <a:schemeClr val="tx1"/>
                </a:solidFill>
                <a:effectLst/>
                <a:latin typeface="+mn-lt"/>
                <a:ea typeface="+mn-ea"/>
                <a:cs typeface="+mn-cs"/>
              </a:rPr>
              <a:t>Dr. Leonard </a:t>
            </a:r>
            <a:r>
              <a:rPr lang="en-US" sz="1200" kern="1200" dirty="0" err="1" smtClean="0">
                <a:solidFill>
                  <a:schemeClr val="tx1"/>
                </a:solidFill>
                <a:effectLst/>
                <a:latin typeface="+mn-lt"/>
                <a:ea typeface="+mn-ea"/>
                <a:cs typeface="+mn-cs"/>
              </a:rPr>
              <a:t>Hayflick</a:t>
            </a:r>
            <a:r>
              <a:rPr lang="en-US" sz="1200" kern="1200" dirty="0" smtClean="0">
                <a:solidFill>
                  <a:schemeClr val="tx1"/>
                </a:solidFill>
                <a:effectLst/>
                <a:latin typeface="+mn-lt"/>
                <a:ea typeface="+mn-ea"/>
                <a:cs typeface="+mn-cs"/>
              </a:rPr>
              <a:t> at the </a:t>
            </a:r>
            <a:r>
              <a:rPr lang="en-US" sz="1200" kern="1200" dirty="0" err="1" smtClean="0">
                <a:solidFill>
                  <a:schemeClr val="tx1"/>
                </a:solidFill>
                <a:effectLst/>
                <a:latin typeface="+mn-lt"/>
                <a:ea typeface="+mn-ea"/>
                <a:cs typeface="+mn-cs"/>
              </a:rPr>
              <a:t>Wistar</a:t>
            </a:r>
            <a:r>
              <a:rPr lang="en-US" sz="1200" kern="1200" dirty="0" smtClean="0">
                <a:solidFill>
                  <a:schemeClr val="tx1"/>
                </a:solidFill>
                <a:effectLst/>
                <a:latin typeface="+mn-lt"/>
                <a:ea typeface="+mn-ea"/>
                <a:cs typeface="+mn-cs"/>
              </a:rPr>
              <a:t> Institute in Philadelphia, PA</a:t>
            </a:r>
            <a:r>
              <a:rPr lang="en-US" sz="1200" kern="1200" baseline="0" dirty="0" smtClean="0">
                <a:solidFill>
                  <a:schemeClr val="tx1"/>
                </a:solidFill>
                <a:effectLst/>
                <a:latin typeface="+mn-lt"/>
                <a:ea typeface="+mn-ea"/>
                <a:cs typeface="+mn-cs"/>
              </a:rPr>
              <a:t> for their ability to propagate and for their stability.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Hayflick’s</a:t>
            </a:r>
            <a:r>
              <a:rPr lang="en-US" sz="1200" kern="1200" dirty="0" smtClean="0">
                <a:solidFill>
                  <a:schemeClr val="tx1"/>
                </a:solidFill>
                <a:effectLst/>
                <a:latin typeface="+mn-lt"/>
                <a:ea typeface="+mn-ea"/>
                <a:cs typeface="+mn-cs"/>
              </a:rPr>
              <a:t> first paper</a:t>
            </a:r>
            <a:r>
              <a:rPr lang="en-US" sz="1200" kern="1200" baseline="0" dirty="0" smtClean="0">
                <a:solidFill>
                  <a:schemeClr val="tx1"/>
                </a:solidFill>
                <a:effectLst/>
                <a:latin typeface="+mn-lt"/>
                <a:ea typeface="+mn-ea"/>
                <a:cs typeface="+mn-cs"/>
              </a:rPr>
              <a:t> described </a:t>
            </a:r>
            <a:r>
              <a:rPr lang="en-US" sz="1200" kern="1200" dirty="0" smtClean="0">
                <a:solidFill>
                  <a:schemeClr val="tx1"/>
                </a:solidFill>
                <a:effectLst/>
                <a:latin typeface="+mn-lt"/>
                <a:ea typeface="+mn-ea"/>
                <a:cs typeface="+mn-cs"/>
              </a:rPr>
              <a:t>twenty-five</a:t>
            </a:r>
            <a:r>
              <a:rPr lang="en-US" sz="1200" kern="1200" baseline="0" dirty="0" smtClean="0">
                <a:solidFill>
                  <a:schemeClr val="tx1"/>
                </a:solidFill>
                <a:effectLst/>
                <a:latin typeface="+mn-lt"/>
                <a:ea typeface="+mn-ea"/>
                <a:cs typeface="+mn-cs"/>
              </a:rPr>
              <a:t> different diploid cell cultures</a:t>
            </a:r>
            <a:r>
              <a:rPr lang="en-US" sz="1200" kern="1200" dirty="0" smtClean="0">
                <a:solidFill>
                  <a:schemeClr val="tx1"/>
                </a:solidFill>
                <a:effectLst/>
                <a:latin typeface="+mn-lt"/>
                <a:ea typeface="+mn-ea"/>
                <a:cs typeface="+mn-cs"/>
              </a:rPr>
              <a:t>:  WI-1  through  WI-25  (</a:t>
            </a:r>
            <a:r>
              <a:rPr lang="en-US" sz="1200" kern="1200" dirty="0" err="1" smtClean="0">
                <a:solidFill>
                  <a:schemeClr val="tx1"/>
                </a:solidFill>
                <a:effectLst/>
                <a:latin typeface="+mn-lt"/>
                <a:ea typeface="+mn-ea"/>
                <a:cs typeface="+mn-cs"/>
              </a:rPr>
              <a:t>Wistar</a:t>
            </a:r>
            <a:r>
              <a:rPr lang="en-US" sz="1200" kern="1200" dirty="0" smtClean="0">
                <a:solidFill>
                  <a:schemeClr val="tx1"/>
                </a:solidFill>
                <a:effectLst/>
                <a:latin typeface="+mn-lt"/>
                <a:ea typeface="+mn-ea"/>
                <a:cs typeface="+mn-cs"/>
              </a:rPr>
              <a:t> Institute fetal samples nos.  1–25).  The cell  strains  were  derived  from  lung,  skin,  muscle, kidney, heart, thyroid, thymus and liver of </a:t>
            </a:r>
            <a:r>
              <a:rPr lang="en-US" sz="1200" b="1" kern="1200" dirty="0" smtClean="0">
                <a:solidFill>
                  <a:schemeClr val="tx1"/>
                </a:solidFill>
                <a:effectLst/>
                <a:latin typeface="+mn-lt"/>
                <a:ea typeface="+mn-ea"/>
                <a:cs typeface="+mn-cs"/>
              </a:rPr>
              <a:t>nineteen separate, electively-aborted </a:t>
            </a:r>
            <a:r>
              <a:rPr lang="en-US" sz="1200" b="1" kern="1200" dirty="0" err="1" smtClean="0">
                <a:solidFill>
                  <a:schemeClr val="tx1"/>
                </a:solidFill>
                <a:effectLst/>
                <a:latin typeface="+mn-lt"/>
                <a:ea typeface="+mn-ea"/>
                <a:cs typeface="+mn-cs"/>
              </a:rPr>
              <a:t>fetuses</a:t>
            </a:r>
            <a:r>
              <a:rPr lang="en-US" sz="1200" kern="1200" dirty="0" err="1" smtClean="0">
                <a:solidFill>
                  <a:schemeClr val="tx1"/>
                </a:solidFill>
                <a:effectLst/>
                <a:latin typeface="+mn-lt"/>
                <a:ea typeface="+mn-ea"/>
                <a:cs typeface="+mn-cs"/>
              </a:rPr>
              <a:t>.The</a:t>
            </a:r>
            <a:r>
              <a:rPr lang="en-US" sz="1200" kern="1200" dirty="0" smtClean="0">
                <a:solidFill>
                  <a:schemeClr val="tx1"/>
                </a:solidFill>
                <a:effectLst/>
                <a:latin typeface="+mn-lt"/>
                <a:ea typeface="+mn-ea"/>
                <a:cs typeface="+mn-cs"/>
              </a:rPr>
              <a:t> purpose of choosing  different  organs  was  to  test  difference  in  tissue characteristics.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1962, cell</a:t>
            </a:r>
            <a:r>
              <a:rPr lang="en-US" sz="1200" kern="1200" baseline="0" dirty="0" smtClean="0">
                <a:solidFill>
                  <a:schemeClr val="tx1"/>
                </a:solidFill>
                <a:effectLst/>
                <a:latin typeface="+mn-lt"/>
                <a:ea typeface="+mn-ea"/>
                <a:cs typeface="+mn-cs"/>
              </a:rPr>
              <a:t> line </a:t>
            </a:r>
            <a:r>
              <a:rPr lang="en-US" sz="1200" kern="1200" dirty="0" smtClean="0">
                <a:solidFill>
                  <a:schemeClr val="tx1"/>
                </a:solidFill>
                <a:effectLst/>
                <a:latin typeface="+mn-lt"/>
                <a:ea typeface="+mn-ea"/>
                <a:cs typeface="+mn-cs"/>
              </a:rPr>
              <a:t>WI-38 was determined to be the best candidate. These cells</a:t>
            </a:r>
            <a:r>
              <a:rPr lang="en-US" sz="1200" kern="1200" baseline="0" dirty="0" smtClean="0">
                <a:solidFill>
                  <a:schemeClr val="tx1"/>
                </a:solidFill>
                <a:effectLst/>
                <a:latin typeface="+mn-lt"/>
                <a:ea typeface="+mn-ea"/>
                <a:cs typeface="+mn-cs"/>
              </a:rPr>
              <a:t> originated </a:t>
            </a:r>
            <a:r>
              <a:rPr lang="en-US" sz="1200" kern="1200" dirty="0" smtClean="0">
                <a:solidFill>
                  <a:schemeClr val="tx1"/>
                </a:solidFill>
                <a:effectLst/>
                <a:latin typeface="+mn-lt"/>
                <a:ea typeface="+mn-ea"/>
                <a:cs typeface="+mn-cs"/>
              </a:rPr>
              <a:t>from the lungs of an aborted female baby at approximately the end of the third month of pregnancy.</a:t>
            </a:r>
            <a:r>
              <a:rPr lang="en-US"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By 1965, the WI-38 cells had become commercialized world wide.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F44AB19-4D0E-DD42-B88F-8221B8D5881B}" type="slidenum">
              <a:rPr lang="en-US" smtClean="0"/>
              <a:t>37</a:t>
            </a:fld>
            <a:endParaRPr lang="en-US"/>
          </a:p>
        </p:txBody>
      </p:sp>
    </p:spTree>
    <p:extLst>
      <p:ext uri="{BB962C8B-B14F-4D97-AF65-F5344CB8AC3E}">
        <p14:creationId xmlns:p14="http://schemas.microsoft.com/office/powerpoint/2010/main" val="39109488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Taking a step back, the story of WI-38 and </a:t>
            </a:r>
            <a:r>
              <a:rPr lang="en-US" sz="1200" kern="1200" baseline="0" dirty="0" err="1" smtClean="0">
                <a:solidFill>
                  <a:schemeClr val="tx1"/>
                </a:solidFill>
                <a:effectLst/>
                <a:latin typeface="+mn-lt"/>
                <a:ea typeface="+mn-ea"/>
                <a:cs typeface="+mn-cs"/>
              </a:rPr>
              <a:t>Dr</a:t>
            </a:r>
            <a:r>
              <a:rPr lang="en-US" sz="1200" kern="1200" baseline="0" dirty="0" smtClean="0">
                <a:solidFill>
                  <a:schemeClr val="tx1"/>
                </a:solidFill>
                <a:effectLst/>
                <a:latin typeface="+mn-lt"/>
                <a:ea typeface="+mn-ea"/>
                <a:cs typeface="+mn-cs"/>
              </a:rPr>
              <a:t> Leonard </a:t>
            </a:r>
            <a:r>
              <a:rPr lang="en-US" sz="1200" kern="1200" baseline="0" dirty="0" err="1" smtClean="0">
                <a:solidFill>
                  <a:schemeClr val="tx1"/>
                </a:solidFill>
                <a:effectLst/>
                <a:latin typeface="+mn-lt"/>
                <a:ea typeface="+mn-ea"/>
                <a:cs typeface="+mn-cs"/>
              </a:rPr>
              <a:t>Hayflick’s</a:t>
            </a:r>
            <a:r>
              <a:rPr lang="en-US" sz="1200" kern="1200" baseline="0" dirty="0" smtClean="0">
                <a:solidFill>
                  <a:schemeClr val="tx1"/>
                </a:solidFill>
                <a:effectLst/>
                <a:latin typeface="+mn-lt"/>
                <a:ea typeface="+mn-ea"/>
                <a:cs typeface="+mn-cs"/>
              </a:rPr>
              <a:t> story is one worth mentioning.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1961, </a:t>
            </a:r>
            <a:r>
              <a:rPr lang="en-US" sz="1200" kern="1200" dirty="0" err="1" smtClean="0">
                <a:solidFill>
                  <a:schemeClr val="tx1"/>
                </a:solidFill>
                <a:effectLst/>
                <a:latin typeface="+mn-lt"/>
                <a:ea typeface="+mn-ea"/>
                <a:cs typeface="+mn-cs"/>
              </a:rPr>
              <a:t>Hayflick</a:t>
            </a:r>
            <a:r>
              <a:rPr lang="en-US" sz="1200" kern="1200" dirty="0" smtClean="0">
                <a:solidFill>
                  <a:schemeClr val="tx1"/>
                </a:solidFill>
                <a:effectLst/>
                <a:latin typeface="+mn-lt"/>
                <a:ea typeface="+mn-ea"/>
                <a:cs typeface="+mn-cs"/>
              </a:rPr>
              <a:t> and his colleague Paul Moorhead published a paper entitled 'The serial cultivation of human diploid cell strains’.</a:t>
            </a:r>
            <a:r>
              <a:rPr lang="en-US" sz="1200" kern="1200" baseline="0" dirty="0" smtClean="0">
                <a:solidFill>
                  <a:schemeClr val="tx1"/>
                </a:solidFill>
                <a:effectLst/>
                <a:latin typeface="+mn-lt"/>
                <a:ea typeface="+mn-ea"/>
                <a:cs typeface="+mn-cs"/>
              </a:rPr>
              <a:t> They had discovered that </a:t>
            </a:r>
            <a:r>
              <a:rPr lang="en-US" sz="1200" kern="1200" dirty="0" smtClean="0">
                <a:solidFill>
                  <a:schemeClr val="tx1"/>
                </a:solidFill>
                <a:effectLst/>
                <a:latin typeface="+mn-lt"/>
                <a:ea typeface="+mn-ea"/>
                <a:cs typeface="+mn-cs"/>
              </a:rPr>
              <a:t> normal fetal cells stop replicating after about 50 population doublings. </a:t>
            </a:r>
            <a:r>
              <a:rPr lang="en-US" sz="1200" b="1" kern="1200" dirty="0" smtClean="0">
                <a:solidFill>
                  <a:schemeClr val="tx1"/>
                </a:solidFill>
                <a:effectLst/>
                <a:latin typeface="+mn-lt"/>
                <a:ea typeface="+mn-ea"/>
                <a:cs typeface="+mn-cs"/>
              </a:rPr>
              <a:t>This became known</a:t>
            </a:r>
            <a:r>
              <a:rPr lang="en-US" sz="1200" b="1" kern="1200" baseline="0" dirty="0" smtClean="0">
                <a:solidFill>
                  <a:schemeClr val="tx1"/>
                </a:solidFill>
                <a:effectLst/>
                <a:latin typeface="+mn-lt"/>
                <a:ea typeface="+mn-ea"/>
                <a:cs typeface="+mn-cs"/>
              </a:rPr>
              <a:t> as </a:t>
            </a:r>
            <a:r>
              <a:rPr lang="en-US" sz="1200" b="1" kern="1200" dirty="0" smtClean="0">
                <a:solidFill>
                  <a:schemeClr val="tx1"/>
                </a:solidFill>
                <a:effectLst/>
                <a:latin typeface="+mn-lt"/>
                <a:ea typeface="+mn-ea"/>
                <a:cs typeface="+mn-cs"/>
              </a:rPr>
              <a:t>‘The </a:t>
            </a:r>
            <a:r>
              <a:rPr lang="en-US" sz="1200" b="1" kern="1200" dirty="0" err="1" smtClean="0">
                <a:solidFill>
                  <a:schemeClr val="tx1"/>
                </a:solidFill>
                <a:effectLst/>
                <a:latin typeface="+mn-lt"/>
                <a:ea typeface="+mn-ea"/>
                <a:cs typeface="+mn-cs"/>
              </a:rPr>
              <a:t>Hayflick</a:t>
            </a:r>
            <a:r>
              <a:rPr lang="en-US" sz="1200" b="1" kern="1200" dirty="0" smtClean="0">
                <a:solidFill>
                  <a:schemeClr val="tx1"/>
                </a:solidFill>
                <a:effectLst/>
                <a:latin typeface="+mn-lt"/>
                <a:ea typeface="+mn-ea"/>
                <a:cs typeface="+mn-cs"/>
              </a:rPr>
              <a:t> limit.’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Even more fascinating </a:t>
            </a:r>
            <a:r>
              <a:rPr lang="en-US" sz="1200" kern="1200" baseline="0" dirty="0" smtClean="0">
                <a:solidFill>
                  <a:schemeClr val="tx1"/>
                </a:solidFill>
                <a:effectLst/>
                <a:latin typeface="+mn-lt"/>
                <a:ea typeface="+mn-ea"/>
                <a:cs typeface="+mn-cs"/>
              </a:rPr>
              <a:t>is that </a:t>
            </a:r>
            <a:r>
              <a:rPr lang="en-US" sz="1200" kern="1200" baseline="0" dirty="0" err="1" smtClean="0">
                <a:solidFill>
                  <a:schemeClr val="tx1"/>
                </a:solidFill>
                <a:effectLst/>
                <a:latin typeface="+mn-lt"/>
                <a:ea typeface="+mn-ea"/>
                <a:cs typeface="+mn-cs"/>
              </a:rPr>
              <a:t>Hayflick</a:t>
            </a:r>
            <a:r>
              <a:rPr lang="en-US" sz="1200" kern="1200" baseline="0" dirty="0" smtClean="0">
                <a:solidFill>
                  <a:schemeClr val="tx1"/>
                </a:solidFill>
                <a:effectLst/>
                <a:latin typeface="+mn-lt"/>
                <a:ea typeface="+mn-ea"/>
                <a:cs typeface="+mn-cs"/>
              </a:rPr>
              <a:t> also </a:t>
            </a:r>
            <a:r>
              <a:rPr lang="en-US" sz="1200" kern="1200" dirty="0" smtClean="0">
                <a:solidFill>
                  <a:schemeClr val="tx1"/>
                </a:solidFill>
                <a:effectLst/>
                <a:latin typeface="+mn-lt"/>
                <a:ea typeface="+mn-ea"/>
                <a:cs typeface="+mn-cs"/>
              </a:rPr>
              <a:t>showed that fetal cells remain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viable after being frozen for months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once thawed, they</a:t>
            </a:r>
            <a:r>
              <a:rPr lang="en-US" sz="1200" kern="1200" baseline="0" dirty="0" smtClean="0">
                <a:solidFill>
                  <a:schemeClr val="tx1"/>
                </a:solidFill>
                <a:effectLst/>
                <a:latin typeface="+mn-lt"/>
                <a:ea typeface="+mn-ea"/>
                <a:cs typeface="+mn-cs"/>
              </a:rPr>
              <a:t> seemed to</a:t>
            </a:r>
            <a:r>
              <a:rPr lang="en-US" sz="1200" kern="1200" dirty="0" smtClean="0">
                <a:solidFill>
                  <a:schemeClr val="tx1"/>
                </a:solidFill>
                <a:effectLst/>
                <a:latin typeface="+mn-lt"/>
                <a:ea typeface="+mn-ea"/>
                <a:cs typeface="+mn-cs"/>
              </a:rPr>
              <a:t> 'remember' how many replications they had been through and would pick up where they left off.</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a:t>
            </a:r>
            <a:r>
              <a:rPr lang="en-US" sz="1200" kern="1200" baseline="0" dirty="0" smtClean="0">
                <a:solidFill>
                  <a:schemeClr val="tx1"/>
                </a:solidFill>
                <a:effectLst/>
                <a:latin typeface="+mn-lt"/>
                <a:ea typeface="+mn-ea"/>
                <a:cs typeface="+mn-cs"/>
              </a:rPr>
              <a:t> discoveries </a:t>
            </a:r>
            <a:r>
              <a:rPr lang="en-US" sz="1200" kern="1200" dirty="0" smtClean="0">
                <a:solidFill>
                  <a:schemeClr val="tx1"/>
                </a:solidFill>
                <a:effectLst/>
                <a:latin typeface="+mn-lt"/>
                <a:ea typeface="+mn-ea"/>
                <a:cs typeface="+mn-cs"/>
              </a:rPr>
              <a:t>launched a new field: The study of cellular ageing.</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heir</a:t>
            </a:r>
            <a:r>
              <a:rPr lang="en-US" sz="1200" kern="1200" baseline="0" dirty="0" smtClean="0">
                <a:solidFill>
                  <a:schemeClr val="tx1"/>
                </a:solidFill>
                <a:effectLst/>
                <a:latin typeface="+mn-lt"/>
                <a:ea typeface="+mn-ea"/>
                <a:cs typeface="+mn-cs"/>
              </a:rPr>
              <a:t> 1961 paper became </a:t>
            </a:r>
            <a:r>
              <a:rPr lang="en-US" sz="1200" kern="1200" dirty="0" smtClean="0">
                <a:solidFill>
                  <a:schemeClr val="tx1"/>
                </a:solidFill>
                <a:effectLst/>
                <a:latin typeface="+mn-lt"/>
                <a:ea typeface="+mn-ea"/>
                <a:cs typeface="+mn-cs"/>
              </a:rPr>
              <a:t>one of the most-ever cited publications in biology. </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full story of the development of the WI-38 cell line is part of medical history.  It is quite interesting and laced with intrigue.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dirty="0" smtClean="0"/>
              <a:t>A</a:t>
            </a:r>
            <a:r>
              <a:rPr lang="en-US" baseline="0" dirty="0" smtClean="0"/>
              <a:t> article about </a:t>
            </a:r>
            <a:r>
              <a:rPr lang="en-US" baseline="0" dirty="0" err="1" smtClean="0"/>
              <a:t>Profressor</a:t>
            </a:r>
            <a:r>
              <a:rPr lang="en-US" baseline="0" dirty="0" smtClean="0"/>
              <a:t> </a:t>
            </a:r>
            <a:r>
              <a:rPr lang="en-US" baseline="0" dirty="0" err="1" smtClean="0"/>
              <a:t>Hayflick</a:t>
            </a:r>
            <a:r>
              <a:rPr lang="en-US" baseline="0" dirty="0" smtClean="0"/>
              <a:t> and the travails about the WI-38 cells was published in Nature in 2013. The reference is listed on this slide and is worth your time to read. What is perhaps even MORE interesting is the 29-page rebuttal to </a:t>
            </a:r>
            <a:r>
              <a:rPr lang="en-US" baseline="0" dirty="0" err="1" smtClean="0"/>
              <a:t>Wadman’s</a:t>
            </a:r>
            <a:r>
              <a:rPr lang="en-US" baseline="0" dirty="0" smtClean="0"/>
              <a:t> article, penned by </a:t>
            </a:r>
            <a:r>
              <a:rPr lang="en-US" baseline="0" dirty="0" err="1" smtClean="0"/>
              <a:t>Dr</a:t>
            </a:r>
            <a:r>
              <a:rPr lang="en-US" baseline="0" dirty="0" smtClean="0"/>
              <a:t> </a:t>
            </a:r>
            <a:r>
              <a:rPr lang="en-US" baseline="0" dirty="0" err="1" smtClean="0"/>
              <a:t>Hayfleck</a:t>
            </a:r>
            <a:r>
              <a:rPr lang="en-US" baseline="0" dirty="0" smtClean="0"/>
              <a:t> early in 2018, which is included in your </a:t>
            </a:r>
            <a:r>
              <a:rPr lang="en-US" baseline="0" dirty="0" err="1" smtClean="0"/>
              <a:t>docbox</a:t>
            </a:r>
            <a:r>
              <a:rPr lang="en-US" baseline="0" dirty="0" smtClean="0"/>
              <a:t>.</a:t>
            </a:r>
          </a:p>
          <a:p>
            <a:endParaRPr lang="en-US" baseline="0" dirty="0" smtClean="0"/>
          </a:p>
          <a:p>
            <a:r>
              <a:rPr lang="en-US" baseline="0" dirty="0" err="1" smtClean="0"/>
              <a:t>Dr</a:t>
            </a:r>
            <a:r>
              <a:rPr lang="en-US" baseline="0" dirty="0" smtClean="0"/>
              <a:t> </a:t>
            </a:r>
            <a:r>
              <a:rPr lang="en-US" baseline="0" dirty="0" err="1" smtClean="0"/>
              <a:t>Hayfleck</a:t>
            </a:r>
            <a:r>
              <a:rPr lang="en-US" baseline="0" dirty="0" smtClean="0"/>
              <a:t> is a bright and active, at 89 years of age. In fact, his full interview about his life’s work, his fights with the NIH and lawsuits to preserve his name and reputation can be heard at </a:t>
            </a:r>
            <a:r>
              <a:rPr lang="en-US" baseline="0" dirty="0" err="1" smtClean="0"/>
              <a:t>WebOfStories.com</a:t>
            </a:r>
            <a:r>
              <a:rPr lang="en-US" baseline="0" dirty="0" smtClean="0"/>
              <a:t> </a:t>
            </a:r>
            <a:r>
              <a:rPr lang="mr-IN" baseline="0" dirty="0" smtClean="0"/>
              <a:t>–</a:t>
            </a:r>
            <a:r>
              <a:rPr lang="en-US" baseline="0" dirty="0" smtClean="0"/>
              <a:t> it’s a story worthy you time.</a:t>
            </a:r>
            <a:endParaRPr lang="en-US" dirty="0"/>
          </a:p>
        </p:txBody>
      </p:sp>
      <p:sp>
        <p:nvSpPr>
          <p:cNvPr id="4" name="Slide Number Placeholder 3"/>
          <p:cNvSpPr>
            <a:spLocks noGrp="1"/>
          </p:cNvSpPr>
          <p:nvPr>
            <p:ph type="sldNum" sz="quarter" idx="10"/>
          </p:nvPr>
        </p:nvSpPr>
        <p:spPr/>
        <p:txBody>
          <a:bodyPr/>
          <a:lstStyle/>
          <a:p>
            <a:fld id="{BF44AB19-4D0E-DD42-B88F-8221B8D5881B}" type="slidenum">
              <a:rPr lang="en-US" smtClean="0"/>
              <a:t>38</a:t>
            </a:fld>
            <a:endParaRPr lang="en-US"/>
          </a:p>
        </p:txBody>
      </p:sp>
    </p:spTree>
    <p:extLst>
      <p:ext uri="{BB962C8B-B14F-4D97-AF65-F5344CB8AC3E}">
        <p14:creationId xmlns:p14="http://schemas.microsoft.com/office/powerpoint/2010/main" val="39109488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most recent</a:t>
            </a:r>
            <a:r>
              <a:rPr lang="en-US" baseline="0" dirty="0" smtClean="0"/>
              <a:t> human diploid cells is the  </a:t>
            </a:r>
            <a:r>
              <a:rPr lang="en-US" dirty="0" smtClean="0"/>
              <a:t>PER.C cell lines obtained from human embryonic </a:t>
            </a:r>
            <a:r>
              <a:rPr lang="en-US" dirty="0" err="1" smtClean="0"/>
              <a:t>retinoblasts</a:t>
            </a:r>
            <a:r>
              <a:rPr lang="en-US" dirty="0" smtClean="0"/>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cells were obtained from a fetus obtained from</a:t>
            </a:r>
            <a:r>
              <a:rPr lang="en-US" baseline="0" dirty="0" smtClean="0"/>
              <a:t> abortion obtained due to an unwanted pregnancy.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To</a:t>
            </a:r>
            <a:r>
              <a:rPr lang="en-US" baseline="0" dirty="0" smtClean="0"/>
              <a:t> date, these human diploid cells, which have been determined to be weakly tumorigenic, are today used primarily for experimental purposes.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Which is good: </a:t>
            </a:r>
            <a:r>
              <a:rPr lang="en-US" dirty="0" smtClean="0"/>
              <a:t>Tumorigenic cells may form tumors if transferred to a recipient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BF44AB19-4D0E-DD42-B88F-8221B8D5881B}" type="slidenum">
              <a:rPr lang="en-US" smtClean="0"/>
              <a:t>39</a:t>
            </a:fld>
            <a:endParaRPr lang="en-US"/>
          </a:p>
        </p:txBody>
      </p:sp>
    </p:spTree>
    <p:extLst>
      <p:ext uri="{BB962C8B-B14F-4D97-AF65-F5344CB8AC3E}">
        <p14:creationId xmlns:p14="http://schemas.microsoft.com/office/powerpoint/2010/main" val="39922422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Theresa </a:t>
            </a:r>
            <a:r>
              <a:rPr lang="en-US" sz="1200" kern="1200" dirty="0" err="1" smtClean="0">
                <a:solidFill>
                  <a:schemeClr val="tx1"/>
                </a:solidFill>
                <a:effectLst/>
                <a:latin typeface="+mn-lt"/>
                <a:ea typeface="+mn-ea"/>
                <a:cs typeface="+mn-cs"/>
              </a:rPr>
              <a:t>Deisher</a:t>
            </a:r>
            <a:r>
              <a:rPr lang="en-US" sz="1200" kern="1200" dirty="0" smtClean="0">
                <a:solidFill>
                  <a:schemeClr val="tx1"/>
                </a:solidFill>
                <a:effectLst/>
                <a:latin typeface="+mn-lt"/>
                <a:ea typeface="+mn-ea"/>
                <a:cs typeface="+mn-cs"/>
              </a:rPr>
              <a:t>, PhD is President of the non-profit Sound Choice Pharmaceutical Institute. Her research focuses on the health risks of residual human fetal DNA contaminants and retroviruses found in pharmaceutical products, including some vaccines and how these contaminants may be implicated in autism, autoimmune disease </a:t>
            </a:r>
            <a:r>
              <a:rPr lang="en-US" sz="1200" b="1" kern="1200" dirty="0" smtClean="0">
                <a:solidFill>
                  <a:schemeClr val="tx1"/>
                </a:solidFill>
                <a:effectLst/>
                <a:latin typeface="+mn-lt"/>
                <a:ea typeface="+mn-ea"/>
                <a:cs typeface="+mn-cs"/>
              </a:rPr>
              <a:t>and cancer.</a:t>
            </a:r>
            <a:r>
              <a:rPr lang="en-US" sz="1200" kern="1200" dirty="0" smtClean="0">
                <a:solidFill>
                  <a:schemeClr val="tx1"/>
                </a:solidFill>
                <a:effectLst/>
                <a:latin typeface="+mn-lt"/>
                <a:ea typeface="+mn-ea"/>
                <a:cs typeface="+mn-cs"/>
              </a:rPr>
              <a:t> Dr. </a:t>
            </a:r>
            <a:r>
              <a:rPr lang="en-US" sz="1200" kern="1200" dirty="0" err="1" smtClean="0">
                <a:solidFill>
                  <a:schemeClr val="tx1"/>
                </a:solidFill>
                <a:effectLst/>
                <a:latin typeface="+mn-lt"/>
                <a:ea typeface="+mn-ea"/>
                <a:cs typeface="+mn-cs"/>
              </a:rPr>
              <a:t>Deisher</a:t>
            </a:r>
            <a:r>
              <a:rPr lang="en-US" sz="1200" kern="1200" dirty="0" smtClean="0">
                <a:solidFill>
                  <a:schemeClr val="tx1"/>
                </a:solidFill>
                <a:effectLst/>
                <a:latin typeface="+mn-lt"/>
                <a:ea typeface="+mn-ea"/>
                <a:cs typeface="+mn-cs"/>
              </a:rPr>
              <a:t> was the first person to discover adult cardiac derived stem cells, and has been a champion of adult stem cell research, both professionally and privately for over two decades. As the result of this work, her name is on </a:t>
            </a:r>
            <a:r>
              <a:rPr lang="en-US" sz="1200" b="1" kern="1200" dirty="0" smtClean="0">
                <a:solidFill>
                  <a:schemeClr val="tx1"/>
                </a:solidFill>
                <a:effectLst/>
                <a:latin typeface="+mn-lt"/>
                <a:ea typeface="+mn-ea"/>
                <a:cs typeface="+mn-cs"/>
              </a:rPr>
              <a:t>23 patents as the inventor.</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122EEF9-BE2A-A749-ACFB-097D8D784213}" type="slidenum">
              <a:rPr lang="en-US" smtClean="0"/>
              <a:t>42</a:t>
            </a:fld>
            <a:endParaRPr lang="en-US"/>
          </a:p>
        </p:txBody>
      </p:sp>
    </p:spTree>
    <p:extLst>
      <p:ext uri="{BB962C8B-B14F-4D97-AF65-F5344CB8AC3E}">
        <p14:creationId xmlns:p14="http://schemas.microsoft.com/office/powerpoint/2010/main" val="7536626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Theresa </a:t>
            </a:r>
            <a:r>
              <a:rPr lang="en-US" sz="1200" kern="1200" dirty="0" err="1" smtClean="0">
                <a:solidFill>
                  <a:schemeClr val="tx1"/>
                </a:solidFill>
                <a:effectLst/>
                <a:latin typeface="+mn-lt"/>
                <a:ea typeface="+mn-ea"/>
                <a:cs typeface="+mn-cs"/>
              </a:rPr>
              <a:t>Deisher</a:t>
            </a:r>
            <a:r>
              <a:rPr lang="en-US" sz="1200" kern="1200" dirty="0" smtClean="0">
                <a:solidFill>
                  <a:schemeClr val="tx1"/>
                </a:solidFill>
                <a:effectLst/>
                <a:latin typeface="+mn-lt"/>
                <a:ea typeface="+mn-ea"/>
                <a:cs typeface="+mn-cs"/>
              </a:rPr>
              <a:t>, PhD is President of the non-profit Sound Choice Pharmaceutical Institute. Her research focuses on the health risks of residual human fetal DNA contaminants and retroviruses found in pharmaceutical products, including some vaccines and how these contaminants may be implicated in autism, autoimmune disease </a:t>
            </a:r>
            <a:r>
              <a:rPr lang="en-US" sz="1200" b="1" kern="1200" dirty="0" smtClean="0">
                <a:solidFill>
                  <a:schemeClr val="tx1"/>
                </a:solidFill>
                <a:effectLst/>
                <a:latin typeface="+mn-lt"/>
                <a:ea typeface="+mn-ea"/>
                <a:cs typeface="+mn-cs"/>
              </a:rPr>
              <a:t>and cancer.</a:t>
            </a:r>
            <a:r>
              <a:rPr lang="en-US" sz="1200" kern="1200" dirty="0" smtClean="0">
                <a:solidFill>
                  <a:schemeClr val="tx1"/>
                </a:solidFill>
                <a:effectLst/>
                <a:latin typeface="+mn-lt"/>
                <a:ea typeface="+mn-ea"/>
                <a:cs typeface="+mn-cs"/>
              </a:rPr>
              <a:t> Dr. </a:t>
            </a:r>
            <a:r>
              <a:rPr lang="en-US" sz="1200" kern="1200" dirty="0" err="1" smtClean="0">
                <a:solidFill>
                  <a:schemeClr val="tx1"/>
                </a:solidFill>
                <a:effectLst/>
                <a:latin typeface="+mn-lt"/>
                <a:ea typeface="+mn-ea"/>
                <a:cs typeface="+mn-cs"/>
              </a:rPr>
              <a:t>Deisher</a:t>
            </a:r>
            <a:r>
              <a:rPr lang="en-US" sz="1200" kern="1200" dirty="0" smtClean="0">
                <a:solidFill>
                  <a:schemeClr val="tx1"/>
                </a:solidFill>
                <a:effectLst/>
                <a:latin typeface="+mn-lt"/>
                <a:ea typeface="+mn-ea"/>
                <a:cs typeface="+mn-cs"/>
              </a:rPr>
              <a:t> was the first person to discover adult cardiac derived stem cells, and has been a champion of adult stem cell research, both professionally and privately for over two decades. </a:t>
            </a:r>
            <a:r>
              <a:rPr lang="en-US" sz="1200" kern="1200" smtClean="0">
                <a:solidFill>
                  <a:schemeClr val="tx1"/>
                </a:solidFill>
                <a:effectLst/>
                <a:latin typeface="+mn-lt"/>
                <a:ea typeface="+mn-ea"/>
                <a:cs typeface="+mn-cs"/>
              </a:rPr>
              <a:t>As the result of this work, her name is on </a:t>
            </a:r>
            <a:r>
              <a:rPr lang="en-US" sz="1200" b="1" kern="1200" smtClean="0">
                <a:solidFill>
                  <a:schemeClr val="tx1"/>
                </a:solidFill>
                <a:effectLst/>
                <a:latin typeface="+mn-lt"/>
                <a:ea typeface="+mn-ea"/>
                <a:cs typeface="+mn-cs"/>
              </a:rPr>
              <a:t>23 patents as the inventor.</a:t>
            </a:r>
            <a:endParaRPr lang="en-US" sz="1200" kern="1200" smtClean="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4122EEF9-BE2A-A749-ACFB-097D8D784213}" type="slidenum">
              <a:rPr lang="en-US" smtClean="0"/>
              <a:t>43</a:t>
            </a:fld>
            <a:endParaRPr lang="en-US"/>
          </a:p>
        </p:txBody>
      </p:sp>
    </p:spTree>
    <p:extLst>
      <p:ext uri="{BB962C8B-B14F-4D97-AF65-F5344CB8AC3E}">
        <p14:creationId xmlns:p14="http://schemas.microsoft.com/office/powerpoint/2010/main" val="7536626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Theresa </a:t>
            </a:r>
            <a:r>
              <a:rPr lang="en-US" sz="1200" kern="1200" dirty="0" err="1" smtClean="0">
                <a:solidFill>
                  <a:schemeClr val="tx1"/>
                </a:solidFill>
                <a:effectLst/>
                <a:latin typeface="+mn-lt"/>
                <a:ea typeface="+mn-ea"/>
                <a:cs typeface="+mn-cs"/>
              </a:rPr>
              <a:t>Deisher</a:t>
            </a:r>
            <a:r>
              <a:rPr lang="en-US" sz="1200" kern="1200" dirty="0" smtClean="0">
                <a:solidFill>
                  <a:schemeClr val="tx1"/>
                </a:solidFill>
                <a:effectLst/>
                <a:latin typeface="+mn-lt"/>
                <a:ea typeface="+mn-ea"/>
                <a:cs typeface="+mn-cs"/>
              </a:rPr>
              <a:t>, PhD is President of the non-profit Sound Choice Pharmaceutical Institute. Her research focuses on the health risks of residual human fetal DNA contaminants and retroviruses found in pharmaceutical products, including some vaccines and how these contaminants may be implicated in autism, autoimmune disease </a:t>
            </a:r>
            <a:r>
              <a:rPr lang="en-US" sz="1200" b="1" kern="1200" dirty="0" smtClean="0">
                <a:solidFill>
                  <a:schemeClr val="tx1"/>
                </a:solidFill>
                <a:effectLst/>
                <a:latin typeface="+mn-lt"/>
                <a:ea typeface="+mn-ea"/>
                <a:cs typeface="+mn-cs"/>
              </a:rPr>
              <a:t>and cancer.</a:t>
            </a:r>
            <a:r>
              <a:rPr lang="en-US" sz="1200" kern="1200" dirty="0" smtClean="0">
                <a:solidFill>
                  <a:schemeClr val="tx1"/>
                </a:solidFill>
                <a:effectLst/>
                <a:latin typeface="+mn-lt"/>
                <a:ea typeface="+mn-ea"/>
                <a:cs typeface="+mn-cs"/>
              </a:rPr>
              <a:t> Dr. </a:t>
            </a:r>
            <a:r>
              <a:rPr lang="en-US" sz="1200" kern="1200" dirty="0" err="1" smtClean="0">
                <a:solidFill>
                  <a:schemeClr val="tx1"/>
                </a:solidFill>
                <a:effectLst/>
                <a:latin typeface="+mn-lt"/>
                <a:ea typeface="+mn-ea"/>
                <a:cs typeface="+mn-cs"/>
              </a:rPr>
              <a:t>Deisher</a:t>
            </a:r>
            <a:r>
              <a:rPr lang="en-US" sz="1200" kern="1200" dirty="0" smtClean="0">
                <a:solidFill>
                  <a:schemeClr val="tx1"/>
                </a:solidFill>
                <a:effectLst/>
                <a:latin typeface="+mn-lt"/>
                <a:ea typeface="+mn-ea"/>
                <a:cs typeface="+mn-cs"/>
              </a:rPr>
              <a:t> was the first person to discover adult cardiac derived stem cells, and has been a champion of adult stem cell research, both professionally and privately for over two decades. </a:t>
            </a:r>
            <a:r>
              <a:rPr lang="en-US" sz="1200" kern="1200" smtClean="0">
                <a:solidFill>
                  <a:schemeClr val="tx1"/>
                </a:solidFill>
                <a:effectLst/>
                <a:latin typeface="+mn-lt"/>
                <a:ea typeface="+mn-ea"/>
                <a:cs typeface="+mn-cs"/>
              </a:rPr>
              <a:t>As the result of this work, her name is on </a:t>
            </a:r>
            <a:r>
              <a:rPr lang="en-US" sz="1200" b="1" kern="1200" smtClean="0">
                <a:solidFill>
                  <a:schemeClr val="tx1"/>
                </a:solidFill>
                <a:effectLst/>
                <a:latin typeface="+mn-lt"/>
                <a:ea typeface="+mn-ea"/>
                <a:cs typeface="+mn-cs"/>
              </a:rPr>
              <a:t>23 patents as the inventor.</a:t>
            </a:r>
            <a:endParaRPr lang="en-US" sz="1200" kern="1200" smtClean="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4122EEF9-BE2A-A749-ACFB-097D8D784213}" type="slidenum">
              <a:rPr lang="en-US" smtClean="0"/>
              <a:t>44</a:t>
            </a:fld>
            <a:endParaRPr lang="en-US"/>
          </a:p>
        </p:txBody>
      </p:sp>
    </p:spTree>
    <p:extLst>
      <p:ext uri="{BB962C8B-B14F-4D97-AF65-F5344CB8AC3E}">
        <p14:creationId xmlns:p14="http://schemas.microsoft.com/office/powerpoint/2010/main" val="7536626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2297EF-7CDE-8942-AF95-D60D47CC3EA0}" type="slidenum">
              <a:rPr lang="en-US" smtClean="0"/>
              <a:t>47</a:t>
            </a:fld>
            <a:endParaRPr lang="en-US"/>
          </a:p>
        </p:txBody>
      </p:sp>
    </p:spTree>
    <p:extLst>
      <p:ext uri="{BB962C8B-B14F-4D97-AF65-F5344CB8AC3E}">
        <p14:creationId xmlns:p14="http://schemas.microsoft.com/office/powerpoint/2010/main" val="2788887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solidFill>
                  <a:prstClr val="white"/>
                </a:solidFill>
                <a:latin typeface="Arial"/>
              </a:rPr>
              <a:pPr/>
              <a:t>10/26/19</a:t>
            </a:fld>
            <a:endParaRPr lang="en-US">
              <a:solidFill>
                <a:prstClr val="white"/>
              </a:solidFill>
              <a:latin typeface="Arial"/>
            </a:endParaRPr>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solidFill>
                <a:srgbClr val="1782BF">
                  <a:lumMod val="60000"/>
                  <a:lumOff val="40000"/>
                </a:srgbClr>
              </a:solidFill>
              <a:latin typeface="Arial"/>
            </a:endParaRPr>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solidFill>
                  <a:srgbClr val="1782BF">
                    <a:lumMod val="60000"/>
                    <a:lumOff val="40000"/>
                  </a:srgbClr>
                </a:solidFill>
                <a:latin typeface="Arial"/>
              </a:rPr>
              <a:pPr/>
              <a:t>‹#›</a:t>
            </a:fld>
            <a:endParaRPr lang="en-US">
              <a:solidFill>
                <a:srgbClr val="1782BF">
                  <a:lumMod val="60000"/>
                  <a:lumOff val="40000"/>
                </a:srgbClr>
              </a:solidFill>
              <a:latin typeface="Arial"/>
            </a:endParaRPr>
          </a:p>
        </p:txBody>
      </p:sp>
    </p:spTree>
    <p:extLst>
      <p:ext uri="{BB962C8B-B14F-4D97-AF65-F5344CB8AC3E}">
        <p14:creationId xmlns:p14="http://schemas.microsoft.com/office/powerpoint/2010/main" val="1566872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5" name="Footer Placeholder 4"/>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6" name="Slide Number Placeholder 5"/>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3034229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solidFill>
                  <a:prstClr val="white"/>
                </a:solidFill>
                <a:latin typeface="Arial"/>
              </a:rPr>
              <a:pPr/>
              <a:t>10/26/19</a:t>
            </a:fld>
            <a:endParaRPr lang="en-US">
              <a:solidFill>
                <a:prstClr val="white"/>
              </a:solidFill>
              <a:latin typeface="Arial"/>
            </a:endParaRPr>
          </a:p>
        </p:txBody>
      </p:sp>
      <p:sp>
        <p:nvSpPr>
          <p:cNvPr id="5" name="Footer Placeholder 4"/>
          <p:cNvSpPr>
            <a:spLocks noGrp="1"/>
          </p:cNvSpPr>
          <p:nvPr>
            <p:ph type="ftr" sz="quarter" idx="11"/>
          </p:nvPr>
        </p:nvSpPr>
        <p:spPr>
          <a:xfrm>
            <a:off x="3213847" y="6356350"/>
            <a:ext cx="4734112" cy="365125"/>
          </a:xfrm>
        </p:spPr>
        <p:txBody>
          <a:bodyPr/>
          <a:lstStyle/>
          <a:p>
            <a:endParaRPr lang="en-US">
              <a:solidFill>
                <a:srgbClr val="1782BF">
                  <a:lumMod val="60000"/>
                  <a:lumOff val="40000"/>
                </a:srgbClr>
              </a:solidFill>
              <a:latin typeface="Arial"/>
            </a:endParaRPr>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solidFill>
                  <a:srgbClr val="1782BF">
                    <a:lumMod val="60000"/>
                    <a:lumOff val="40000"/>
                  </a:srgbClr>
                </a:solidFill>
                <a:latin typeface="Arial"/>
              </a:rPr>
              <a:pPr/>
              <a:t>‹#›</a:t>
            </a:fld>
            <a:endParaRPr lang="en-US">
              <a:solidFill>
                <a:srgbClr val="1782BF">
                  <a:lumMod val="60000"/>
                  <a:lumOff val="40000"/>
                </a:srgbClr>
              </a:solidFill>
              <a:latin typeface="Arial"/>
            </a:endParaRPr>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smtClean="0"/>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Tree>
    <p:extLst>
      <p:ext uri="{BB962C8B-B14F-4D97-AF65-F5344CB8AC3E}">
        <p14:creationId xmlns:p14="http://schemas.microsoft.com/office/powerpoint/2010/main" val="4194327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5" name="Footer Placeholder 4"/>
          <p:cNvSpPr>
            <a:spLocks noGrp="1"/>
          </p:cNvSpPr>
          <p:nvPr>
            <p:ph type="ftr" sz="quarter" idx="11"/>
          </p:nvPr>
        </p:nvSpPr>
        <p:spPr>
          <a:xfrm>
            <a:off x="2178423" y="6356350"/>
            <a:ext cx="4926852" cy="365125"/>
          </a:xfrm>
        </p:spPr>
        <p:txBody>
          <a:bodyPr/>
          <a:lstStyle/>
          <a:p>
            <a:endParaRPr lang="en-US">
              <a:solidFill>
                <a:srgbClr val="1782BF">
                  <a:lumMod val="60000"/>
                  <a:lumOff val="40000"/>
                </a:srgbClr>
              </a:solidFill>
              <a:latin typeface="Arial"/>
            </a:endParaRPr>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smtClean="0"/>
              <a:t>Drag picture to placeholder or click icon to add</a:t>
            </a:r>
            <a:endParaRPr/>
          </a:p>
        </p:txBody>
      </p:sp>
    </p:spTree>
    <p:extLst>
      <p:ext uri="{BB962C8B-B14F-4D97-AF65-F5344CB8AC3E}">
        <p14:creationId xmlns:p14="http://schemas.microsoft.com/office/powerpoint/2010/main" val="1330541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5" name="Footer Placeholder 4"/>
          <p:cNvSpPr>
            <a:spLocks noGrp="1"/>
          </p:cNvSpPr>
          <p:nvPr>
            <p:ph type="ftr" sz="quarter" idx="11"/>
          </p:nvPr>
        </p:nvSpPr>
        <p:spPr>
          <a:xfrm>
            <a:off x="174812" y="6356350"/>
            <a:ext cx="5311588" cy="365125"/>
          </a:xfrm>
        </p:spPr>
        <p:txBody>
          <a:bodyPr/>
          <a:lstStyle/>
          <a:p>
            <a:endParaRPr lang="en-US">
              <a:solidFill>
                <a:srgbClr val="1782BF">
                  <a:lumMod val="60000"/>
                  <a:lumOff val="40000"/>
                </a:srgbClr>
              </a:solidFill>
              <a:latin typeface="Arial"/>
            </a:endParaRPr>
          </a:p>
        </p:txBody>
      </p:sp>
      <p:sp>
        <p:nvSpPr>
          <p:cNvPr id="6" name="Slide Number Placeholder 5"/>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3988915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smtClean="0"/>
              <a:t>Drag picture to placeholder or click icon to add</a:t>
            </a:r>
            <a:endParaRPr/>
          </a:p>
        </p:txBody>
      </p:sp>
    </p:spTree>
    <p:extLst>
      <p:ext uri="{BB962C8B-B14F-4D97-AF65-F5344CB8AC3E}">
        <p14:creationId xmlns:p14="http://schemas.microsoft.com/office/powerpoint/2010/main" val="2799569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6" name="Footer Placeholder 5"/>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7" name="Slide Number Placeholder 6"/>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268119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8" name="Footer Placeholder 7"/>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9" name="Slide Number Placeholder 8"/>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3245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6" name="Footer Placeholder 5"/>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7" name="Slide Number Placeholder 6"/>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2230192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6" name="Footer Placeholder 5"/>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7" name="Slide Number Placeholder 6"/>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23349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6" name="Footer Placeholder 5"/>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7" name="Slide Number Placeholder 6"/>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2513082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4" name="Footer Placeholder 3"/>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5" name="Slide Number Placeholder 4"/>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849182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Date Placeholder 1"/>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3" name="Footer Placeholder 2"/>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4" name="Slide Number Placeholder 3"/>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1992398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6" name="Footer Placeholder 5"/>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7" name="Slide Number Placeholder 6"/>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421251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6" name="Footer Placeholder 5"/>
          <p:cNvSpPr>
            <a:spLocks noGrp="1"/>
          </p:cNvSpPr>
          <p:nvPr>
            <p:ph type="ftr" sz="quarter" idx="11"/>
          </p:nvPr>
        </p:nvSpPr>
        <p:spPr>
          <a:xfrm>
            <a:off x="174812" y="6356350"/>
            <a:ext cx="3863788" cy="365125"/>
          </a:xfrm>
        </p:spPr>
        <p:txBody>
          <a:bodyPr/>
          <a:lstStyle/>
          <a:p>
            <a:endParaRPr lang="en-US">
              <a:solidFill>
                <a:srgbClr val="1782BF">
                  <a:lumMod val="60000"/>
                  <a:lumOff val="40000"/>
                </a:srgbClr>
              </a:solidFill>
              <a:latin typeface="Arial"/>
            </a:endParaRPr>
          </a:p>
        </p:txBody>
      </p:sp>
      <p:sp>
        <p:nvSpPr>
          <p:cNvPr id="7" name="Slide Number Placeholder 6"/>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smtClean="0"/>
              <a:t>Drag picture to placeholder or click icon to add</a:t>
            </a:r>
            <a:endParaRPr/>
          </a:p>
        </p:txBody>
      </p:sp>
    </p:spTree>
    <p:extLst>
      <p:ext uri="{BB962C8B-B14F-4D97-AF65-F5344CB8AC3E}">
        <p14:creationId xmlns:p14="http://schemas.microsoft.com/office/powerpoint/2010/main" val="3023238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6" name="Footer Placeholder 5"/>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7" name="Slide Number Placeholder 6"/>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3567047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6" name="Footer Placeholder 5"/>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7" name="Slide Number Placeholder 6"/>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extLst>
      <p:ext uri="{BB962C8B-B14F-4D97-AF65-F5344CB8AC3E}">
        <p14:creationId xmlns:p14="http://schemas.microsoft.com/office/powerpoint/2010/main" val="296116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5" name="Footer Placeholder 4"/>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6" name="Slide Number Placeholder 5"/>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4041732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Arial"/>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5" name="Footer Placeholder 4"/>
          <p:cNvSpPr>
            <a:spLocks noGrp="1"/>
          </p:cNvSpPr>
          <p:nvPr>
            <p:ph type="ftr" sz="quarter" idx="11"/>
          </p:nvPr>
        </p:nvSpPr>
        <p:spPr/>
        <p:txBody>
          <a:bodyPr/>
          <a:lstStyle/>
          <a:p>
            <a:endParaRPr lang="en-US">
              <a:solidFill>
                <a:srgbClr val="1782BF">
                  <a:lumMod val="60000"/>
                  <a:lumOff val="40000"/>
                </a:srgbClr>
              </a:solidFill>
              <a:latin typeface="Arial"/>
            </a:endParaRPr>
          </a:p>
        </p:txBody>
      </p:sp>
      <p:sp>
        <p:nvSpPr>
          <p:cNvPr id="6" name="Slide Number Placeholder 5"/>
          <p:cNvSpPr>
            <a:spLocks noGrp="1"/>
          </p:cNvSpPr>
          <p:nvPr>
            <p:ph type="sldNum" sz="quarter" idx="12"/>
          </p:nvPr>
        </p:nvSpPr>
        <p:spPr/>
        <p:txBody>
          <a:body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2921686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6_Section Header">
    <p:spTree>
      <p:nvGrpSpPr>
        <p:cNvPr id="1" name=""/>
        <p:cNvGrpSpPr/>
        <p:nvPr/>
      </p:nvGrpSpPr>
      <p:grpSpPr>
        <a:xfrm>
          <a:off x="0" y="0"/>
          <a:ext cx="0" cy="0"/>
          <a:chOff x="0" y="0"/>
          <a:chExt cx="0" cy="0"/>
        </a:xfrm>
      </p:grpSpPr>
      <p:grpSp>
        <p:nvGrpSpPr>
          <p:cNvPr id="3" name="Group 10"/>
          <p:cNvGrpSpPr>
            <a:grpSpLocks/>
          </p:cNvGrpSpPr>
          <p:nvPr/>
        </p:nvGrpSpPr>
        <p:grpSpPr bwMode="auto">
          <a:xfrm>
            <a:off x="0" y="0"/>
            <a:ext cx="9144000" cy="6858000"/>
            <a:chOff x="0" y="0"/>
            <a:chExt cx="9144000" cy="6858000"/>
          </a:xfrm>
        </p:grpSpPr>
        <p:sp>
          <p:nvSpPr>
            <p:cNvPr id="4" name="Rectangle 3"/>
            <p:cNvSpPr/>
            <p:nvPr/>
          </p:nvSpPr>
          <p:spPr>
            <a:xfrm>
              <a:off x="0" y="0"/>
              <a:ext cx="1828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solidFill>
                  <a:prstClr val="white"/>
                </a:solidFill>
                <a:latin typeface="Calibri"/>
              </a:endParaRPr>
            </a:p>
          </p:txBody>
        </p:sp>
        <p:sp>
          <p:nvSpPr>
            <p:cNvPr id="5" name="Rectangle 4"/>
            <p:cNvSpPr/>
            <p:nvPr/>
          </p:nvSpPr>
          <p:spPr>
            <a:xfrm>
              <a:off x="0" y="2514600"/>
              <a:ext cx="1828800" cy="18288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solidFill>
                  <a:prstClr val="white"/>
                </a:solidFill>
                <a:latin typeface="Calibri"/>
              </a:endParaRPr>
            </a:p>
          </p:txBody>
        </p:sp>
        <p:sp>
          <p:nvSpPr>
            <p:cNvPr id="6" name="Rectangle 5"/>
            <p:cNvSpPr/>
            <p:nvPr/>
          </p:nvSpPr>
          <p:spPr>
            <a:xfrm>
              <a:off x="1828800" y="2514600"/>
              <a:ext cx="7315200" cy="18288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solidFill>
                  <a:prstClr val="white"/>
                </a:solidFill>
                <a:latin typeface="Calibri"/>
              </a:endParaRPr>
            </a:p>
          </p:txBody>
        </p:sp>
      </p:grpSp>
      <p:sp>
        <p:nvSpPr>
          <p:cNvPr id="2" name="Title 1"/>
          <p:cNvSpPr>
            <a:spLocks noGrp="1"/>
          </p:cNvSpPr>
          <p:nvPr>
            <p:ph type="title"/>
          </p:nvPr>
        </p:nvSpPr>
        <p:spPr>
          <a:xfrm>
            <a:off x="1905000" y="2667000"/>
            <a:ext cx="6629400" cy="1143000"/>
          </a:xfrm>
        </p:spPr>
        <p:txBody>
          <a:bodyPr rtlCol="0" anchor="b">
            <a:noAutofit/>
          </a:bodyPr>
          <a:lstStyle>
            <a:lvl1pPr algn="ctr" defTabSz="914400" rtl="0" eaLnBrk="1" latinLnBrk="0" hangingPunct="1">
              <a:spcBef>
                <a:spcPct val="0"/>
              </a:spcBef>
              <a:buNone/>
              <a:defRPr sz="3600" b="1" kern="1200" cap="small" spc="200" baseline="0">
                <a:solidFill>
                  <a:schemeClr val="bg1"/>
                </a:solidFill>
                <a:latin typeface="+mj-lt"/>
                <a:ea typeface="+mj-ea"/>
                <a:cs typeface="+mj-cs"/>
              </a:defRPr>
            </a:lvl1pPr>
          </a:lstStyle>
          <a:p>
            <a:r>
              <a:rPr lang="en-US" dirty="0" smtClean="0"/>
              <a:t>Click to edit Master title style</a:t>
            </a:r>
            <a:endParaRPr dirty="0"/>
          </a:p>
        </p:txBody>
      </p:sp>
      <p:sp>
        <p:nvSpPr>
          <p:cNvPr id="7" name="Date Placeholder 3"/>
          <p:cNvSpPr>
            <a:spLocks noGrp="1"/>
          </p:cNvSpPr>
          <p:nvPr>
            <p:ph type="dt" sz="half" idx="10"/>
          </p:nvPr>
        </p:nvSpPr>
        <p:spPr>
          <a:xfrm>
            <a:off x="6931025" y="6556375"/>
            <a:ext cx="1673225" cy="228600"/>
          </a:xfrm>
        </p:spPr>
        <p:txBody>
          <a:bodyPr/>
          <a:lstStyle>
            <a:lvl1pPr>
              <a:defRPr/>
            </a:lvl1pPr>
          </a:lstStyle>
          <a:p>
            <a:pPr>
              <a:defRPr/>
            </a:pPr>
            <a:fld id="{C888FAF4-DD76-BD41-ACA6-4BA1FAD19434}" type="datetime1">
              <a:rPr lang="en-US">
                <a:solidFill>
                  <a:prstClr val="black">
                    <a:tint val="75000"/>
                  </a:prstClr>
                </a:solidFill>
                <a:latin typeface="Calibri"/>
              </a:rPr>
              <a:pPr>
                <a:defRPr/>
              </a:pPr>
              <a:t>10/26/19</a:t>
            </a:fld>
            <a:endParaRPr lang="en-US">
              <a:solidFill>
                <a:prstClr val="black">
                  <a:tint val="75000"/>
                </a:prstClr>
              </a:solidFill>
              <a:latin typeface="Calibri"/>
            </a:endParaRPr>
          </a:p>
        </p:txBody>
      </p:sp>
      <p:sp>
        <p:nvSpPr>
          <p:cNvPr id="8" name="Footer Placeholder 4"/>
          <p:cNvSpPr>
            <a:spLocks noGrp="1"/>
          </p:cNvSpPr>
          <p:nvPr>
            <p:ph type="ftr" sz="quarter" idx="11"/>
          </p:nvPr>
        </p:nvSpPr>
        <p:spPr>
          <a:xfrm>
            <a:off x="1892300" y="6556375"/>
            <a:ext cx="1673225" cy="228600"/>
          </a:xfrm>
          <a:prstGeom prst="rect">
            <a:avLst/>
          </a:prstGeom>
        </p:spPr>
        <p:txBody>
          <a:bodyPr/>
          <a:lstStyle>
            <a:lvl1pPr>
              <a:defRPr>
                <a:ea typeface="+mn-ea"/>
                <a:cs typeface="Arial" charset="0"/>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a:xfrm>
            <a:off x="4867275" y="6556375"/>
            <a:ext cx="762000" cy="228600"/>
          </a:xfrm>
        </p:spPr>
        <p:txBody>
          <a:bodyPr/>
          <a:lstStyle>
            <a:lvl1pPr>
              <a:defRPr sz="900">
                <a:solidFill>
                  <a:srgbClr val="000000"/>
                </a:solidFill>
              </a:defRPr>
            </a:lvl1pPr>
          </a:lstStyle>
          <a:p>
            <a:pPr>
              <a:defRPr/>
            </a:pPr>
            <a:fld id="{312A859D-2E93-1344-933F-CA39A7B61493}" type="slidenum">
              <a:rPr lang="en-US">
                <a:latin typeface="Calibri"/>
              </a:rPr>
              <a:pPr>
                <a:defRPr/>
              </a:pPr>
              <a:t>‹#›</a:t>
            </a:fld>
            <a:endParaRPr lang="en-US">
              <a:latin typeface="Calibri"/>
            </a:endParaRPr>
          </a:p>
        </p:txBody>
      </p:sp>
    </p:spTree>
    <p:extLst>
      <p:ext uri="{BB962C8B-B14F-4D97-AF65-F5344CB8AC3E}">
        <p14:creationId xmlns:p14="http://schemas.microsoft.com/office/powerpoint/2010/main" val="2990502288"/>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solidFill>
                  <a:srgbClr val="1782BF">
                    <a:lumMod val="60000"/>
                    <a:lumOff val="40000"/>
                  </a:srgbClr>
                </a:solidFill>
                <a:latin typeface="Arial"/>
              </a:rPr>
              <a:pPr/>
              <a:t>10/26/19</a:t>
            </a:fld>
            <a:endParaRPr lang="en-US">
              <a:solidFill>
                <a:srgbClr val="1782BF">
                  <a:lumMod val="60000"/>
                  <a:lumOff val="40000"/>
                </a:srgbClr>
              </a:solidFill>
              <a:latin typeface="Arial"/>
            </a:endParaRPr>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solidFill>
                <a:srgbClr val="1782BF">
                  <a:lumMod val="60000"/>
                  <a:lumOff val="40000"/>
                </a:srgbClr>
              </a:solidFill>
              <a:latin typeface="Arial"/>
            </a:endParaRPr>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solidFill>
                  <a:prstClr val="white"/>
                </a:solidFill>
                <a:latin typeface="Arial"/>
              </a:rPr>
              <a:pPr/>
              <a:t>‹#›</a:t>
            </a:fld>
            <a:endParaRPr lang="en-US">
              <a:solidFill>
                <a:prstClr val="white"/>
              </a:solidFill>
              <a:latin typeface="Arial"/>
            </a:endParaRPr>
          </a:p>
        </p:txBody>
      </p:sp>
    </p:spTree>
    <p:extLst>
      <p:ext uri="{BB962C8B-B14F-4D97-AF65-F5344CB8AC3E}">
        <p14:creationId xmlns:p14="http://schemas.microsoft.com/office/powerpoint/2010/main" val="427888684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rgbClr val="073779"/>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rgbClr val="073779"/>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rgbClr val="073779"/>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rgbClr val="073779"/>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rgbClr val="073779"/>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hyperlink" Target="https://www.nature.com/news/medical-research-cell-division-1.13273"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g"/><Relationship Id="rId5" Type="http://schemas.openxmlformats.org/officeDocument/2006/relationships/image" Target="../media/image7.jpg"/><Relationship Id="rId6" Type="http://schemas.openxmlformats.org/officeDocument/2006/relationships/image" Target="../media/image8.jpg"/><Relationship Id="rId7" Type="http://schemas.openxmlformats.org/officeDocument/2006/relationships/image" Target="../media/image9.png"/><Relationship Id="rId8" Type="http://schemas.openxmlformats.org/officeDocument/2006/relationships/image" Target="../media/image10.jpeg"/><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34950" y="1535897"/>
            <a:ext cx="7749760" cy="2257805"/>
          </a:xfrm>
        </p:spPr>
        <p:txBody>
          <a:bodyPr>
            <a:normAutofit fontScale="90000"/>
          </a:bodyPr>
          <a:lstStyle/>
          <a:p>
            <a:pPr algn="ctr"/>
            <a:r>
              <a:rPr lang="en-US" b="1" dirty="0" smtClean="0"/>
              <a:t/>
            </a:r>
            <a:br>
              <a:rPr lang="en-US" b="1" dirty="0" smtClean="0"/>
            </a:br>
            <a:r>
              <a:rPr lang="en-US" b="1" dirty="0" smtClean="0"/>
              <a:t>Vaccines and Cancer: </a:t>
            </a:r>
            <a:br>
              <a:rPr lang="en-US" b="1" dirty="0" smtClean="0"/>
            </a:br>
            <a:r>
              <a:rPr lang="en-US" b="1" dirty="0" smtClean="0"/>
              <a:t>The </a:t>
            </a:r>
            <a:r>
              <a:rPr lang="en-US" b="1" dirty="0" smtClean="0"/>
              <a:t>Health </a:t>
            </a:r>
            <a:r>
              <a:rPr lang="en-US" b="1" dirty="0"/>
              <a:t>Risks From Vaccine Cell </a:t>
            </a:r>
            <a:r>
              <a:rPr lang="en-US" b="1" dirty="0" smtClean="0"/>
              <a:t>Lines and </a:t>
            </a:r>
            <a:r>
              <a:rPr lang="en-US" b="1" dirty="0"/>
              <a:t>Adventitious </a:t>
            </a:r>
            <a:r>
              <a:rPr lang="en-US" b="1" dirty="0" smtClean="0"/>
              <a:t>Contaminants </a:t>
            </a:r>
            <a:br>
              <a:rPr lang="en-US" b="1" dirty="0" smtClean="0"/>
            </a:br>
            <a:endParaRPr lang="en-US" dirty="0"/>
          </a:p>
        </p:txBody>
      </p:sp>
      <p:sp>
        <p:nvSpPr>
          <p:cNvPr id="3" name="TextBox 2"/>
          <p:cNvSpPr txBox="1"/>
          <p:nvPr/>
        </p:nvSpPr>
        <p:spPr>
          <a:xfrm>
            <a:off x="2025748" y="4565302"/>
            <a:ext cx="5289451" cy="923330"/>
          </a:xfrm>
          <a:prstGeom prst="rect">
            <a:avLst/>
          </a:prstGeom>
          <a:noFill/>
        </p:spPr>
        <p:txBody>
          <a:bodyPr wrap="square" rtlCol="0">
            <a:spAutoFit/>
          </a:bodyPr>
          <a:lstStyle/>
          <a:p>
            <a:pPr algn="ctr"/>
            <a:r>
              <a:rPr lang="en-US" dirty="0" smtClean="0">
                <a:solidFill>
                  <a:schemeClr val="accent1"/>
                </a:solidFill>
              </a:rPr>
              <a:t>Dr. Sherri Tenpenny, DO, AOBNMM, ABIHM</a:t>
            </a:r>
          </a:p>
          <a:p>
            <a:pPr algn="ctr"/>
            <a:r>
              <a:rPr lang="en-US" dirty="0" smtClean="0">
                <a:solidFill>
                  <a:schemeClr val="accent1"/>
                </a:solidFill>
              </a:rPr>
              <a:t>Cleveland, Ohio  USA </a:t>
            </a:r>
          </a:p>
          <a:p>
            <a:pPr algn="ctr"/>
            <a:r>
              <a:rPr lang="en-US" dirty="0" smtClean="0">
                <a:solidFill>
                  <a:schemeClr val="accent1"/>
                </a:solidFill>
              </a:rPr>
              <a:t>November 9, </a:t>
            </a:r>
            <a:r>
              <a:rPr lang="en-US" dirty="0" smtClean="0">
                <a:solidFill>
                  <a:schemeClr val="accent1"/>
                </a:solidFill>
              </a:rPr>
              <a:t>2019 </a:t>
            </a:r>
            <a:endParaRPr lang="en-US" dirty="0">
              <a:solidFill>
                <a:schemeClr val="accent1"/>
              </a:solidFill>
            </a:endParaRPr>
          </a:p>
        </p:txBody>
      </p:sp>
    </p:spTree>
    <p:extLst>
      <p:ext uri="{BB962C8B-B14F-4D97-AF65-F5344CB8AC3E}">
        <p14:creationId xmlns:p14="http://schemas.microsoft.com/office/powerpoint/2010/main" val="33941472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041826" y="442913"/>
            <a:ext cx="5578845" cy="915987"/>
          </a:xfrm>
        </p:spPr>
        <p:txBody>
          <a:bodyPr/>
          <a:lstStyle/>
          <a:p>
            <a:pPr algn="ctr"/>
            <a:r>
              <a:rPr lang="en-US" sz="4800" b="1" dirty="0" smtClean="0">
                <a:solidFill>
                  <a:srgbClr val="073779"/>
                </a:solidFill>
                <a:latin typeface="Calibri"/>
                <a:cs typeface="Calibri"/>
              </a:rPr>
              <a:t>DISCLAIMER</a:t>
            </a:r>
            <a:endParaRPr lang="en-US" sz="4800" b="1" dirty="0">
              <a:solidFill>
                <a:srgbClr val="073779"/>
              </a:solidFill>
              <a:latin typeface="Calibri"/>
              <a:cs typeface="Calibri"/>
            </a:endParaRPr>
          </a:p>
        </p:txBody>
      </p:sp>
      <p:sp>
        <p:nvSpPr>
          <p:cNvPr id="2" name="Content Placeholder 1"/>
          <p:cNvSpPr>
            <a:spLocks noGrp="1"/>
          </p:cNvSpPr>
          <p:nvPr>
            <p:ph idx="4294967295"/>
          </p:nvPr>
        </p:nvSpPr>
        <p:spPr>
          <a:xfrm>
            <a:off x="822325" y="1701800"/>
            <a:ext cx="8321675" cy="4610100"/>
          </a:xfrm>
        </p:spPr>
        <p:txBody>
          <a:bodyPr>
            <a:normAutofit/>
          </a:bodyPr>
          <a:lstStyle/>
          <a:p>
            <a:pPr>
              <a:buFont typeface="Wingdings" charset="2"/>
              <a:buChar char="§"/>
            </a:pPr>
            <a:r>
              <a:rPr lang="en-US" sz="2600" dirty="0" smtClean="0">
                <a:latin typeface="Calibri"/>
                <a:cs typeface="Calibri"/>
              </a:rPr>
              <a:t>This </a:t>
            </a:r>
            <a:r>
              <a:rPr lang="en-US" sz="2600" dirty="0">
                <a:latin typeface="Calibri"/>
                <a:cs typeface="Calibri"/>
              </a:rPr>
              <a:t>presentation is intended for educational purposes for course participants only. </a:t>
            </a:r>
            <a:endParaRPr lang="en-US" sz="2600" dirty="0" smtClean="0">
              <a:latin typeface="Calibri"/>
              <a:cs typeface="Calibri"/>
            </a:endParaRPr>
          </a:p>
          <a:p>
            <a:pPr>
              <a:buFont typeface="Wingdings" charset="2"/>
              <a:buChar char="§"/>
            </a:pPr>
            <a:r>
              <a:rPr lang="en-US" sz="2600" dirty="0" smtClean="0">
                <a:latin typeface="Calibri"/>
                <a:cs typeface="Calibri"/>
              </a:rPr>
              <a:t>The </a:t>
            </a:r>
            <a:r>
              <a:rPr lang="en-US" sz="2600" dirty="0">
                <a:latin typeface="Calibri"/>
                <a:cs typeface="Calibri"/>
              </a:rPr>
              <a:t>information presented reflects the author’s opinions at the time </a:t>
            </a:r>
            <a:r>
              <a:rPr lang="en-US" sz="2600" dirty="0" smtClean="0">
                <a:latin typeface="Calibri"/>
                <a:cs typeface="Calibri"/>
              </a:rPr>
              <a:t>the presentation was created. </a:t>
            </a:r>
          </a:p>
          <a:p>
            <a:pPr>
              <a:buFont typeface="Wingdings" charset="2"/>
              <a:buChar char="§"/>
            </a:pPr>
            <a:r>
              <a:rPr lang="en-US" sz="2600" dirty="0" smtClean="0">
                <a:latin typeface="Calibri"/>
                <a:cs typeface="Calibri"/>
              </a:rPr>
              <a:t>Some </a:t>
            </a:r>
            <a:r>
              <a:rPr lang="en-US" sz="2600" dirty="0">
                <a:latin typeface="Calibri"/>
                <a:cs typeface="Calibri"/>
              </a:rPr>
              <a:t>information will change over time, as new research, data and information become available. </a:t>
            </a:r>
            <a:endParaRPr lang="en-US" sz="2600" dirty="0" smtClean="0">
              <a:latin typeface="Calibri"/>
              <a:cs typeface="Calibri"/>
            </a:endParaRPr>
          </a:p>
          <a:p>
            <a:pPr>
              <a:buFont typeface="Wingdings" charset="2"/>
              <a:buChar char="§"/>
            </a:pPr>
            <a:r>
              <a:rPr lang="en-US" sz="2600" dirty="0" smtClean="0">
                <a:latin typeface="Calibri"/>
                <a:cs typeface="Calibri"/>
              </a:rPr>
              <a:t>The </a:t>
            </a:r>
            <a:r>
              <a:rPr lang="en-US" sz="2600" dirty="0">
                <a:latin typeface="Calibri"/>
                <a:cs typeface="Calibri"/>
              </a:rPr>
              <a:t>author assumes no responsibility for updating information that may modify any information presented </a:t>
            </a:r>
            <a:r>
              <a:rPr lang="en-US" sz="2600" dirty="0" smtClean="0">
                <a:latin typeface="Calibri"/>
                <a:cs typeface="Calibri"/>
              </a:rPr>
              <a:t>herein. All </a:t>
            </a:r>
            <a:r>
              <a:rPr lang="en-US" sz="2600" dirty="0">
                <a:latin typeface="Calibri"/>
                <a:cs typeface="Calibri"/>
              </a:rPr>
              <a:t>rights </a:t>
            </a:r>
            <a:r>
              <a:rPr lang="en-US" sz="2600" dirty="0" smtClean="0">
                <a:latin typeface="Calibri"/>
                <a:cs typeface="Calibri"/>
              </a:rPr>
              <a:t>reserved. Copyright 2019.  </a:t>
            </a:r>
            <a:endParaRPr lang="en-US" sz="2600" dirty="0">
              <a:latin typeface="Calibri"/>
              <a:cs typeface="Calibri"/>
            </a:endParaRPr>
          </a:p>
          <a:p>
            <a:pPr>
              <a:buFont typeface="Wingdings" charset="2"/>
              <a:buChar char="§"/>
            </a:pPr>
            <a:endParaRPr lang="en-US" dirty="0"/>
          </a:p>
        </p:txBody>
      </p:sp>
    </p:spTree>
    <p:extLst>
      <p:ext uri="{BB962C8B-B14F-4D97-AF65-F5344CB8AC3E}">
        <p14:creationId xmlns:p14="http://schemas.microsoft.com/office/powerpoint/2010/main" val="31380555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2866" y="496663"/>
            <a:ext cx="7639737" cy="1143000"/>
          </a:xfrm>
        </p:spPr>
        <p:txBody>
          <a:bodyPr/>
          <a:lstStyle/>
          <a:p>
            <a:pPr algn="ctr"/>
            <a:r>
              <a:rPr lang="en-US" b="1" dirty="0" smtClean="0"/>
              <a:t>What We Are Going To </a:t>
            </a:r>
            <a:br>
              <a:rPr lang="en-US" b="1" dirty="0" smtClean="0"/>
            </a:br>
            <a:r>
              <a:rPr lang="en-US" b="1" dirty="0" smtClean="0"/>
              <a:t>Discuss Today</a:t>
            </a:r>
            <a:endParaRPr lang="en-US" b="1" dirty="0"/>
          </a:p>
        </p:txBody>
      </p:sp>
      <p:sp>
        <p:nvSpPr>
          <p:cNvPr id="3" name="Content Placeholder 2"/>
          <p:cNvSpPr>
            <a:spLocks noGrp="1"/>
          </p:cNvSpPr>
          <p:nvPr>
            <p:ph idx="4294967295"/>
          </p:nvPr>
        </p:nvSpPr>
        <p:spPr>
          <a:xfrm>
            <a:off x="334635" y="1968675"/>
            <a:ext cx="8278812" cy="4557778"/>
          </a:xfrm>
        </p:spPr>
        <p:txBody>
          <a:bodyPr>
            <a:normAutofit/>
          </a:bodyPr>
          <a:lstStyle/>
          <a:p>
            <a:pPr hangingPunct="0">
              <a:lnSpc>
                <a:spcPct val="110000"/>
              </a:lnSpc>
            </a:pPr>
            <a:r>
              <a:rPr lang="en-US" sz="3200" dirty="0" smtClean="0"/>
              <a:t> Cell lines and serum used to manufacture vaccines</a:t>
            </a:r>
            <a:endParaRPr lang="en-US" sz="3200" dirty="0"/>
          </a:p>
          <a:p>
            <a:pPr lvl="0">
              <a:lnSpc>
                <a:spcPct val="110000"/>
              </a:lnSpc>
            </a:pPr>
            <a:r>
              <a:rPr lang="en-US" sz="3200" dirty="0" smtClean="0"/>
              <a:t> The potential risks of cell lines and their viral contaminants  </a:t>
            </a:r>
          </a:p>
          <a:p>
            <a:pPr lvl="0">
              <a:lnSpc>
                <a:spcPct val="110000"/>
              </a:lnSpc>
            </a:pPr>
            <a:r>
              <a:rPr lang="en-US" sz="3200" dirty="0" smtClean="0"/>
              <a:t>Why multiple benign viral contaminants can lead to virulent recombinants </a:t>
            </a:r>
          </a:p>
          <a:p>
            <a:pPr marL="0" lvl="0" indent="0">
              <a:lnSpc>
                <a:spcPct val="110000"/>
              </a:lnSpc>
              <a:buNone/>
            </a:pPr>
            <a:endParaRPr lang="en-US" sz="3200" dirty="0"/>
          </a:p>
          <a:p>
            <a:pPr>
              <a:lnSpc>
                <a:spcPct val="110000"/>
              </a:lnSpc>
            </a:pPr>
            <a:endParaRPr lang="en-US" sz="3200" dirty="0" smtClean="0"/>
          </a:p>
        </p:txBody>
      </p:sp>
    </p:spTree>
    <p:extLst>
      <p:ext uri="{BB962C8B-B14F-4D97-AF65-F5344CB8AC3E}">
        <p14:creationId xmlns:p14="http://schemas.microsoft.com/office/powerpoint/2010/main" val="167421511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06958"/>
            <a:ext cx="7391401" cy="1143000"/>
          </a:xfrm>
        </p:spPr>
        <p:txBody>
          <a:bodyPr/>
          <a:lstStyle/>
          <a:p>
            <a:pPr algn="ctr"/>
            <a:r>
              <a:rPr lang="en-US" sz="3200" b="1" dirty="0" smtClean="0">
                <a:solidFill>
                  <a:srgbClr val="FF0000"/>
                </a:solidFill>
              </a:rPr>
              <a:t>Partial list </a:t>
            </a:r>
            <a:r>
              <a:rPr lang="en-US" sz="3200" b="1" dirty="0" smtClean="0"/>
              <a:t>of vaccine ingredients in commonly given vaccines</a:t>
            </a:r>
            <a:endParaRPr lang="en-US" sz="3200" b="1" dirty="0"/>
          </a:p>
        </p:txBody>
      </p:sp>
      <p:sp>
        <p:nvSpPr>
          <p:cNvPr id="3" name="Content Placeholder 2"/>
          <p:cNvSpPr>
            <a:spLocks noGrp="1"/>
          </p:cNvSpPr>
          <p:nvPr>
            <p:ph sz="half" idx="1"/>
          </p:nvPr>
        </p:nvSpPr>
        <p:spPr>
          <a:xfrm>
            <a:off x="291570" y="1587216"/>
            <a:ext cx="3566160" cy="5002381"/>
          </a:xfrm>
        </p:spPr>
        <p:txBody>
          <a:bodyPr>
            <a:normAutofit fontScale="85000" lnSpcReduction="20000"/>
          </a:bodyPr>
          <a:lstStyle/>
          <a:p>
            <a:r>
              <a:rPr lang="en-US" dirty="0" smtClean="0"/>
              <a:t>Aluminum (4 forms)</a:t>
            </a:r>
          </a:p>
          <a:p>
            <a:r>
              <a:rPr lang="en-US" dirty="0" smtClean="0"/>
              <a:t>Formaldehyde</a:t>
            </a:r>
          </a:p>
          <a:p>
            <a:r>
              <a:rPr lang="en-US" dirty="0" smtClean="0"/>
              <a:t>Glutaraldehyde</a:t>
            </a:r>
          </a:p>
          <a:p>
            <a:r>
              <a:rPr lang="en-US" dirty="0" smtClean="0"/>
              <a:t>2-phenoxyethanol</a:t>
            </a:r>
          </a:p>
          <a:p>
            <a:r>
              <a:rPr lang="en-US" dirty="0" smtClean="0"/>
              <a:t>Polysorbate 80</a:t>
            </a:r>
          </a:p>
          <a:p>
            <a:r>
              <a:rPr lang="en-US" dirty="0" smtClean="0"/>
              <a:t>Neomycin, </a:t>
            </a:r>
            <a:r>
              <a:rPr lang="en-US" dirty="0" err="1" smtClean="0"/>
              <a:t>polymyxin</a:t>
            </a:r>
            <a:r>
              <a:rPr lang="en-US" dirty="0" smtClean="0"/>
              <a:t> B</a:t>
            </a:r>
          </a:p>
          <a:p>
            <a:r>
              <a:rPr lang="en-US" dirty="0" smtClean="0"/>
              <a:t>Lactose, casein </a:t>
            </a:r>
          </a:p>
          <a:p>
            <a:r>
              <a:rPr lang="en-US" dirty="0" smtClean="0"/>
              <a:t>Sodium borate</a:t>
            </a:r>
          </a:p>
          <a:p>
            <a:r>
              <a:rPr lang="en-US" dirty="0" smtClean="0"/>
              <a:t>Yeast proteins and Yeast DNA</a:t>
            </a:r>
          </a:p>
          <a:p>
            <a:r>
              <a:rPr lang="en-US" dirty="0" smtClean="0"/>
              <a:t>Beta-propiolactone </a:t>
            </a:r>
          </a:p>
          <a:p>
            <a:r>
              <a:rPr lang="en-US" dirty="0" smtClean="0"/>
              <a:t>Triton X-100 </a:t>
            </a:r>
            <a:r>
              <a:rPr lang="en-US" dirty="0" smtClean="0">
                <a:sym typeface="Wingdings"/>
              </a:rPr>
              <a:t> Ethylene oxide</a:t>
            </a:r>
          </a:p>
          <a:p>
            <a:r>
              <a:rPr lang="en-US" dirty="0" smtClean="0">
                <a:sym typeface="Wingdings"/>
              </a:rPr>
              <a:t>Thimerosal  </a:t>
            </a:r>
            <a:endParaRPr lang="en-US" dirty="0"/>
          </a:p>
        </p:txBody>
      </p:sp>
      <p:sp>
        <p:nvSpPr>
          <p:cNvPr id="4" name="Content Placeholder 3"/>
          <p:cNvSpPr>
            <a:spLocks noGrp="1"/>
          </p:cNvSpPr>
          <p:nvPr>
            <p:ph sz="half" idx="2"/>
          </p:nvPr>
        </p:nvSpPr>
        <p:spPr>
          <a:xfrm>
            <a:off x="4116810" y="1612470"/>
            <a:ext cx="3276110" cy="3070116"/>
          </a:xfrm>
        </p:spPr>
        <p:txBody>
          <a:bodyPr>
            <a:normAutofit fontScale="85000" lnSpcReduction="20000"/>
          </a:bodyPr>
          <a:lstStyle/>
          <a:p>
            <a:r>
              <a:rPr lang="en-US" dirty="0" smtClean="0"/>
              <a:t>Animal cells</a:t>
            </a:r>
          </a:p>
          <a:p>
            <a:pPr lvl="1"/>
            <a:r>
              <a:rPr lang="en-US" dirty="0" smtClean="0"/>
              <a:t>Bovine serum (several forms)</a:t>
            </a:r>
          </a:p>
          <a:p>
            <a:pPr lvl="1"/>
            <a:r>
              <a:rPr lang="en-US" dirty="0" smtClean="0"/>
              <a:t>Avian serum - </a:t>
            </a:r>
            <a:r>
              <a:rPr lang="en-US" dirty="0" err="1" smtClean="0"/>
              <a:t>chickent</a:t>
            </a:r>
            <a:endParaRPr lang="en-US" dirty="0" smtClean="0"/>
          </a:p>
          <a:p>
            <a:pPr lvl="1"/>
            <a:r>
              <a:rPr lang="en-US" dirty="0" smtClean="0"/>
              <a:t>Egg protein </a:t>
            </a:r>
            <a:r>
              <a:rPr lang="mr-IN" dirty="0" smtClean="0"/>
              <a:t>–</a:t>
            </a:r>
            <a:r>
              <a:rPr lang="en-US" dirty="0" smtClean="0"/>
              <a:t> ovalbumin </a:t>
            </a:r>
          </a:p>
          <a:p>
            <a:pPr lvl="1"/>
            <a:r>
              <a:rPr lang="en-US" dirty="0" smtClean="0"/>
              <a:t>VERO cells </a:t>
            </a:r>
            <a:r>
              <a:rPr lang="mr-IN" dirty="0" smtClean="0"/>
              <a:t>–</a:t>
            </a:r>
            <a:r>
              <a:rPr lang="en-US" dirty="0" smtClean="0"/>
              <a:t> monkey </a:t>
            </a:r>
          </a:p>
          <a:p>
            <a:pPr lvl="1"/>
            <a:r>
              <a:rPr lang="en-US" dirty="0" smtClean="0"/>
              <a:t>Dog kidney cells (MDCK)</a:t>
            </a:r>
          </a:p>
          <a:p>
            <a:pPr lvl="1"/>
            <a:r>
              <a:rPr lang="en-US" dirty="0" smtClean="0"/>
              <a:t>Insect cells </a:t>
            </a:r>
          </a:p>
          <a:p>
            <a:r>
              <a:rPr lang="en-US" dirty="0" smtClean="0"/>
              <a:t>Human cells</a:t>
            </a:r>
          </a:p>
          <a:p>
            <a:pPr lvl="1"/>
            <a:r>
              <a:rPr lang="en-US" dirty="0" smtClean="0"/>
              <a:t>WI-38</a:t>
            </a:r>
          </a:p>
          <a:p>
            <a:pPr lvl="1"/>
            <a:r>
              <a:rPr lang="en-US" dirty="0" smtClean="0"/>
              <a:t>MRC-5</a:t>
            </a:r>
          </a:p>
          <a:p>
            <a:pPr lvl="1"/>
            <a:r>
              <a:rPr lang="en-US" dirty="0" smtClean="0"/>
              <a:t>PER.C6</a:t>
            </a:r>
          </a:p>
          <a:p>
            <a:endParaRPr lang="en-US" dirty="0"/>
          </a:p>
        </p:txBody>
      </p:sp>
      <p:pic>
        <p:nvPicPr>
          <p:cNvPr id="5" name="Picture 4" descr="Witches brew.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1688" y="4114110"/>
            <a:ext cx="2440022" cy="2475487"/>
          </a:xfrm>
          <a:prstGeom prst="rect">
            <a:avLst/>
          </a:prstGeom>
        </p:spPr>
      </p:pic>
      <p:sp>
        <p:nvSpPr>
          <p:cNvPr id="6" name="TextBox 5"/>
          <p:cNvSpPr txBox="1"/>
          <p:nvPr/>
        </p:nvSpPr>
        <p:spPr>
          <a:xfrm>
            <a:off x="3374204" y="4622205"/>
            <a:ext cx="5644374" cy="2062103"/>
          </a:xfrm>
          <a:prstGeom prst="rect">
            <a:avLst/>
          </a:prstGeom>
          <a:solidFill>
            <a:schemeClr val="bg1"/>
          </a:solidFill>
        </p:spPr>
        <p:txBody>
          <a:bodyPr wrap="square" rtlCol="0">
            <a:spAutoFit/>
          </a:bodyPr>
          <a:lstStyle/>
          <a:p>
            <a:pPr algn="ctr"/>
            <a:r>
              <a:rPr lang="en-US" sz="3200" b="1" dirty="0" smtClean="0"/>
              <a:t>&gt;NO TESTING FOR ANTIBODIES</a:t>
            </a:r>
          </a:p>
          <a:p>
            <a:pPr algn="ctr"/>
            <a:r>
              <a:rPr lang="en-US" sz="3200" b="1" dirty="0" smtClean="0"/>
              <a:t>&gt;NO TESTING FOR SYNERGISTIC TOXICITY</a:t>
            </a:r>
            <a:endParaRPr lang="en-US" sz="3200" b="1" dirty="0"/>
          </a:p>
        </p:txBody>
      </p:sp>
    </p:spTree>
    <p:extLst>
      <p:ext uri="{BB962C8B-B14F-4D97-AF65-F5344CB8AC3E}">
        <p14:creationId xmlns:p14="http://schemas.microsoft.com/office/powerpoint/2010/main" val="1150803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1999" y="2926896"/>
            <a:ext cx="6915329" cy="1143000"/>
          </a:xfrm>
        </p:spPr>
        <p:txBody>
          <a:bodyPr/>
          <a:lstStyle/>
          <a:p>
            <a:pPr>
              <a:lnSpc>
                <a:spcPct val="140000"/>
              </a:lnSpc>
            </a:pPr>
            <a:r>
              <a:rPr lang="en-US" dirty="0" smtClean="0"/>
              <a:t>Problematic Ingredients #1: COW PROTEINS</a:t>
            </a:r>
            <a:endParaRPr lang="en-US" dirty="0"/>
          </a:p>
        </p:txBody>
      </p:sp>
    </p:spTree>
    <p:extLst>
      <p:ext uri="{BB962C8B-B14F-4D97-AF65-F5344CB8AC3E}">
        <p14:creationId xmlns:p14="http://schemas.microsoft.com/office/powerpoint/2010/main" val="122121654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7310" y="206375"/>
            <a:ext cx="7061200" cy="765175"/>
          </a:xfrm>
        </p:spPr>
        <p:txBody>
          <a:bodyPr/>
          <a:lstStyle/>
          <a:p>
            <a:pPr algn="ctr"/>
            <a:r>
              <a:rPr lang="en-US" b="1" dirty="0" smtClean="0"/>
              <a:t>Bovine Ingredients in Vaccines </a:t>
            </a:r>
            <a:endParaRPr lang="en-US" b="1" dirty="0"/>
          </a:p>
        </p:txBody>
      </p:sp>
      <p:sp>
        <p:nvSpPr>
          <p:cNvPr id="3" name="Content Placeholder 2"/>
          <p:cNvSpPr>
            <a:spLocks noGrp="1"/>
          </p:cNvSpPr>
          <p:nvPr>
            <p:ph idx="4294967295"/>
          </p:nvPr>
        </p:nvSpPr>
        <p:spPr>
          <a:xfrm>
            <a:off x="607310" y="1117600"/>
            <a:ext cx="5588000" cy="5557838"/>
          </a:xfrm>
        </p:spPr>
        <p:txBody>
          <a:bodyPr>
            <a:noAutofit/>
          </a:bodyPr>
          <a:lstStyle/>
          <a:p>
            <a:pPr lvl="0"/>
            <a:r>
              <a:rPr lang="en-US" sz="2800" dirty="0"/>
              <a:t>Bovine casein (milk protein)</a:t>
            </a:r>
          </a:p>
          <a:p>
            <a:pPr lvl="0"/>
            <a:r>
              <a:rPr lang="en-US" sz="2800" dirty="0"/>
              <a:t>Bovine extract</a:t>
            </a:r>
          </a:p>
          <a:p>
            <a:pPr lvl="0"/>
            <a:r>
              <a:rPr lang="en-US" sz="2800" dirty="0"/>
              <a:t>Bovine cassation acids</a:t>
            </a:r>
          </a:p>
          <a:p>
            <a:pPr lvl="0"/>
            <a:r>
              <a:rPr lang="en-US" sz="2800" dirty="0"/>
              <a:t>Bovine serum albumen</a:t>
            </a:r>
          </a:p>
          <a:p>
            <a:pPr lvl="0"/>
            <a:r>
              <a:rPr lang="en-US" sz="2800" dirty="0"/>
              <a:t>Bovine calf serum</a:t>
            </a:r>
          </a:p>
          <a:p>
            <a:pPr lvl="0"/>
            <a:r>
              <a:rPr lang="en-US" sz="2800" dirty="0"/>
              <a:t>Bovine formula fed calf serum</a:t>
            </a:r>
          </a:p>
          <a:p>
            <a:pPr lvl="0"/>
            <a:r>
              <a:rPr lang="en-US" sz="2800" dirty="0"/>
              <a:t>Bovine calf serum protein</a:t>
            </a:r>
          </a:p>
          <a:p>
            <a:pPr lvl="0"/>
            <a:r>
              <a:rPr lang="en-US" sz="2800" dirty="0"/>
              <a:t>Fetal bovine serum (FBS)</a:t>
            </a:r>
          </a:p>
          <a:p>
            <a:pPr marL="0" indent="0">
              <a:buNone/>
            </a:pPr>
            <a:endParaRPr lang="en-US" sz="2800" dirty="0"/>
          </a:p>
        </p:txBody>
      </p:sp>
      <p:pic>
        <p:nvPicPr>
          <p:cNvPr id="5" name="Picture 4" descr="Jersey Cows in Fiel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328" y="2552700"/>
            <a:ext cx="3234672" cy="2146300"/>
          </a:xfrm>
          <a:prstGeom prst="rect">
            <a:avLst/>
          </a:prstGeom>
        </p:spPr>
      </p:pic>
    </p:spTree>
    <p:extLst>
      <p:ext uri="{BB962C8B-B14F-4D97-AF65-F5344CB8AC3E}">
        <p14:creationId xmlns:p14="http://schemas.microsoft.com/office/powerpoint/2010/main" val="158608272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34907" y="51252"/>
            <a:ext cx="7364491" cy="1143000"/>
          </a:xfrm>
        </p:spPr>
        <p:txBody>
          <a:bodyPr>
            <a:noAutofit/>
          </a:bodyPr>
          <a:lstStyle/>
          <a:p>
            <a:pPr algn="ctr"/>
            <a:r>
              <a:rPr lang="en-US" b="1" dirty="0" smtClean="0"/>
              <a:t>What Cow Parts are in Vaccines? </a:t>
            </a:r>
            <a:endParaRPr lang="en-US" b="1" dirty="0"/>
          </a:p>
        </p:txBody>
      </p:sp>
      <p:sp>
        <p:nvSpPr>
          <p:cNvPr id="3" name="Content Placeholder 2"/>
          <p:cNvSpPr>
            <a:spLocks noGrp="1"/>
          </p:cNvSpPr>
          <p:nvPr>
            <p:ph idx="4294967295"/>
          </p:nvPr>
        </p:nvSpPr>
        <p:spPr>
          <a:xfrm>
            <a:off x="276045" y="1304696"/>
            <a:ext cx="8867955" cy="5169753"/>
          </a:xfrm>
        </p:spPr>
        <p:txBody>
          <a:bodyPr>
            <a:noAutofit/>
          </a:bodyPr>
          <a:lstStyle/>
          <a:p>
            <a:r>
              <a:rPr lang="en-US" sz="2800" dirty="0" smtClean="0"/>
              <a:t>Casein and lactose </a:t>
            </a:r>
            <a:r>
              <a:rPr lang="mr-IN" sz="2800" dirty="0" smtClean="0"/>
              <a:t>–</a:t>
            </a:r>
            <a:r>
              <a:rPr lang="en-US" sz="2800" dirty="0" smtClean="0"/>
              <a:t> Cow’s milk</a:t>
            </a:r>
          </a:p>
          <a:p>
            <a:r>
              <a:rPr lang="en-US" sz="2800" dirty="0" smtClean="0"/>
              <a:t>Glycerol - Tallow (fat)</a:t>
            </a:r>
          </a:p>
          <a:p>
            <a:r>
              <a:rPr lang="en-US" sz="2800" dirty="0" smtClean="0"/>
              <a:t>Gelatin </a:t>
            </a:r>
            <a:r>
              <a:rPr lang="mr-IN" sz="2800" dirty="0" smtClean="0"/>
              <a:t>–</a:t>
            </a:r>
            <a:r>
              <a:rPr lang="en-US" sz="2800" dirty="0" smtClean="0"/>
              <a:t> Connective tissue, bones, tendons</a:t>
            </a:r>
          </a:p>
          <a:p>
            <a:r>
              <a:rPr lang="en-US" sz="2800" dirty="0" err="1" smtClean="0"/>
              <a:t>Galactose</a:t>
            </a:r>
            <a:r>
              <a:rPr lang="en-US" sz="2800" dirty="0" smtClean="0"/>
              <a:t> </a:t>
            </a:r>
            <a:r>
              <a:rPr lang="mr-IN" sz="2800" dirty="0" smtClean="0"/>
              <a:t>–</a:t>
            </a:r>
            <a:r>
              <a:rPr lang="en-US" sz="2800" dirty="0" smtClean="0"/>
              <a:t> Circulating red blood cells </a:t>
            </a:r>
          </a:p>
          <a:p>
            <a:r>
              <a:rPr lang="en-US" sz="2800" dirty="0" smtClean="0"/>
              <a:t>Serum </a:t>
            </a:r>
            <a:r>
              <a:rPr lang="mr-IN" sz="2800" dirty="0" smtClean="0"/>
              <a:t>–</a:t>
            </a:r>
            <a:r>
              <a:rPr lang="en-US" sz="2800" dirty="0" smtClean="0"/>
              <a:t> </a:t>
            </a:r>
            <a:r>
              <a:rPr lang="en-US" sz="2800" dirty="0"/>
              <a:t>B</a:t>
            </a:r>
            <a:r>
              <a:rPr lang="en-US" sz="2800" dirty="0" smtClean="0"/>
              <a:t>lood minus cells</a:t>
            </a:r>
          </a:p>
          <a:p>
            <a:r>
              <a:rPr lang="en-US" sz="2800" dirty="0"/>
              <a:t>According to the FDA: </a:t>
            </a:r>
          </a:p>
          <a:p>
            <a:pPr lvl="1" indent="0">
              <a:buNone/>
            </a:pPr>
            <a:r>
              <a:rPr lang="en-US" sz="2400" i="1" dirty="0"/>
              <a:t>“Cow components are often used </a:t>
            </a:r>
            <a:r>
              <a:rPr lang="en-US" sz="2400" i="1" dirty="0">
                <a:solidFill>
                  <a:srgbClr val="FF0000"/>
                </a:solidFill>
              </a:rPr>
              <a:t>simply because </a:t>
            </a:r>
            <a:r>
              <a:rPr lang="en-US" sz="2400" i="1" dirty="0"/>
              <a:t>cows are very large animals… and thus much material is available.” </a:t>
            </a:r>
            <a:endParaRPr lang="en-US" sz="2400" i="1" dirty="0" smtClean="0"/>
          </a:p>
          <a:p>
            <a:pPr lvl="1" indent="0">
              <a:buNone/>
            </a:pPr>
            <a:endParaRPr lang="en-US" sz="1400" dirty="0" smtClean="0">
              <a:solidFill>
                <a:schemeClr val="accent1"/>
              </a:solidFill>
            </a:endParaRPr>
          </a:p>
          <a:p>
            <a:pPr lvl="1" indent="0">
              <a:buNone/>
            </a:pPr>
            <a:r>
              <a:rPr lang="en-US" sz="1400" b="1" dirty="0" smtClean="0">
                <a:solidFill>
                  <a:schemeClr val="accent1"/>
                </a:solidFill>
              </a:rPr>
              <a:t>REFERENCE</a:t>
            </a:r>
            <a:r>
              <a:rPr lang="en-US" sz="1400" dirty="0" smtClean="0">
                <a:solidFill>
                  <a:schemeClr val="accent1"/>
                </a:solidFill>
              </a:rPr>
              <a:t>: FDA - </a:t>
            </a:r>
            <a:r>
              <a:rPr lang="en-US" sz="1600" u="sng" dirty="0"/>
              <a:t>https://www.fda.gov/vaccines-blood-biologics/questions-about-vaccines/bovine-derived-materials-used-vaccine-manufacturing-questions-and-answers</a:t>
            </a:r>
            <a:endParaRPr lang="en-US" sz="1600" dirty="0"/>
          </a:p>
          <a:p>
            <a:pPr lvl="1" indent="0">
              <a:buNone/>
            </a:pPr>
            <a:endParaRPr lang="en-US" sz="2800" dirty="0"/>
          </a:p>
        </p:txBody>
      </p:sp>
    </p:spTree>
    <p:extLst>
      <p:ext uri="{BB962C8B-B14F-4D97-AF65-F5344CB8AC3E}">
        <p14:creationId xmlns:p14="http://schemas.microsoft.com/office/powerpoint/2010/main" val="360274114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99459" y="338876"/>
            <a:ext cx="6940578" cy="698500"/>
          </a:xfrm>
        </p:spPr>
        <p:txBody>
          <a:bodyPr>
            <a:noAutofit/>
          </a:bodyPr>
          <a:lstStyle/>
          <a:p>
            <a:pPr algn="ctr"/>
            <a:r>
              <a:rPr lang="en-US" sz="4400" b="1" dirty="0" smtClean="0"/>
              <a:t>Cow Serum</a:t>
            </a:r>
            <a:endParaRPr lang="en-US" sz="4400" b="1" dirty="0"/>
          </a:p>
        </p:txBody>
      </p:sp>
      <p:sp>
        <p:nvSpPr>
          <p:cNvPr id="3" name="Content Placeholder 2"/>
          <p:cNvSpPr>
            <a:spLocks noGrp="1"/>
          </p:cNvSpPr>
          <p:nvPr>
            <p:ph idx="4294967295"/>
          </p:nvPr>
        </p:nvSpPr>
        <p:spPr>
          <a:xfrm>
            <a:off x="457200" y="1312704"/>
            <a:ext cx="8229600" cy="843523"/>
          </a:xfrm>
        </p:spPr>
        <p:txBody>
          <a:bodyPr>
            <a:normAutofit fontScale="92500" lnSpcReduction="10000"/>
          </a:bodyPr>
          <a:lstStyle/>
          <a:p>
            <a:pPr marL="0" indent="0" algn="ctr">
              <a:buNone/>
            </a:pPr>
            <a:r>
              <a:rPr lang="en-US" sz="2800" dirty="0" smtClean="0"/>
              <a:t>Industry standards </a:t>
            </a:r>
            <a:r>
              <a:rPr lang="en-US" sz="2800" dirty="0"/>
              <a:t>classify the serum according to the following guidelines:</a:t>
            </a:r>
          </a:p>
          <a:p>
            <a:pPr algn="ct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25374336"/>
              </p:ext>
            </p:extLst>
          </p:nvPr>
        </p:nvGraphicFramePr>
        <p:xfrm>
          <a:off x="457200" y="2276020"/>
          <a:ext cx="8229600" cy="4144746"/>
        </p:xfrm>
        <a:graphic>
          <a:graphicData uri="http://schemas.openxmlformats.org/drawingml/2006/table">
            <a:tbl>
              <a:tblPr firstRow="1" bandRow="1">
                <a:tableStyleId>{5C22544A-7EE6-4342-B048-85BDC9FD1C3A}</a:tableStyleId>
              </a:tblPr>
              <a:tblGrid>
                <a:gridCol w="4114800"/>
                <a:gridCol w="4114800"/>
              </a:tblGrid>
              <a:tr h="690791">
                <a:tc>
                  <a:txBody>
                    <a:bodyPr/>
                    <a:lstStyle/>
                    <a:p>
                      <a:pPr algn="ctr"/>
                      <a:r>
                        <a:rPr lang="en-US" sz="2800" dirty="0" smtClean="0"/>
                        <a:t>Description of Age</a:t>
                      </a:r>
                      <a:endParaRPr lang="en-US" sz="2800" dirty="0"/>
                    </a:p>
                  </a:txBody>
                  <a:tcPr/>
                </a:tc>
                <a:tc>
                  <a:txBody>
                    <a:bodyPr/>
                    <a:lstStyle/>
                    <a:p>
                      <a:pPr algn="ctr"/>
                      <a:r>
                        <a:rPr lang="en-US" sz="2800" dirty="0" smtClean="0"/>
                        <a:t>Age Serum is obtained</a:t>
                      </a:r>
                    </a:p>
                  </a:txBody>
                  <a:tcPr/>
                </a:tc>
              </a:tr>
              <a:tr h="690791">
                <a:tc>
                  <a:txBody>
                    <a:bodyPr/>
                    <a:lstStyle/>
                    <a:p>
                      <a:r>
                        <a:rPr lang="en-US" sz="2400" b="1" dirty="0" smtClean="0">
                          <a:solidFill>
                            <a:srgbClr val="073779"/>
                          </a:solidFill>
                        </a:rPr>
                        <a:t>Fetal bovine serum</a:t>
                      </a:r>
                      <a:endParaRPr lang="en-US" sz="2400" b="1" dirty="0">
                        <a:solidFill>
                          <a:srgbClr val="073779"/>
                        </a:solidFill>
                      </a:endParaRPr>
                    </a:p>
                  </a:txBody>
                  <a:tcPr/>
                </a:tc>
                <a:tc>
                  <a:txBody>
                    <a:bodyPr/>
                    <a:lstStyle/>
                    <a:p>
                      <a:r>
                        <a:rPr lang="en-US" sz="2400" b="1" dirty="0" smtClean="0">
                          <a:solidFill>
                            <a:srgbClr val="073779"/>
                          </a:solidFill>
                        </a:rPr>
                        <a:t>Intra-uterine fetus</a:t>
                      </a:r>
                      <a:endParaRPr lang="en-US" sz="2400" b="1" dirty="0">
                        <a:solidFill>
                          <a:srgbClr val="073779"/>
                        </a:solidFill>
                      </a:endParaRPr>
                    </a:p>
                  </a:txBody>
                  <a:tcPr/>
                </a:tc>
              </a:tr>
              <a:tr h="690791">
                <a:tc>
                  <a:txBody>
                    <a:bodyPr/>
                    <a:lstStyle/>
                    <a:p>
                      <a:r>
                        <a:rPr lang="en-US" sz="2400" b="1" dirty="0" smtClean="0">
                          <a:solidFill>
                            <a:srgbClr val="073779"/>
                          </a:solidFill>
                        </a:rPr>
                        <a:t>Newborn calf serum</a:t>
                      </a:r>
                      <a:endParaRPr lang="en-US" sz="2400" b="1" dirty="0">
                        <a:solidFill>
                          <a:srgbClr val="073779"/>
                        </a:solidFill>
                      </a:endParaRPr>
                    </a:p>
                  </a:txBody>
                  <a:tcPr/>
                </a:tc>
                <a:tc>
                  <a:txBody>
                    <a:bodyPr/>
                    <a:lstStyle/>
                    <a:p>
                      <a:r>
                        <a:rPr lang="en-US" sz="2400" b="1" dirty="0" smtClean="0">
                          <a:solidFill>
                            <a:srgbClr val="073779"/>
                          </a:solidFill>
                        </a:rPr>
                        <a:t>Less than 21 days old</a:t>
                      </a:r>
                      <a:endParaRPr lang="en-US" sz="2400" b="1" dirty="0">
                        <a:solidFill>
                          <a:srgbClr val="073779"/>
                        </a:solidFill>
                      </a:endParaRPr>
                    </a:p>
                  </a:txBody>
                  <a:tcPr/>
                </a:tc>
              </a:tr>
              <a:tr h="690791">
                <a:tc>
                  <a:txBody>
                    <a:bodyPr/>
                    <a:lstStyle/>
                    <a:p>
                      <a:r>
                        <a:rPr lang="en-US" sz="2400" b="1" dirty="0" smtClean="0">
                          <a:solidFill>
                            <a:srgbClr val="073779"/>
                          </a:solidFill>
                        </a:rPr>
                        <a:t>Formula-fed calf serum</a:t>
                      </a:r>
                      <a:endParaRPr lang="en-US" sz="2400" b="1" dirty="0">
                        <a:solidFill>
                          <a:srgbClr val="073779"/>
                        </a:solidFill>
                      </a:endParaRPr>
                    </a:p>
                  </a:txBody>
                  <a:tcPr/>
                </a:tc>
                <a:tc>
                  <a:txBody>
                    <a:bodyPr/>
                    <a:lstStyle/>
                    <a:p>
                      <a:r>
                        <a:rPr lang="en-US" sz="2400" b="1" dirty="0" smtClean="0">
                          <a:solidFill>
                            <a:srgbClr val="073779"/>
                          </a:solidFill>
                        </a:rPr>
                        <a:t>Less than 22 weeks</a:t>
                      </a:r>
                      <a:r>
                        <a:rPr lang="en-US" sz="2400" b="1" baseline="0" dirty="0" smtClean="0">
                          <a:solidFill>
                            <a:srgbClr val="073779"/>
                          </a:solidFill>
                        </a:rPr>
                        <a:t> old </a:t>
                      </a:r>
                      <a:endParaRPr lang="en-US" sz="2400" b="1" dirty="0">
                        <a:solidFill>
                          <a:srgbClr val="073779"/>
                        </a:solidFill>
                      </a:endParaRPr>
                    </a:p>
                  </a:txBody>
                  <a:tcPr/>
                </a:tc>
              </a:tr>
              <a:tr h="690791">
                <a:tc>
                  <a:txBody>
                    <a:bodyPr/>
                    <a:lstStyle/>
                    <a:p>
                      <a:r>
                        <a:rPr lang="en-US" sz="2400" b="1" dirty="0" smtClean="0">
                          <a:solidFill>
                            <a:srgbClr val="073779"/>
                          </a:solidFill>
                        </a:rPr>
                        <a:t>Calf bovine serum</a:t>
                      </a:r>
                      <a:endParaRPr lang="en-US" sz="2400" b="1" dirty="0">
                        <a:solidFill>
                          <a:srgbClr val="073779"/>
                        </a:solidFill>
                      </a:endParaRPr>
                    </a:p>
                  </a:txBody>
                  <a:tcPr/>
                </a:tc>
                <a:tc>
                  <a:txBody>
                    <a:bodyPr/>
                    <a:lstStyle/>
                    <a:p>
                      <a:r>
                        <a:rPr lang="en-US" sz="2400" b="1" dirty="0" smtClean="0">
                          <a:solidFill>
                            <a:srgbClr val="073779"/>
                          </a:solidFill>
                        </a:rPr>
                        <a:t>21 days to 12 months old</a:t>
                      </a:r>
                      <a:endParaRPr lang="en-US" sz="2400" b="1" dirty="0">
                        <a:solidFill>
                          <a:srgbClr val="073779"/>
                        </a:solidFill>
                      </a:endParaRPr>
                    </a:p>
                  </a:txBody>
                  <a:tcPr/>
                </a:tc>
              </a:tr>
              <a:tr h="690791">
                <a:tc>
                  <a:txBody>
                    <a:bodyPr/>
                    <a:lstStyle/>
                    <a:p>
                      <a:r>
                        <a:rPr lang="en-US" sz="2400" b="1" dirty="0" smtClean="0">
                          <a:solidFill>
                            <a:srgbClr val="073779"/>
                          </a:solidFill>
                        </a:rPr>
                        <a:t>Adult bovine serum</a:t>
                      </a:r>
                      <a:endParaRPr lang="en-US" sz="2400" b="1" dirty="0">
                        <a:solidFill>
                          <a:srgbClr val="073779"/>
                        </a:solidFill>
                      </a:endParaRPr>
                    </a:p>
                  </a:txBody>
                  <a:tcPr/>
                </a:tc>
                <a:tc>
                  <a:txBody>
                    <a:bodyPr/>
                    <a:lstStyle/>
                    <a:p>
                      <a:r>
                        <a:rPr lang="en-US" sz="2400" b="1" dirty="0" smtClean="0">
                          <a:solidFill>
                            <a:srgbClr val="073779"/>
                          </a:solidFill>
                        </a:rPr>
                        <a:t>12 months or older </a:t>
                      </a:r>
                      <a:endParaRPr lang="en-US" sz="2400" b="1" dirty="0">
                        <a:solidFill>
                          <a:srgbClr val="073779"/>
                        </a:solidFill>
                      </a:endParaRPr>
                    </a:p>
                  </a:txBody>
                  <a:tcPr/>
                </a:tc>
              </a:tr>
            </a:tbl>
          </a:graphicData>
        </a:graphic>
      </p:graphicFrame>
    </p:spTree>
    <p:extLst>
      <p:ext uri="{BB962C8B-B14F-4D97-AF65-F5344CB8AC3E}">
        <p14:creationId xmlns:p14="http://schemas.microsoft.com/office/powerpoint/2010/main" val="368408847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70672" y="74710"/>
            <a:ext cx="7526337" cy="908050"/>
          </a:xfrm>
        </p:spPr>
        <p:txBody>
          <a:bodyPr/>
          <a:lstStyle/>
          <a:p>
            <a:pPr algn="ctr"/>
            <a:r>
              <a:rPr lang="en-US" sz="4000" b="1" dirty="0" smtClean="0"/>
              <a:t>Fetal Bovine Serum</a:t>
            </a:r>
            <a:endParaRPr lang="en-US" sz="4000" b="1" dirty="0"/>
          </a:p>
        </p:txBody>
      </p:sp>
      <p:sp>
        <p:nvSpPr>
          <p:cNvPr id="3" name="Content Placeholder 2"/>
          <p:cNvSpPr>
            <a:spLocks noGrp="1"/>
          </p:cNvSpPr>
          <p:nvPr>
            <p:ph idx="4294967295"/>
          </p:nvPr>
        </p:nvSpPr>
        <p:spPr>
          <a:xfrm>
            <a:off x="360440" y="1283223"/>
            <a:ext cx="8432724" cy="5160963"/>
          </a:xfrm>
        </p:spPr>
        <p:txBody>
          <a:bodyPr>
            <a:noAutofit/>
          </a:bodyPr>
          <a:lstStyle/>
          <a:p>
            <a:r>
              <a:rPr lang="en-US" sz="2400" dirty="0"/>
              <a:t>Serum is a complex mixture and even after 50 years of use, the majority of subunits have not been fully identified. </a:t>
            </a:r>
            <a:endParaRPr lang="en-US" sz="2400" b="1" dirty="0" smtClean="0"/>
          </a:p>
          <a:p>
            <a:r>
              <a:rPr lang="en-US" sz="2400" b="1" dirty="0" smtClean="0"/>
              <a:t>Fetal </a:t>
            </a:r>
            <a:r>
              <a:rPr lang="en-US" sz="2400" b="1" dirty="0"/>
              <a:t>bovine serum</a:t>
            </a:r>
            <a:r>
              <a:rPr lang="en-US" sz="2400" dirty="0"/>
              <a:t> (FBS) is the most widely </a:t>
            </a:r>
            <a:r>
              <a:rPr lang="en-US" sz="2400" dirty="0" smtClean="0"/>
              <a:t>used, </a:t>
            </a:r>
            <a:r>
              <a:rPr lang="en-US" sz="2400" dirty="0"/>
              <a:t>the most difficult to obtain and the most </a:t>
            </a:r>
            <a:r>
              <a:rPr lang="en-US" sz="2400" dirty="0" smtClean="0"/>
              <a:t>expensive of all </a:t>
            </a:r>
            <a:r>
              <a:rPr lang="en-US" sz="2400" dirty="0"/>
              <a:t>cell culture </a:t>
            </a:r>
            <a:r>
              <a:rPr lang="en-US" sz="2400" dirty="0" smtClean="0"/>
              <a:t>promoter </a:t>
            </a:r>
            <a:r>
              <a:rPr lang="en-US" sz="2400" dirty="0" err="1" smtClean="0"/>
              <a:t>substnances</a:t>
            </a:r>
            <a:r>
              <a:rPr lang="en-US" sz="2400" dirty="0" smtClean="0"/>
              <a:t> </a:t>
            </a:r>
            <a:r>
              <a:rPr lang="en-US" sz="2400" dirty="0"/>
              <a:t>used in drug </a:t>
            </a:r>
            <a:r>
              <a:rPr lang="en-US" sz="2400" dirty="0" smtClean="0"/>
              <a:t>manufacturing  </a:t>
            </a:r>
            <a:endParaRPr lang="en-US" sz="2400" b="1" dirty="0" smtClean="0">
              <a:solidFill>
                <a:srgbClr val="FF0000"/>
              </a:solidFill>
            </a:endParaRPr>
          </a:p>
          <a:p>
            <a:r>
              <a:rPr lang="en-US" sz="2600" b="1" dirty="0" smtClean="0">
                <a:solidFill>
                  <a:srgbClr val="FF0000"/>
                </a:solidFill>
              </a:rPr>
              <a:t>2014</a:t>
            </a:r>
            <a:r>
              <a:rPr lang="en-US" sz="2600" dirty="0" smtClean="0"/>
              <a:t>: FBS was found to contain </a:t>
            </a:r>
            <a:r>
              <a:rPr lang="en-US" sz="2600" dirty="0"/>
              <a:t>approximately </a:t>
            </a:r>
            <a:r>
              <a:rPr lang="en-US" sz="2600" b="1" i="1" dirty="0"/>
              <a:t>1,800 different proteins</a:t>
            </a:r>
            <a:r>
              <a:rPr lang="en-US" sz="2600" b="1" dirty="0"/>
              <a:t> </a:t>
            </a:r>
            <a:r>
              <a:rPr lang="en-US" sz="2600" dirty="0"/>
              <a:t>and more than </a:t>
            </a:r>
            <a:r>
              <a:rPr lang="en-US" sz="2600" b="1" i="1" dirty="0"/>
              <a:t>4,000 metabolites</a:t>
            </a:r>
            <a:r>
              <a:rPr lang="en-US" sz="2600" dirty="0"/>
              <a:t>. </a:t>
            </a:r>
            <a:endParaRPr lang="en-US" sz="2600" dirty="0" smtClean="0"/>
          </a:p>
          <a:p>
            <a:pPr lvl="1"/>
            <a:r>
              <a:rPr lang="en-US" sz="2000" dirty="0" smtClean="0"/>
              <a:t>The </a:t>
            </a:r>
            <a:r>
              <a:rPr lang="en-US" sz="2000" dirty="0"/>
              <a:t>proportions of each vary between different batches and vary by the health of the animal from which it is harvested </a:t>
            </a:r>
          </a:p>
          <a:p>
            <a:pPr lvl="2"/>
            <a:endParaRPr lang="en-US" sz="1400" b="1" dirty="0" smtClean="0"/>
          </a:p>
          <a:p>
            <a:pPr lvl="2"/>
            <a:r>
              <a:rPr lang="en-US" sz="1600" b="1" dirty="0" smtClean="0"/>
              <a:t>REFERENCE</a:t>
            </a:r>
            <a:r>
              <a:rPr lang="en-US" sz="1600" b="1" dirty="0"/>
              <a:t>: </a:t>
            </a:r>
            <a:r>
              <a:rPr lang="en-US" sz="1600" dirty="0" err="1"/>
              <a:t>Tanga</a:t>
            </a:r>
            <a:r>
              <a:rPr lang="en-US" sz="1600" dirty="0"/>
              <a:t>, Fen, et al. “Fetal bovine serum influences the stability and bioactivity of resveratrol analogues: A polyphenol-protein interaction approach.” Food Chemistry, Volume 219, 15 March 2017, Pages 321-328</a:t>
            </a:r>
          </a:p>
          <a:p>
            <a:endParaRPr lang="en-US" sz="2800" dirty="0"/>
          </a:p>
        </p:txBody>
      </p:sp>
    </p:spTree>
    <p:extLst>
      <p:ext uri="{BB962C8B-B14F-4D97-AF65-F5344CB8AC3E}">
        <p14:creationId xmlns:p14="http://schemas.microsoft.com/office/powerpoint/2010/main" val="429279145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270000" y="149623"/>
            <a:ext cx="6508750" cy="1143000"/>
          </a:xfrm>
        </p:spPr>
        <p:txBody>
          <a:bodyPr/>
          <a:lstStyle/>
          <a:p>
            <a:pPr algn="ctr"/>
            <a:r>
              <a:rPr lang="en-US" sz="4000" b="1" dirty="0" smtClean="0"/>
              <a:t>WARNING: </a:t>
            </a:r>
            <a:br>
              <a:rPr lang="en-US" sz="4000" b="1" dirty="0" smtClean="0"/>
            </a:br>
            <a:r>
              <a:rPr lang="en-US" sz="4000" dirty="0" smtClean="0"/>
              <a:t>Disturbing Content</a:t>
            </a:r>
            <a:endParaRPr lang="en-US" sz="4000" dirty="0"/>
          </a:p>
        </p:txBody>
      </p:sp>
      <p:sp>
        <p:nvSpPr>
          <p:cNvPr id="6" name="Content Placeholder 5"/>
          <p:cNvSpPr>
            <a:spLocks noGrp="1"/>
          </p:cNvSpPr>
          <p:nvPr>
            <p:ph idx="4294967295"/>
          </p:nvPr>
        </p:nvSpPr>
        <p:spPr>
          <a:xfrm>
            <a:off x="138025" y="1485900"/>
            <a:ext cx="8858250" cy="5454933"/>
          </a:xfrm>
        </p:spPr>
        <p:txBody>
          <a:bodyPr>
            <a:normAutofit lnSpcReduction="10000"/>
          </a:bodyPr>
          <a:lstStyle/>
          <a:p>
            <a:r>
              <a:rPr lang="en-US" i="1" dirty="0">
                <a:solidFill>
                  <a:srgbClr val="000090"/>
                </a:solidFill>
              </a:rPr>
              <a:t>Cows are occasionally sent to slaughter to thin the herd or because they are lame. If a cow is found to be pregnant during the removal of its internal organs, the uterus is quickly moved to a specialized extraction area where the fetal blood can be harvested within 30 minutes of the mother’s demise. </a:t>
            </a:r>
            <a:endParaRPr lang="en-US" i="1" dirty="0" smtClean="0">
              <a:solidFill>
                <a:srgbClr val="000090"/>
              </a:solidFill>
            </a:endParaRPr>
          </a:p>
          <a:p>
            <a:r>
              <a:rPr lang="en-US" i="1" dirty="0" smtClean="0">
                <a:solidFill>
                  <a:srgbClr val="000090"/>
                </a:solidFill>
              </a:rPr>
              <a:t>This </a:t>
            </a:r>
            <a:r>
              <a:rPr lang="en-US" i="1" dirty="0">
                <a:solidFill>
                  <a:srgbClr val="000090"/>
                </a:solidFill>
              </a:rPr>
              <a:t>is done by inserting a sterile vacuum collection apparatus directly into the heart </a:t>
            </a:r>
            <a:r>
              <a:rPr lang="en-US" i="1" dirty="0" smtClean="0">
                <a:solidFill>
                  <a:srgbClr val="000090"/>
                </a:solidFill>
              </a:rPr>
              <a:t>of the fetal cow without </a:t>
            </a:r>
            <a:r>
              <a:rPr lang="en-US" i="1" dirty="0">
                <a:solidFill>
                  <a:srgbClr val="000090"/>
                </a:solidFill>
              </a:rPr>
              <a:t>anesthetic. The fetus must be at least 3 months of age or the heart is too small for puncture</a:t>
            </a:r>
            <a:r>
              <a:rPr lang="en-US" i="1" dirty="0" smtClean="0">
                <a:solidFill>
                  <a:srgbClr val="000090"/>
                </a:solidFill>
              </a:rPr>
              <a:t>.</a:t>
            </a:r>
            <a:endParaRPr lang="en-US" dirty="0">
              <a:solidFill>
                <a:srgbClr val="000090"/>
              </a:solidFill>
            </a:endParaRPr>
          </a:p>
          <a:p>
            <a:r>
              <a:rPr lang="en-US" i="1" dirty="0">
                <a:solidFill>
                  <a:srgbClr val="000090"/>
                </a:solidFill>
              </a:rPr>
              <a:t>A 3-month fetus yields about 150ccs of serum while a near-term fetus (9 months) can yield up to 550ccs. The heart must be beating to ensure the blood remains uncoagulated and all blood can be extracted from the fetus; therefore, it is presumed that the fetus is alive at the time of the extraction. </a:t>
            </a:r>
          </a:p>
          <a:p>
            <a:r>
              <a:rPr lang="en-US" i="1" dirty="0">
                <a:solidFill>
                  <a:srgbClr val="000090"/>
                </a:solidFill>
              </a:rPr>
              <a:t>After the blood is removed, the remains of the fetus are processed for animal feed. </a:t>
            </a:r>
            <a:endParaRPr lang="en-US" i="1" dirty="0" smtClean="0">
              <a:solidFill>
                <a:srgbClr val="000090"/>
              </a:solidFill>
            </a:endParaRPr>
          </a:p>
          <a:p>
            <a:r>
              <a:rPr lang="en-US" b="1" dirty="0" smtClean="0">
                <a:solidFill>
                  <a:srgbClr val="000090"/>
                </a:solidFill>
              </a:rPr>
              <a:t>REFERENCE: </a:t>
            </a:r>
            <a:r>
              <a:rPr lang="en-US" dirty="0"/>
              <a:t>Carlo E. A. et al., “The use of fetal bovine serum: ethical or scientific problem?” ATLA 30, 219-227. 2013 </a:t>
            </a:r>
          </a:p>
          <a:p>
            <a:endParaRPr lang="en-US" b="1" dirty="0">
              <a:solidFill>
                <a:srgbClr val="000090"/>
              </a:solidFill>
            </a:endParaRPr>
          </a:p>
          <a:p>
            <a:endParaRPr lang="en-US" dirty="0">
              <a:solidFill>
                <a:srgbClr val="000090"/>
              </a:solidFill>
            </a:endParaRPr>
          </a:p>
        </p:txBody>
      </p:sp>
    </p:spTree>
    <p:extLst>
      <p:ext uri="{BB962C8B-B14F-4D97-AF65-F5344CB8AC3E}">
        <p14:creationId xmlns:p14="http://schemas.microsoft.com/office/powerpoint/2010/main" val="20517533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dissolv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dissolv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dissolv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5" name="Rectangle 2"/>
          <p:cNvSpPr>
            <a:spLocks noGrp="1" noChangeArrowheads="1"/>
          </p:cNvSpPr>
          <p:nvPr>
            <p:ph type="title" idx="4294967295"/>
          </p:nvPr>
        </p:nvSpPr>
        <p:spPr>
          <a:xfrm>
            <a:off x="990600" y="96838"/>
            <a:ext cx="8153400" cy="823912"/>
          </a:xfrm>
        </p:spPr>
        <p:txBody>
          <a:bodyPr>
            <a:normAutofit/>
          </a:bodyPr>
          <a:lstStyle/>
          <a:p>
            <a:pPr eaLnBrk="1" hangingPunct="1"/>
            <a:r>
              <a:rPr lang="en-US" sz="4000" b="1" dirty="0" smtClean="0">
                <a:solidFill>
                  <a:srgbClr val="073779"/>
                </a:solidFill>
                <a:ea typeface="ＭＳ Ｐゴシック" charset="0"/>
              </a:rPr>
              <a:t>Bovine Sera Contaminants</a:t>
            </a:r>
            <a:endParaRPr lang="en-US" sz="4000" b="1" dirty="0">
              <a:solidFill>
                <a:srgbClr val="073779"/>
              </a:solidFill>
              <a:ea typeface="ＭＳ Ｐゴシック" charset="0"/>
            </a:endParaRPr>
          </a:p>
        </p:txBody>
      </p:sp>
      <p:sp>
        <p:nvSpPr>
          <p:cNvPr id="408579" name="Rectangle 3"/>
          <p:cNvSpPr>
            <a:spLocks noGrp="1" noChangeArrowheads="1"/>
          </p:cNvSpPr>
          <p:nvPr>
            <p:ph type="body" idx="4294967295"/>
          </p:nvPr>
        </p:nvSpPr>
        <p:spPr>
          <a:xfrm>
            <a:off x="463211" y="1067625"/>
            <a:ext cx="8397842" cy="5516562"/>
          </a:xfrm>
        </p:spPr>
        <p:txBody>
          <a:bodyPr>
            <a:normAutofit fontScale="92500"/>
          </a:bodyPr>
          <a:lstStyle/>
          <a:p>
            <a:pPr>
              <a:lnSpc>
                <a:spcPct val="90000"/>
              </a:lnSpc>
            </a:pPr>
            <a:r>
              <a:rPr lang="en-US" sz="2800" dirty="0">
                <a:ea typeface="ＭＳ Ｐゴシック" charset="0"/>
              </a:rPr>
              <a:t>Nearly 100% of commercially available </a:t>
            </a:r>
            <a:r>
              <a:rPr lang="en-US" sz="2800" dirty="0" smtClean="0">
                <a:ea typeface="ＭＳ Ｐゴシック" charset="0"/>
              </a:rPr>
              <a:t>of bovine sera </a:t>
            </a:r>
            <a:r>
              <a:rPr lang="en-US" sz="2800" dirty="0">
                <a:ea typeface="ＭＳ Ｐゴシック" charset="0"/>
              </a:rPr>
              <a:t>is contaminated with species from the family of </a:t>
            </a:r>
            <a:r>
              <a:rPr lang="en-US" sz="2800" i="1" dirty="0" err="1" smtClean="0">
                <a:ea typeface="ＭＳ Ｐゴシック" charset="0"/>
              </a:rPr>
              <a:t>Pestiviruses</a:t>
            </a:r>
            <a:endParaRPr lang="en-US" sz="2800" dirty="0" smtClean="0">
              <a:ea typeface="ＭＳ Ｐゴシック" charset="0"/>
            </a:endParaRPr>
          </a:p>
          <a:p>
            <a:pPr marL="514350" indent="-457200">
              <a:lnSpc>
                <a:spcPct val="90000"/>
              </a:lnSpc>
            </a:pPr>
            <a:r>
              <a:rPr lang="en-US" sz="2800" dirty="0" smtClean="0">
                <a:ea typeface="ＭＳ Ｐゴシック" charset="0"/>
              </a:rPr>
              <a:t>Known contaminants in Fetal Bovine Serum:</a:t>
            </a:r>
            <a:endParaRPr lang="en-US" sz="2400" dirty="0">
              <a:ea typeface="ＭＳ Ｐゴシック" charset="0"/>
            </a:endParaRPr>
          </a:p>
          <a:p>
            <a:pPr lvl="2">
              <a:lnSpc>
                <a:spcPct val="90000"/>
              </a:lnSpc>
            </a:pPr>
            <a:r>
              <a:rPr lang="en-US" sz="2200" dirty="0">
                <a:ea typeface="ＭＳ Ｐゴシック" charset="0"/>
              </a:rPr>
              <a:t>Bovine diarrhea </a:t>
            </a:r>
            <a:r>
              <a:rPr lang="en-US" sz="2200" dirty="0" smtClean="0">
                <a:ea typeface="ＭＳ Ｐゴシック" charset="0"/>
              </a:rPr>
              <a:t>virus (BVDV-1 and BVDV-2)</a:t>
            </a:r>
            <a:endParaRPr lang="en-US" sz="2200" dirty="0">
              <a:ea typeface="ＭＳ Ｐゴシック" charset="0"/>
            </a:endParaRPr>
          </a:p>
          <a:p>
            <a:pPr lvl="2">
              <a:lnSpc>
                <a:spcPct val="90000"/>
              </a:lnSpc>
            </a:pPr>
            <a:r>
              <a:rPr lang="en-US" sz="2200" dirty="0" smtClean="0">
                <a:ea typeface="ＭＳ Ｐゴシック" charset="0"/>
              </a:rPr>
              <a:t>Classic swine fever virus (CSFV) </a:t>
            </a:r>
            <a:endParaRPr lang="en-US" sz="2200" dirty="0">
              <a:ea typeface="ＭＳ Ｐゴシック" charset="0"/>
            </a:endParaRPr>
          </a:p>
          <a:p>
            <a:pPr lvl="2">
              <a:lnSpc>
                <a:spcPct val="90000"/>
              </a:lnSpc>
            </a:pPr>
            <a:r>
              <a:rPr lang="en-US" sz="2200" dirty="0" smtClean="0">
                <a:ea typeface="ＭＳ Ｐゴシック" charset="0"/>
              </a:rPr>
              <a:t>Border disease virus (BDV)</a:t>
            </a:r>
            <a:endParaRPr lang="en-US" sz="2200" dirty="0">
              <a:ea typeface="ＭＳ Ｐゴシック" charset="0"/>
            </a:endParaRPr>
          </a:p>
          <a:p>
            <a:pPr lvl="2">
              <a:lnSpc>
                <a:spcPct val="90000"/>
              </a:lnSpc>
            </a:pPr>
            <a:r>
              <a:rPr lang="en-US" sz="2200" dirty="0">
                <a:ea typeface="ＭＳ Ｐゴシック" charset="0"/>
              </a:rPr>
              <a:t>Bovine herpesvirus-4 and herpesvirus-</a:t>
            </a:r>
            <a:r>
              <a:rPr lang="en-US" sz="2200" dirty="0" smtClean="0">
                <a:ea typeface="ＭＳ Ｐゴシック" charset="0"/>
              </a:rPr>
              <a:t>8</a:t>
            </a:r>
          </a:p>
          <a:p>
            <a:pPr lvl="2">
              <a:lnSpc>
                <a:spcPct val="90000"/>
              </a:lnSpc>
            </a:pPr>
            <a:r>
              <a:rPr lang="en-US" sz="2200" dirty="0" err="1" smtClean="0">
                <a:ea typeface="ＭＳ Ｐゴシック" charset="0"/>
              </a:rPr>
              <a:t>Hobi</a:t>
            </a:r>
            <a:r>
              <a:rPr lang="en-US" sz="2200" dirty="0" smtClean="0">
                <a:ea typeface="ＭＳ Ｐゴシック" charset="0"/>
              </a:rPr>
              <a:t>-like viruses </a:t>
            </a:r>
          </a:p>
          <a:p>
            <a:pPr>
              <a:lnSpc>
                <a:spcPct val="90000"/>
              </a:lnSpc>
            </a:pPr>
            <a:r>
              <a:rPr lang="en-US" sz="2400" b="1" dirty="0" smtClean="0">
                <a:solidFill>
                  <a:srgbClr val="FF0000"/>
                </a:solidFill>
              </a:rPr>
              <a:t>2015</a:t>
            </a:r>
            <a:r>
              <a:rPr lang="en-US" sz="2400" dirty="0" smtClean="0"/>
              <a:t>: Italian study found that </a:t>
            </a:r>
            <a:r>
              <a:rPr lang="en-US" sz="2400" b="1" dirty="0" smtClean="0"/>
              <a:t>all </a:t>
            </a:r>
            <a:r>
              <a:rPr lang="en-US" sz="2400" b="1" dirty="0"/>
              <a:t>26 batches</a:t>
            </a:r>
            <a:r>
              <a:rPr lang="en-US" sz="2400" dirty="0"/>
              <a:t> of FBS tested were contaminated with at least one species of bovine </a:t>
            </a:r>
            <a:r>
              <a:rPr lang="en-US" sz="2400" i="1" dirty="0" err="1" smtClean="0"/>
              <a:t>Pestivirus</a:t>
            </a:r>
            <a:endParaRPr lang="en-US" sz="2400" dirty="0" smtClean="0">
              <a:ea typeface="ＭＳ Ｐゴシック" charset="0"/>
            </a:endParaRPr>
          </a:p>
          <a:p>
            <a:pPr lvl="3">
              <a:lnSpc>
                <a:spcPct val="90000"/>
              </a:lnSpc>
            </a:pPr>
            <a:endParaRPr lang="en-US" b="1" dirty="0" smtClean="0">
              <a:ea typeface="ＭＳ Ｐゴシック" charset="0"/>
            </a:endParaRPr>
          </a:p>
          <a:p>
            <a:pPr lvl="3">
              <a:lnSpc>
                <a:spcPct val="90000"/>
              </a:lnSpc>
            </a:pPr>
            <a:r>
              <a:rPr lang="en-US" b="1" dirty="0" smtClean="0">
                <a:ea typeface="ＭＳ Ｐゴシック" charset="0"/>
              </a:rPr>
              <a:t>REFERENCE: </a:t>
            </a:r>
            <a:r>
              <a:rPr lang="en-US" dirty="0" err="1"/>
              <a:t>Giammarioli</a:t>
            </a:r>
            <a:r>
              <a:rPr lang="en-US" dirty="0"/>
              <a:t>, M, </a:t>
            </a:r>
            <a:r>
              <a:rPr lang="en-US" dirty="0" err="1"/>
              <a:t>Ridpath</a:t>
            </a:r>
            <a:r>
              <a:rPr lang="en-US" dirty="0"/>
              <a:t> JF, et al. “Genetic detection and characterization of emerging </a:t>
            </a:r>
            <a:r>
              <a:rPr lang="en-US" dirty="0" err="1"/>
              <a:t>HoBi</a:t>
            </a:r>
            <a:r>
              <a:rPr lang="en-US" dirty="0"/>
              <a:t>-like viruses in archival </a:t>
            </a:r>
            <a:r>
              <a:rPr lang="en-US" dirty="0" err="1"/>
              <a:t>foetal</a:t>
            </a:r>
            <a:r>
              <a:rPr lang="en-US" dirty="0"/>
              <a:t> bovine serum batches.” </a:t>
            </a:r>
            <a:r>
              <a:rPr lang="en-US" dirty="0" err="1"/>
              <a:t>Biologicals</a:t>
            </a:r>
            <a:r>
              <a:rPr lang="en-US" dirty="0"/>
              <a:t> 43, 220-224. </a:t>
            </a:r>
            <a:r>
              <a:rPr lang="en-US" b="1" dirty="0">
                <a:solidFill>
                  <a:srgbClr val="FF0000"/>
                </a:solidFill>
              </a:rPr>
              <a:t>2015</a:t>
            </a:r>
            <a:r>
              <a:rPr lang="en-US" b="1" dirty="0" smtClean="0">
                <a:solidFill>
                  <a:srgbClr val="FF0000"/>
                </a:solidFill>
              </a:rPr>
              <a:t>.</a:t>
            </a:r>
          </a:p>
          <a:p>
            <a:pPr marL="0" indent="0">
              <a:lnSpc>
                <a:spcPct val="110000"/>
              </a:lnSpc>
              <a:buNone/>
            </a:pPr>
            <a:endParaRPr lang="en-US" dirty="0" smtClean="0"/>
          </a:p>
          <a:p>
            <a:pPr lvl="2">
              <a:lnSpc>
                <a:spcPct val="110000"/>
              </a:lnSpc>
            </a:pPr>
            <a:endParaRPr lang="en-US" dirty="0"/>
          </a:p>
          <a:p>
            <a:pPr marL="1371600" lvl="3" indent="0" eaLnBrk="1" hangingPunct="1">
              <a:lnSpc>
                <a:spcPct val="90000"/>
              </a:lnSpc>
              <a:buNone/>
            </a:pPr>
            <a:endParaRPr lang="en-US" b="1" dirty="0" smtClean="0">
              <a:ea typeface="ＭＳ Ｐゴシック" charset="0"/>
            </a:endParaRPr>
          </a:p>
          <a:p>
            <a:pPr marL="1371600" lvl="3" indent="0" eaLnBrk="1" hangingPunct="1">
              <a:lnSpc>
                <a:spcPct val="90000"/>
              </a:lnSpc>
              <a:buNone/>
            </a:pPr>
            <a:endParaRPr lang="en-US" dirty="0" smtClean="0">
              <a:ea typeface="ＭＳ Ｐゴシック" charset="0"/>
            </a:endParaRPr>
          </a:p>
          <a:p>
            <a:pPr marL="457200" lvl="1" indent="0">
              <a:lnSpc>
                <a:spcPct val="90000"/>
              </a:lnSpc>
              <a:buNone/>
            </a:pPr>
            <a:endParaRPr lang="en-US" sz="2400" dirty="0"/>
          </a:p>
          <a:p>
            <a:pPr marL="457200" lvl="1" indent="0">
              <a:lnSpc>
                <a:spcPct val="90000"/>
              </a:lnSpc>
              <a:buNone/>
            </a:pPr>
            <a:endParaRPr lang="en-US" sz="2600" dirty="0">
              <a:ea typeface="ＭＳ Ｐゴシック" charset="0"/>
            </a:endParaRPr>
          </a:p>
        </p:txBody>
      </p:sp>
    </p:spTree>
    <p:extLst>
      <p:ext uri="{BB962C8B-B14F-4D97-AF65-F5344CB8AC3E}">
        <p14:creationId xmlns:p14="http://schemas.microsoft.com/office/powerpoint/2010/main" val="33481248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8579">
                                            <p:txEl>
                                              <p:pRg st="0" end="0"/>
                                            </p:txEl>
                                          </p:spTgt>
                                        </p:tgtEl>
                                        <p:attrNameLst>
                                          <p:attrName>style.visibility</p:attrName>
                                        </p:attrNameLst>
                                      </p:cBhvr>
                                      <p:to>
                                        <p:strVal val="visible"/>
                                      </p:to>
                                    </p:set>
                                    <p:anim calcmode="lin" valueType="num">
                                      <p:cBhvr additive="base">
                                        <p:cTn id="7" dur="500" fill="hold"/>
                                        <p:tgtEl>
                                          <p:spTgt spid="408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8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8579">
                                            <p:txEl>
                                              <p:pRg st="1" end="1"/>
                                            </p:txEl>
                                          </p:spTgt>
                                        </p:tgtEl>
                                        <p:attrNameLst>
                                          <p:attrName>style.visibility</p:attrName>
                                        </p:attrNameLst>
                                      </p:cBhvr>
                                      <p:to>
                                        <p:strVal val="visible"/>
                                      </p:to>
                                    </p:set>
                                    <p:anim calcmode="lin" valueType="num">
                                      <p:cBhvr additive="base">
                                        <p:cTn id="13" dur="500" fill="hold"/>
                                        <p:tgtEl>
                                          <p:spTgt spid="4085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857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08579">
                                            <p:txEl>
                                              <p:pRg st="2" end="2"/>
                                            </p:txEl>
                                          </p:spTgt>
                                        </p:tgtEl>
                                        <p:attrNameLst>
                                          <p:attrName>style.visibility</p:attrName>
                                        </p:attrNameLst>
                                      </p:cBhvr>
                                      <p:to>
                                        <p:strVal val="visible"/>
                                      </p:to>
                                    </p:set>
                                    <p:anim calcmode="lin" valueType="num">
                                      <p:cBhvr additive="base">
                                        <p:cTn id="17" dur="500" fill="hold"/>
                                        <p:tgtEl>
                                          <p:spTgt spid="40857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857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08579">
                                            <p:txEl>
                                              <p:pRg st="3" end="3"/>
                                            </p:txEl>
                                          </p:spTgt>
                                        </p:tgtEl>
                                        <p:attrNameLst>
                                          <p:attrName>style.visibility</p:attrName>
                                        </p:attrNameLst>
                                      </p:cBhvr>
                                      <p:to>
                                        <p:strVal val="visible"/>
                                      </p:to>
                                    </p:set>
                                    <p:anim calcmode="lin" valueType="num">
                                      <p:cBhvr additive="base">
                                        <p:cTn id="21" dur="500" fill="hold"/>
                                        <p:tgtEl>
                                          <p:spTgt spid="40857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08579">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08579">
                                            <p:txEl>
                                              <p:pRg st="4" end="4"/>
                                            </p:txEl>
                                          </p:spTgt>
                                        </p:tgtEl>
                                        <p:attrNameLst>
                                          <p:attrName>style.visibility</p:attrName>
                                        </p:attrNameLst>
                                      </p:cBhvr>
                                      <p:to>
                                        <p:strVal val="visible"/>
                                      </p:to>
                                    </p:set>
                                    <p:anim calcmode="lin" valueType="num">
                                      <p:cBhvr additive="base">
                                        <p:cTn id="25" dur="500" fill="hold"/>
                                        <p:tgtEl>
                                          <p:spTgt spid="40857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8579">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08579">
                                            <p:txEl>
                                              <p:pRg st="5" end="5"/>
                                            </p:txEl>
                                          </p:spTgt>
                                        </p:tgtEl>
                                        <p:attrNameLst>
                                          <p:attrName>style.visibility</p:attrName>
                                        </p:attrNameLst>
                                      </p:cBhvr>
                                      <p:to>
                                        <p:strVal val="visible"/>
                                      </p:to>
                                    </p:set>
                                    <p:anim calcmode="lin" valueType="num">
                                      <p:cBhvr additive="base">
                                        <p:cTn id="29" dur="500" fill="hold"/>
                                        <p:tgtEl>
                                          <p:spTgt spid="40857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08579">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08579">
                                            <p:txEl>
                                              <p:pRg st="6" end="6"/>
                                            </p:txEl>
                                          </p:spTgt>
                                        </p:tgtEl>
                                        <p:attrNameLst>
                                          <p:attrName>style.visibility</p:attrName>
                                        </p:attrNameLst>
                                      </p:cBhvr>
                                      <p:to>
                                        <p:strVal val="visible"/>
                                      </p:to>
                                    </p:set>
                                    <p:anim calcmode="lin" valueType="num">
                                      <p:cBhvr additive="base">
                                        <p:cTn id="33" dur="500" fill="hold"/>
                                        <p:tgtEl>
                                          <p:spTgt spid="408579">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085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408579">
                                            <p:txEl>
                                              <p:pRg st="7" end="7"/>
                                            </p:txEl>
                                          </p:spTgt>
                                        </p:tgtEl>
                                        <p:attrNameLst>
                                          <p:attrName>style.visibility</p:attrName>
                                        </p:attrNameLst>
                                      </p:cBhvr>
                                      <p:to>
                                        <p:strVal val="visible"/>
                                      </p:to>
                                    </p:set>
                                    <p:anim calcmode="lin" valueType="num">
                                      <p:cBhvr additive="base">
                                        <p:cTn id="39" dur="500" fill="hold"/>
                                        <p:tgtEl>
                                          <p:spTgt spid="40857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08579">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08579">
                                            <p:txEl>
                                              <p:pRg st="9" end="9"/>
                                            </p:txEl>
                                          </p:spTgt>
                                        </p:tgtEl>
                                        <p:attrNameLst>
                                          <p:attrName>style.visibility</p:attrName>
                                        </p:attrNameLst>
                                      </p:cBhvr>
                                      <p:to>
                                        <p:strVal val="visible"/>
                                      </p:to>
                                    </p:set>
                                    <p:anim calcmode="lin" valueType="num">
                                      <p:cBhvr additive="base">
                                        <p:cTn id="43" dur="500" fill="hold"/>
                                        <p:tgtEl>
                                          <p:spTgt spid="408579">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857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79" grpId="0" build="p" bldLvl="2"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5" name="Rectangle 2"/>
          <p:cNvSpPr>
            <a:spLocks noGrp="1" noChangeArrowheads="1"/>
          </p:cNvSpPr>
          <p:nvPr>
            <p:ph type="title" idx="4294967295"/>
          </p:nvPr>
        </p:nvSpPr>
        <p:spPr>
          <a:xfrm>
            <a:off x="1373102" y="142193"/>
            <a:ext cx="6513513" cy="823912"/>
          </a:xfrm>
        </p:spPr>
        <p:txBody>
          <a:bodyPr>
            <a:normAutofit fontScale="90000"/>
          </a:bodyPr>
          <a:lstStyle/>
          <a:p>
            <a:pPr algn="ctr" eaLnBrk="1" hangingPunct="1"/>
            <a:r>
              <a:rPr lang="en-US" sz="4000" b="1" dirty="0" smtClean="0">
                <a:latin typeface="+mn-lt"/>
                <a:ea typeface="ＭＳ Ｐゴシック" charset="0"/>
              </a:rPr>
              <a:t>Bovine Sera Contaminants</a:t>
            </a:r>
            <a:endParaRPr lang="en-US" sz="4000" b="1" dirty="0">
              <a:latin typeface="+mn-lt"/>
              <a:ea typeface="ＭＳ Ｐゴシック" charset="0"/>
            </a:endParaRPr>
          </a:p>
        </p:txBody>
      </p:sp>
      <p:sp>
        <p:nvSpPr>
          <p:cNvPr id="408579" name="Rectangle 3"/>
          <p:cNvSpPr>
            <a:spLocks noGrp="1" noChangeArrowheads="1"/>
          </p:cNvSpPr>
          <p:nvPr>
            <p:ph type="body" idx="4294967295"/>
          </p:nvPr>
        </p:nvSpPr>
        <p:spPr>
          <a:xfrm>
            <a:off x="308948" y="1159382"/>
            <a:ext cx="8579710" cy="5601383"/>
          </a:xfrm>
        </p:spPr>
        <p:txBody>
          <a:bodyPr>
            <a:normAutofit/>
          </a:bodyPr>
          <a:lstStyle/>
          <a:p>
            <a:pPr marL="0" indent="0">
              <a:buNone/>
            </a:pPr>
            <a:r>
              <a:rPr lang="en-US" sz="2800" dirty="0" smtClean="0"/>
              <a:t>Are </a:t>
            </a:r>
            <a:r>
              <a:rPr lang="en-US" sz="2800" dirty="0"/>
              <a:t>cow viruses </a:t>
            </a:r>
            <a:r>
              <a:rPr lang="en-US" sz="2800" dirty="0" smtClean="0"/>
              <a:t>crossing </a:t>
            </a:r>
            <a:r>
              <a:rPr lang="en-US" sz="2800" dirty="0"/>
              <a:t>species </a:t>
            </a:r>
            <a:r>
              <a:rPr lang="en-US" sz="2800" dirty="0" smtClean="0"/>
              <a:t>line </a:t>
            </a:r>
            <a:r>
              <a:rPr lang="en-US" sz="2800" dirty="0"/>
              <a:t>to cause </a:t>
            </a:r>
            <a:r>
              <a:rPr lang="en-US" sz="2800" dirty="0" smtClean="0"/>
              <a:t>illness in humans?</a:t>
            </a:r>
            <a:r>
              <a:rPr lang="en-US" sz="2800" dirty="0"/>
              <a:t> </a:t>
            </a:r>
            <a:endParaRPr lang="en-US" sz="2800" dirty="0" smtClean="0"/>
          </a:p>
          <a:p>
            <a:pPr lvl="1">
              <a:lnSpc>
                <a:spcPct val="90000"/>
              </a:lnSpc>
            </a:pPr>
            <a:endParaRPr lang="en-US" sz="2400" dirty="0" smtClean="0"/>
          </a:p>
          <a:p>
            <a:pPr lvl="1">
              <a:lnSpc>
                <a:spcPct val="90000"/>
              </a:lnSpc>
            </a:pPr>
            <a:r>
              <a:rPr lang="en-US" sz="2800" dirty="0" smtClean="0"/>
              <a:t>BVDV</a:t>
            </a:r>
            <a:r>
              <a:rPr lang="en-US" sz="2800" dirty="0"/>
              <a:t>-</a:t>
            </a:r>
            <a:r>
              <a:rPr lang="en-US" sz="2800" dirty="0" smtClean="0"/>
              <a:t>antigens were found </a:t>
            </a:r>
            <a:r>
              <a:rPr lang="en-US" sz="2800" dirty="0"/>
              <a:t>in the stool of 30 out of 128 children with infantile </a:t>
            </a:r>
            <a:r>
              <a:rPr lang="en-US" sz="2800" dirty="0" smtClean="0"/>
              <a:t>gastroenteritis.</a:t>
            </a:r>
          </a:p>
          <a:p>
            <a:pPr lvl="3"/>
            <a:r>
              <a:rPr lang="en-US" b="1" dirty="0" smtClean="0"/>
              <a:t>REFERENCE: </a:t>
            </a:r>
            <a:r>
              <a:rPr lang="en-US" dirty="0" err="1"/>
              <a:t>Yolken</a:t>
            </a:r>
            <a:r>
              <a:rPr lang="en-US" dirty="0"/>
              <a:t>, Robert, et al. “Infantile gastroenteritis associated with excretion of </a:t>
            </a:r>
            <a:r>
              <a:rPr lang="en-US" dirty="0" err="1"/>
              <a:t>Pestivirus</a:t>
            </a:r>
            <a:r>
              <a:rPr lang="en-US" dirty="0"/>
              <a:t> antigens.” </a:t>
            </a:r>
            <a:r>
              <a:rPr lang="en-US" dirty="0" smtClean="0"/>
              <a:t>Lancet </a:t>
            </a:r>
            <a:r>
              <a:rPr lang="en-US" dirty="0"/>
              <a:t>(8637):517-20 · April </a:t>
            </a:r>
            <a:r>
              <a:rPr lang="en-US" dirty="0" smtClean="0"/>
              <a:t>1989</a:t>
            </a:r>
          </a:p>
          <a:p>
            <a:pPr marL="228600" lvl="1" indent="0">
              <a:lnSpc>
                <a:spcPct val="90000"/>
              </a:lnSpc>
              <a:buNone/>
            </a:pPr>
            <a:endParaRPr lang="en-US" sz="2000" dirty="0" smtClean="0"/>
          </a:p>
          <a:p>
            <a:pPr lvl="1">
              <a:lnSpc>
                <a:spcPct val="90000"/>
              </a:lnSpc>
            </a:pPr>
            <a:r>
              <a:rPr lang="en-US" sz="2800" dirty="0" smtClean="0"/>
              <a:t>Microcephaly has been reported in infants born to mothers who were seropositive for BVDV.</a:t>
            </a:r>
          </a:p>
          <a:p>
            <a:pPr lvl="3"/>
            <a:r>
              <a:rPr lang="en-US" b="1" dirty="0" smtClean="0"/>
              <a:t>REFERENCE</a:t>
            </a:r>
            <a:r>
              <a:rPr lang="en-US" dirty="0" smtClean="0"/>
              <a:t>: Erickson GA, et al. “Viral contamination of fetal bovine serum used for tissue culture: risks and concerns.” </a:t>
            </a:r>
            <a:r>
              <a:rPr lang="en-US" dirty="0" err="1" smtClean="0"/>
              <a:t>Dev</a:t>
            </a:r>
            <a:r>
              <a:rPr lang="en-US" dirty="0" smtClean="0"/>
              <a:t> </a:t>
            </a:r>
            <a:r>
              <a:rPr lang="en-US" dirty="0" err="1" smtClean="0"/>
              <a:t>Biol</a:t>
            </a:r>
            <a:r>
              <a:rPr lang="en-US" dirty="0" smtClean="0"/>
              <a:t> Stand. 75:173-5. 1991</a:t>
            </a:r>
          </a:p>
          <a:p>
            <a:pPr lvl="2">
              <a:lnSpc>
                <a:spcPct val="110000"/>
              </a:lnSpc>
            </a:pPr>
            <a:endParaRPr lang="en-US" sz="2000" dirty="0"/>
          </a:p>
          <a:p>
            <a:pPr marL="1371600" lvl="3" indent="0" eaLnBrk="1" hangingPunct="1">
              <a:lnSpc>
                <a:spcPct val="90000"/>
              </a:lnSpc>
              <a:buNone/>
            </a:pPr>
            <a:endParaRPr lang="en-US" sz="2000" b="1" dirty="0" smtClean="0">
              <a:solidFill>
                <a:srgbClr val="000000"/>
              </a:solidFill>
              <a:ea typeface="ＭＳ Ｐゴシック" charset="0"/>
            </a:endParaRPr>
          </a:p>
          <a:p>
            <a:pPr marL="1371600" lvl="3" indent="0" eaLnBrk="1" hangingPunct="1">
              <a:lnSpc>
                <a:spcPct val="90000"/>
              </a:lnSpc>
              <a:buNone/>
            </a:pPr>
            <a:endParaRPr lang="en-US" sz="2000" dirty="0" smtClean="0">
              <a:solidFill>
                <a:srgbClr val="000000"/>
              </a:solidFill>
              <a:ea typeface="ＭＳ Ｐゴシック" charset="0"/>
            </a:endParaRPr>
          </a:p>
          <a:p>
            <a:pPr marL="457200" lvl="1" indent="0">
              <a:lnSpc>
                <a:spcPct val="90000"/>
              </a:lnSpc>
              <a:buNone/>
            </a:pPr>
            <a:endParaRPr lang="en-US" sz="2800" dirty="0"/>
          </a:p>
          <a:p>
            <a:pPr marL="457200" lvl="1" indent="0">
              <a:lnSpc>
                <a:spcPct val="90000"/>
              </a:lnSpc>
              <a:buNone/>
            </a:pPr>
            <a:endParaRPr lang="en-US" sz="2800" dirty="0">
              <a:solidFill>
                <a:srgbClr val="000000"/>
              </a:solidFill>
              <a:ea typeface="ＭＳ Ｐゴシック" charset="0"/>
            </a:endParaRPr>
          </a:p>
        </p:txBody>
      </p:sp>
    </p:spTree>
    <p:extLst>
      <p:ext uri="{BB962C8B-B14F-4D97-AF65-F5344CB8AC3E}">
        <p14:creationId xmlns:p14="http://schemas.microsoft.com/office/powerpoint/2010/main" val="859430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8579">
                                            <p:txEl>
                                              <p:pRg st="0" end="0"/>
                                            </p:txEl>
                                          </p:spTgt>
                                        </p:tgtEl>
                                        <p:attrNameLst>
                                          <p:attrName>style.visibility</p:attrName>
                                        </p:attrNameLst>
                                      </p:cBhvr>
                                      <p:to>
                                        <p:strVal val="visible"/>
                                      </p:to>
                                    </p:set>
                                    <p:anim calcmode="lin" valueType="num">
                                      <p:cBhvr additive="base">
                                        <p:cTn id="7" dur="500" fill="hold"/>
                                        <p:tgtEl>
                                          <p:spTgt spid="408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8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8579">
                                            <p:txEl>
                                              <p:pRg st="2" end="2"/>
                                            </p:txEl>
                                          </p:spTgt>
                                        </p:tgtEl>
                                        <p:attrNameLst>
                                          <p:attrName>style.visibility</p:attrName>
                                        </p:attrNameLst>
                                      </p:cBhvr>
                                      <p:to>
                                        <p:strVal val="visible"/>
                                      </p:to>
                                    </p:set>
                                    <p:anim calcmode="lin" valueType="num">
                                      <p:cBhvr additive="base">
                                        <p:cTn id="13" dur="500" fill="hold"/>
                                        <p:tgtEl>
                                          <p:spTgt spid="4085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857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08579">
                                            <p:txEl>
                                              <p:pRg st="3" end="3"/>
                                            </p:txEl>
                                          </p:spTgt>
                                        </p:tgtEl>
                                        <p:attrNameLst>
                                          <p:attrName>style.visibility</p:attrName>
                                        </p:attrNameLst>
                                      </p:cBhvr>
                                      <p:to>
                                        <p:strVal val="visible"/>
                                      </p:to>
                                    </p:set>
                                    <p:anim calcmode="lin" valueType="num">
                                      <p:cBhvr additive="base">
                                        <p:cTn id="17" dur="500" fill="hold"/>
                                        <p:tgtEl>
                                          <p:spTgt spid="40857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85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08579">
                                            <p:txEl>
                                              <p:pRg st="5" end="5"/>
                                            </p:txEl>
                                          </p:spTgt>
                                        </p:tgtEl>
                                        <p:attrNameLst>
                                          <p:attrName>style.visibility</p:attrName>
                                        </p:attrNameLst>
                                      </p:cBhvr>
                                      <p:to>
                                        <p:strVal val="visible"/>
                                      </p:to>
                                    </p:set>
                                    <p:anim calcmode="lin" valueType="num">
                                      <p:cBhvr additive="base">
                                        <p:cTn id="23" dur="500" fill="hold"/>
                                        <p:tgtEl>
                                          <p:spTgt spid="40857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0857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08579">
                                            <p:txEl>
                                              <p:pRg st="6" end="6"/>
                                            </p:txEl>
                                          </p:spTgt>
                                        </p:tgtEl>
                                        <p:attrNameLst>
                                          <p:attrName>style.visibility</p:attrName>
                                        </p:attrNameLst>
                                      </p:cBhvr>
                                      <p:to>
                                        <p:strVal val="visible"/>
                                      </p:to>
                                    </p:set>
                                    <p:anim calcmode="lin" valueType="num">
                                      <p:cBhvr additive="base">
                                        <p:cTn id="27" dur="500" fill="hold"/>
                                        <p:tgtEl>
                                          <p:spTgt spid="40857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0857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79" grpId="0" build="p" bldLvl="2"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4000" y="247650"/>
            <a:ext cx="7766050" cy="673100"/>
          </a:xfrm>
        </p:spPr>
        <p:txBody>
          <a:bodyPr/>
          <a:lstStyle/>
          <a:p>
            <a:pPr algn="ctr"/>
            <a:r>
              <a:rPr lang="en-US" b="1" dirty="0" smtClean="0"/>
              <a:t>Vaccines with Bovine Products</a:t>
            </a:r>
            <a:endParaRPr lang="en-US" b="1" dirty="0"/>
          </a:p>
        </p:txBody>
      </p:sp>
      <p:graphicFrame>
        <p:nvGraphicFramePr>
          <p:cNvPr id="3" name="Table 2"/>
          <p:cNvGraphicFramePr>
            <a:graphicFrameLocks noGrp="1"/>
          </p:cNvGraphicFramePr>
          <p:nvPr>
            <p:extLst>
              <p:ext uri="{D42A27DB-BD31-4B8C-83A1-F6EECF244321}">
                <p14:modId xmlns:p14="http://schemas.microsoft.com/office/powerpoint/2010/main" val="1724788588"/>
              </p:ext>
            </p:extLst>
          </p:nvPr>
        </p:nvGraphicFramePr>
        <p:xfrm>
          <a:off x="330201" y="1219200"/>
          <a:ext cx="8458200" cy="5389530"/>
        </p:xfrm>
        <a:graphic>
          <a:graphicData uri="http://schemas.openxmlformats.org/drawingml/2006/table">
            <a:tbl>
              <a:tblPr firstRow="1" bandRow="1">
                <a:tableStyleId>{5C22544A-7EE6-4342-B048-85BDC9FD1C3A}</a:tableStyleId>
              </a:tblPr>
              <a:tblGrid>
                <a:gridCol w="1514122"/>
                <a:gridCol w="1267177"/>
                <a:gridCol w="1047750"/>
                <a:gridCol w="1206500"/>
                <a:gridCol w="1543051"/>
                <a:gridCol w="1879600"/>
              </a:tblGrid>
              <a:tr h="1352550">
                <a:tc>
                  <a:txBody>
                    <a:bodyPr/>
                    <a:lstStyle/>
                    <a:p>
                      <a:pPr algn="ctr"/>
                      <a:r>
                        <a:rPr lang="en-US" sz="2000" dirty="0" smtClean="0"/>
                        <a:t>Bovine Albumin</a:t>
                      </a:r>
                      <a:endParaRPr lang="en-US" sz="2000" dirty="0"/>
                    </a:p>
                  </a:txBody>
                  <a:tcPr anchor="ctr"/>
                </a:tc>
                <a:tc>
                  <a:txBody>
                    <a:bodyPr/>
                    <a:lstStyle/>
                    <a:p>
                      <a:pPr algn="ctr"/>
                      <a:r>
                        <a:rPr lang="en-US" sz="2000" dirty="0" smtClean="0"/>
                        <a:t>Calf Serum </a:t>
                      </a:r>
                      <a:endParaRPr lang="en-US" sz="2000" dirty="0"/>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uLnTx/>
                          <a:uFillTx/>
                          <a:latin typeface="+mn-lt"/>
                          <a:ea typeface="+mn-ea"/>
                          <a:cs typeface="+mn-cs"/>
                        </a:rPr>
                        <a:t>Bovine Casein</a:t>
                      </a:r>
                    </a:p>
                  </a:txBody>
                  <a:tcPr anchor="ctr"/>
                </a:tc>
                <a:tc>
                  <a:txBody>
                    <a:bodyPr/>
                    <a:lstStyle/>
                    <a:p>
                      <a:pPr algn="ctr"/>
                      <a:r>
                        <a:rPr lang="en-US" sz="2000" dirty="0" smtClean="0"/>
                        <a:t>Bovine Extract</a:t>
                      </a:r>
                      <a:endParaRPr lang="en-US" sz="2000" dirty="0"/>
                    </a:p>
                  </a:txBody>
                  <a:tcPr anchor="ctr"/>
                </a:tc>
                <a:tc>
                  <a:txBody>
                    <a:bodyPr/>
                    <a:lstStyle/>
                    <a:p>
                      <a:pPr algn="ctr"/>
                      <a:r>
                        <a:rPr lang="en-US" sz="2000" dirty="0" err="1" smtClean="0"/>
                        <a:t>Caseamino</a:t>
                      </a:r>
                      <a:r>
                        <a:rPr lang="en-US" sz="2000" baseline="0" dirty="0" smtClean="0"/>
                        <a:t> Acids </a:t>
                      </a:r>
                      <a:endParaRPr lang="en-US" sz="2000" dirty="0"/>
                    </a:p>
                  </a:txBody>
                  <a:tcPr anchor="ctr"/>
                </a:tc>
                <a:tc>
                  <a:txBody>
                    <a:bodyPr/>
                    <a:lstStyle/>
                    <a:p>
                      <a:pPr algn="ctr"/>
                      <a:r>
                        <a:rPr lang="en-US" sz="2000" dirty="0" smtClean="0"/>
                        <a:t>Fetal</a:t>
                      </a:r>
                      <a:r>
                        <a:rPr lang="en-US" sz="2000" baseline="0" dirty="0" smtClean="0"/>
                        <a:t> Bovine Serum (FBS)</a:t>
                      </a:r>
                      <a:endParaRPr lang="en-US" sz="2000" dirty="0"/>
                    </a:p>
                  </a:txBody>
                  <a:tcPr anchor="ctr"/>
                </a:tc>
              </a:tr>
              <a:tr h="50413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Vaqta</a:t>
                      </a:r>
                      <a:r>
                        <a:rPr lang="en-US" dirty="0" smtClean="0"/>
                        <a:t> </a:t>
                      </a:r>
                    </a:p>
                  </a:txBody>
                  <a:tcPr/>
                </a:tc>
                <a:tc>
                  <a:txBody>
                    <a:bodyPr/>
                    <a:lstStyle/>
                    <a:p>
                      <a:r>
                        <a:rPr lang="en-US" dirty="0" err="1" smtClean="0"/>
                        <a:t>Pediarix</a:t>
                      </a:r>
                      <a:endParaRPr lang="en-US" dirty="0"/>
                    </a:p>
                  </a:txBody>
                  <a:tcPr/>
                </a:tc>
                <a:tc>
                  <a:txBody>
                    <a:bodyPr/>
                    <a:lstStyle/>
                    <a:p>
                      <a:r>
                        <a:rPr lang="en-US" dirty="0" err="1" smtClean="0"/>
                        <a:t>Pediarix</a:t>
                      </a:r>
                      <a:r>
                        <a:rPr lang="en-US" baseline="0" dirty="0" smtClean="0"/>
                        <a:t> </a:t>
                      </a:r>
                      <a:endParaRPr lang="en-US" dirty="0"/>
                    </a:p>
                  </a:txBody>
                  <a:tcPr/>
                </a:tc>
                <a:tc>
                  <a:txBody>
                    <a:bodyPr/>
                    <a:lstStyle/>
                    <a:p>
                      <a:r>
                        <a:rPr lang="en-US" dirty="0" err="1" smtClean="0"/>
                        <a:t>Pediarix</a:t>
                      </a:r>
                      <a:endParaRPr lang="en-US" dirty="0"/>
                    </a:p>
                  </a:txBody>
                  <a:tcPr/>
                </a:tc>
                <a:tc>
                  <a:txBody>
                    <a:bodyPr/>
                    <a:lstStyle/>
                    <a:p>
                      <a:r>
                        <a:rPr lang="en-US" smtClean="0"/>
                        <a:t>Daptacel</a:t>
                      </a:r>
                      <a:endParaRPr lang="en-US" dirty="0"/>
                    </a:p>
                  </a:txBody>
                  <a:tcPr/>
                </a:tc>
                <a:tc>
                  <a:txBody>
                    <a:bodyPr/>
                    <a:lstStyle/>
                    <a:p>
                      <a:r>
                        <a:rPr lang="en-US" dirty="0" smtClean="0"/>
                        <a:t>All</a:t>
                      </a:r>
                      <a:r>
                        <a:rPr lang="en-US" baseline="0" dirty="0" smtClean="0"/>
                        <a:t> DTaP - </a:t>
                      </a:r>
                      <a:r>
                        <a:rPr lang="en-US" baseline="0" dirty="0" err="1" smtClean="0"/>
                        <a:t>Tdap</a:t>
                      </a:r>
                      <a:r>
                        <a:rPr lang="en-US" baseline="0" dirty="0" smtClean="0"/>
                        <a:t> </a:t>
                      </a:r>
                      <a:endParaRPr lang="en-US" dirty="0"/>
                    </a:p>
                  </a:txBody>
                  <a:tcPr/>
                </a:tc>
              </a:tr>
              <a:tr h="42702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Jap </a:t>
                      </a:r>
                      <a:r>
                        <a:rPr lang="en-US" dirty="0" err="1" smtClean="0"/>
                        <a:t>Encep</a:t>
                      </a:r>
                      <a:r>
                        <a:rPr lang="en-US" baseline="0" dirty="0" smtClean="0"/>
                        <a:t> </a:t>
                      </a:r>
                      <a:endParaRPr lang="en-US" dirty="0" smtClean="0"/>
                    </a:p>
                  </a:txBody>
                  <a:tcPr/>
                </a:tc>
                <a:tc>
                  <a:txBody>
                    <a:bodyPr/>
                    <a:lstStyle/>
                    <a:p>
                      <a:r>
                        <a:rPr lang="en-US" dirty="0" err="1" smtClean="0"/>
                        <a:t>Kinrix</a:t>
                      </a:r>
                      <a:r>
                        <a:rPr lang="en-US" dirty="0" smtClean="0"/>
                        <a:t> </a:t>
                      </a:r>
                      <a:endParaRPr lang="en-US" dirty="0"/>
                    </a:p>
                  </a:txBody>
                  <a:tcPr/>
                </a:tc>
                <a:tc>
                  <a:txBody>
                    <a:bodyPr/>
                    <a:lstStyle/>
                    <a:p>
                      <a:r>
                        <a:rPr lang="en-US" dirty="0" err="1" smtClean="0"/>
                        <a:t>Kinrix</a:t>
                      </a:r>
                      <a:endParaRPr lang="en-US" dirty="0"/>
                    </a:p>
                  </a:txBody>
                  <a:tcPr/>
                </a:tc>
                <a:tc>
                  <a:txBody>
                    <a:bodyPr/>
                    <a:lstStyle/>
                    <a:p>
                      <a:r>
                        <a:rPr lang="en-US" dirty="0" err="1" smtClean="0"/>
                        <a:t>Kinrix</a:t>
                      </a:r>
                      <a:endParaRPr lang="en-US" dirty="0"/>
                    </a:p>
                  </a:txBody>
                  <a:tcPr/>
                </a:tc>
                <a:tc>
                  <a:txBody>
                    <a:bodyPr/>
                    <a:lstStyle/>
                    <a:p>
                      <a:r>
                        <a:rPr lang="en-US" dirty="0" err="1" smtClean="0"/>
                        <a:t>Adacel</a:t>
                      </a:r>
                      <a:r>
                        <a:rPr lang="en-US" dirty="0" smtClean="0"/>
                        <a:t> (teen)</a:t>
                      </a:r>
                      <a:endParaRPr lang="en-US" dirty="0"/>
                    </a:p>
                  </a:txBody>
                  <a:tcPr/>
                </a:tc>
                <a:tc>
                  <a:txBody>
                    <a:bodyPr/>
                    <a:lstStyle/>
                    <a:p>
                      <a:r>
                        <a:rPr lang="en-US" dirty="0" smtClean="0"/>
                        <a:t>Polio </a:t>
                      </a:r>
                      <a:endParaRPr lang="en-US" dirty="0"/>
                    </a:p>
                  </a:txBody>
                  <a:tcPr/>
                </a:tc>
              </a:tr>
              <a:tr h="437357">
                <a:tc>
                  <a:txBody>
                    <a:bodyPr/>
                    <a:lstStyle/>
                    <a:p>
                      <a:r>
                        <a:rPr lang="en-US" dirty="0" err="1" smtClean="0"/>
                        <a:t>Quadracel</a:t>
                      </a:r>
                      <a:endParaRPr lang="en-US" dirty="0"/>
                    </a:p>
                  </a:txBody>
                  <a:tcPr/>
                </a:tc>
                <a:tc>
                  <a:txBody>
                    <a:bodyPr/>
                    <a:lstStyle/>
                    <a:p>
                      <a:r>
                        <a:rPr lang="en-US" dirty="0" smtClean="0"/>
                        <a:t>Polio</a:t>
                      </a:r>
                      <a:r>
                        <a:rPr lang="en-US" baseline="0" dirty="0" smtClean="0"/>
                        <a:t> </a:t>
                      </a:r>
                    </a:p>
                  </a:txBody>
                  <a:tcPr/>
                </a:tc>
                <a:tc>
                  <a:txBody>
                    <a:bodyPr/>
                    <a:lstStyle/>
                    <a:p>
                      <a:r>
                        <a:rPr lang="en-US" dirty="0" err="1" smtClean="0"/>
                        <a:t>Infanrix</a:t>
                      </a:r>
                      <a:endParaRPr lang="en-US" dirty="0"/>
                    </a:p>
                  </a:txBody>
                  <a:tcPr/>
                </a:tc>
                <a:tc>
                  <a:txBody>
                    <a:bodyPr/>
                    <a:lstStyle/>
                    <a:p>
                      <a:r>
                        <a:rPr lang="en-US" dirty="0" err="1" smtClean="0"/>
                        <a:t>Infanrix</a:t>
                      </a:r>
                      <a:endParaRPr lang="en-US" dirty="0"/>
                    </a:p>
                  </a:txBody>
                  <a:tcPr/>
                </a:tc>
                <a:tc>
                  <a:txBody>
                    <a:bodyPr/>
                    <a:lstStyle/>
                    <a:p>
                      <a:r>
                        <a:rPr lang="en-US" dirty="0" err="1" smtClean="0"/>
                        <a:t>Quadracel</a:t>
                      </a:r>
                      <a:endParaRPr lang="en-US" dirty="0"/>
                    </a:p>
                  </a:txBody>
                  <a:tcPr/>
                </a:tc>
                <a:tc>
                  <a:txBody>
                    <a:bodyPr/>
                    <a:lstStyle/>
                    <a:p>
                      <a:r>
                        <a:rPr lang="en-US" dirty="0" smtClean="0"/>
                        <a:t>MMR</a:t>
                      </a:r>
                      <a:endParaRPr lang="en-US" dirty="0"/>
                    </a:p>
                  </a:txBody>
                  <a:tcPr/>
                </a:tc>
              </a:tr>
              <a:tr h="74730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Pentacel</a:t>
                      </a:r>
                      <a:endParaRPr lang="en-US" dirty="0" smtClean="0"/>
                    </a:p>
                  </a:txBody>
                  <a:tcPr/>
                </a:tc>
                <a:tc>
                  <a:txBody>
                    <a:bodyPr/>
                    <a:lstStyle/>
                    <a:p>
                      <a:r>
                        <a:rPr lang="en-US" dirty="0" err="1" smtClean="0"/>
                        <a:t>Zostavax</a:t>
                      </a:r>
                      <a:endParaRPr lang="en-US" dirty="0"/>
                    </a:p>
                  </a:txBody>
                  <a:tcPr/>
                </a:tc>
                <a:tc>
                  <a:txBody>
                    <a:bodyPr/>
                    <a:lstStyle/>
                    <a:p>
                      <a:r>
                        <a:rPr lang="en-US" dirty="0" err="1" smtClean="0"/>
                        <a:t>Boostrix</a:t>
                      </a:r>
                      <a:endParaRPr lang="en-US" dirty="0"/>
                    </a:p>
                  </a:txBody>
                  <a:tcPr/>
                </a:tc>
                <a:tc>
                  <a:txBody>
                    <a:bodyPr/>
                    <a:lstStyle/>
                    <a:p>
                      <a:r>
                        <a:rPr lang="en-US" dirty="0" err="1" smtClean="0"/>
                        <a:t>Boostrix</a:t>
                      </a:r>
                      <a:endParaRPr lang="en-US" dirty="0"/>
                    </a:p>
                  </a:txBody>
                  <a:tcPr/>
                </a:tc>
                <a:tc>
                  <a:txBody>
                    <a:bodyPr/>
                    <a:lstStyle/>
                    <a:p>
                      <a:r>
                        <a:rPr lang="en-US" dirty="0" err="1" smtClean="0"/>
                        <a:t>Pentacel</a:t>
                      </a:r>
                      <a:endParaRPr lang="en-US" dirty="0"/>
                    </a:p>
                  </a:txBody>
                  <a:tcPr/>
                </a:tc>
                <a:tc>
                  <a:txBody>
                    <a:bodyPr/>
                    <a:lstStyle/>
                    <a:p>
                      <a:r>
                        <a:rPr lang="en-US" dirty="0" err="1" smtClean="0"/>
                        <a:t>ProQuad</a:t>
                      </a:r>
                      <a:r>
                        <a:rPr lang="en-US" dirty="0" smtClean="0"/>
                        <a:t> </a:t>
                      </a:r>
                      <a:r>
                        <a:rPr lang="mr-IN" dirty="0" smtClean="0"/>
                        <a:t>–</a:t>
                      </a:r>
                      <a:r>
                        <a:rPr lang="en-US" dirty="0" smtClean="0"/>
                        <a:t> MMR+ </a:t>
                      </a:r>
                      <a:r>
                        <a:rPr lang="en-US" dirty="0" err="1" smtClean="0"/>
                        <a:t>Varivax</a:t>
                      </a:r>
                      <a:endParaRPr lang="en-US" dirty="0"/>
                    </a:p>
                  </a:txBody>
                  <a:tcPr/>
                </a:tc>
              </a:tr>
              <a:tr h="427028">
                <a:tc>
                  <a:txBody>
                    <a:bodyPr/>
                    <a:lstStyle/>
                    <a:p>
                      <a:r>
                        <a:rPr lang="en-US" dirty="0" err="1" smtClean="0"/>
                        <a:t>RabAvert</a:t>
                      </a:r>
                      <a:endParaRPr lang="en-US" dirty="0"/>
                    </a:p>
                  </a:txBody>
                  <a:tcPr/>
                </a:tc>
                <a:tc>
                  <a:txBody>
                    <a:bodyPr/>
                    <a:lstStyle/>
                    <a:p>
                      <a:endParaRPr lang="en-US" dirty="0"/>
                    </a:p>
                  </a:txBody>
                  <a:tcPr/>
                </a:tc>
                <a:tc>
                  <a:txBody>
                    <a:bodyPr/>
                    <a:lstStyle/>
                    <a:p>
                      <a:r>
                        <a:rPr lang="en-US" dirty="0" smtClean="0"/>
                        <a:t>DT</a:t>
                      </a:r>
                      <a:endParaRPr lang="en-US" dirty="0"/>
                    </a:p>
                  </a:txBody>
                  <a:tcPr/>
                </a:tc>
                <a:tc>
                  <a:txBody>
                    <a:bodyPr/>
                    <a:lstStyle/>
                    <a:p>
                      <a:r>
                        <a:rPr lang="en-US" dirty="0" smtClean="0"/>
                        <a:t>Td</a:t>
                      </a:r>
                      <a:endParaRPr lang="en-US" dirty="0"/>
                    </a:p>
                  </a:txBody>
                  <a:tcPr/>
                </a:tc>
                <a:tc>
                  <a:txBody>
                    <a:bodyPr/>
                    <a:lstStyle/>
                    <a:p>
                      <a:r>
                        <a:rPr lang="en-US" dirty="0" smtClean="0"/>
                        <a:t>Td</a:t>
                      </a:r>
                      <a:endParaRPr lang="en-US" dirty="0"/>
                    </a:p>
                  </a:txBody>
                  <a:tcPr/>
                </a:tc>
                <a:tc>
                  <a:txBody>
                    <a:bodyPr/>
                    <a:lstStyle/>
                    <a:p>
                      <a:r>
                        <a:rPr lang="en-US" dirty="0" err="1" smtClean="0"/>
                        <a:t>Rotateq</a:t>
                      </a:r>
                      <a:endParaRPr lang="en-US" dirty="0"/>
                    </a:p>
                  </a:txBody>
                  <a:tcPr/>
                </a:tc>
              </a:tr>
              <a:tr h="427028">
                <a:tc>
                  <a:txBody>
                    <a:bodyPr/>
                    <a:lstStyle/>
                    <a:p>
                      <a:endParaRPr lang="en-US" dirty="0" smtClean="0"/>
                    </a:p>
                  </a:txBody>
                  <a:tcPr/>
                </a:tc>
                <a:tc>
                  <a:txBody>
                    <a:bodyPr/>
                    <a:lstStyle/>
                    <a:p>
                      <a:endParaRPr lang="en-US" dirty="0"/>
                    </a:p>
                  </a:txBody>
                  <a:tcPr/>
                </a:tc>
                <a:tc>
                  <a:txBody>
                    <a:bodyPr/>
                    <a:lstStyle/>
                    <a:p>
                      <a:r>
                        <a:rPr lang="en-US" dirty="0" smtClean="0"/>
                        <a:t>Typhoid</a:t>
                      </a:r>
                      <a:endParaRPr lang="en-US" dirty="0"/>
                    </a:p>
                  </a:txBody>
                  <a:tcPr/>
                </a:tc>
                <a:tc>
                  <a:txBody>
                    <a:bodyPr/>
                    <a:lstStyle/>
                    <a:p>
                      <a:endParaRPr lang="en-US" dirty="0"/>
                    </a:p>
                  </a:txBody>
                  <a:tcPr/>
                </a:tc>
                <a:tc>
                  <a:txBody>
                    <a:bodyPr/>
                    <a:lstStyle/>
                    <a:p>
                      <a:r>
                        <a:rPr lang="en-US" dirty="0" err="1" smtClean="0"/>
                        <a:t>Menomune</a:t>
                      </a:r>
                      <a:endParaRPr lang="en-US" dirty="0"/>
                    </a:p>
                  </a:txBody>
                  <a:tcPr/>
                </a:tc>
                <a:tc>
                  <a:txBody>
                    <a:bodyPr/>
                    <a:lstStyle/>
                    <a:p>
                      <a:r>
                        <a:rPr lang="en-US" dirty="0" smtClean="0"/>
                        <a:t>Rabies</a:t>
                      </a:r>
                      <a:endParaRPr lang="en-US" dirty="0"/>
                    </a:p>
                  </a:txBody>
                  <a:tcPr/>
                </a:tc>
              </a:tr>
              <a:tr h="42702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t>Menactra</a:t>
                      </a:r>
                      <a:endParaRPr lang="en-US" dirty="0"/>
                    </a:p>
                  </a:txBody>
                  <a:tcPr/>
                </a:tc>
                <a:tc>
                  <a:txBody>
                    <a:bodyPr/>
                    <a:lstStyle/>
                    <a:p>
                      <a:r>
                        <a:rPr lang="en-US" dirty="0" smtClean="0"/>
                        <a:t>Hepatitis</a:t>
                      </a:r>
                      <a:r>
                        <a:rPr lang="en-US" baseline="0" dirty="0" smtClean="0"/>
                        <a:t> A</a:t>
                      </a:r>
                      <a:endParaRPr lang="en-US" dirty="0"/>
                    </a:p>
                  </a:txBody>
                  <a:tcPr/>
                </a:tc>
              </a:tr>
              <a:tr h="42702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err="1" smtClean="0"/>
                        <a:t>Prevnar</a:t>
                      </a:r>
                      <a:endParaRPr lang="en-US" dirty="0"/>
                    </a:p>
                  </a:txBody>
                  <a:tcPr/>
                </a:tc>
                <a:tc>
                  <a:txBody>
                    <a:bodyPr/>
                    <a:lstStyle/>
                    <a:p>
                      <a:r>
                        <a:rPr lang="en-US" dirty="0" err="1" smtClean="0"/>
                        <a:t>Varivax</a:t>
                      </a:r>
                      <a:r>
                        <a:rPr lang="en-US" dirty="0" smtClean="0"/>
                        <a:t> - </a:t>
                      </a:r>
                      <a:r>
                        <a:rPr lang="en-US" dirty="0" err="1" smtClean="0"/>
                        <a:t>Zostavax</a:t>
                      </a:r>
                      <a:endParaRPr lang="en-US" dirty="0"/>
                    </a:p>
                  </a:txBody>
                  <a:tcPr/>
                </a:tc>
              </a:tr>
            </a:tbl>
          </a:graphicData>
        </a:graphic>
      </p:graphicFrame>
    </p:spTree>
    <p:extLst>
      <p:ext uri="{BB962C8B-B14F-4D97-AF65-F5344CB8AC3E}">
        <p14:creationId xmlns:p14="http://schemas.microsoft.com/office/powerpoint/2010/main" val="262002549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0956" y="2851064"/>
            <a:ext cx="6629400" cy="1143000"/>
          </a:xfrm>
        </p:spPr>
        <p:txBody>
          <a:bodyPr/>
          <a:lstStyle/>
          <a:p>
            <a:pPr>
              <a:lnSpc>
                <a:spcPct val="140000"/>
              </a:lnSpc>
            </a:pPr>
            <a:r>
              <a:rPr lang="en-US" dirty="0" smtClean="0"/>
              <a:t>Problematic Ingredients </a:t>
            </a:r>
            <a:br>
              <a:rPr lang="en-US" dirty="0" smtClean="0"/>
            </a:br>
            <a:r>
              <a:rPr lang="en-US" dirty="0" smtClean="0"/>
              <a:t>#2: EGGS and CHICKEN </a:t>
            </a:r>
            <a:endParaRPr lang="en-US" dirty="0"/>
          </a:p>
        </p:txBody>
      </p:sp>
    </p:spTree>
    <p:extLst>
      <p:ext uri="{BB962C8B-B14F-4D97-AF65-F5344CB8AC3E}">
        <p14:creationId xmlns:p14="http://schemas.microsoft.com/office/powerpoint/2010/main" val="21594439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32809" y="342900"/>
            <a:ext cx="6508750" cy="1143000"/>
          </a:xfrm>
        </p:spPr>
        <p:txBody>
          <a:bodyPr anchor="ctr"/>
          <a:lstStyle/>
          <a:p>
            <a:pPr algn="ctr"/>
            <a:r>
              <a:rPr lang="en-US" b="1" dirty="0" smtClean="0"/>
              <a:t>EGGS as INCUBATORS</a:t>
            </a:r>
            <a:endParaRPr lang="en-US" b="1" dirty="0"/>
          </a:p>
        </p:txBody>
      </p:sp>
      <p:sp>
        <p:nvSpPr>
          <p:cNvPr id="3" name="Content Placeholder 2"/>
          <p:cNvSpPr>
            <a:spLocks noGrp="1"/>
          </p:cNvSpPr>
          <p:nvPr>
            <p:ph idx="4294967295"/>
          </p:nvPr>
        </p:nvSpPr>
        <p:spPr>
          <a:xfrm>
            <a:off x="480585" y="1657308"/>
            <a:ext cx="8229600" cy="4795261"/>
          </a:xfrm>
        </p:spPr>
        <p:txBody>
          <a:bodyPr>
            <a:noAutofit/>
          </a:bodyPr>
          <a:lstStyle/>
          <a:p>
            <a:r>
              <a:rPr lang="en-US" sz="2800" dirty="0"/>
              <a:t>Eggs have been used to manufacture vaccines for more than 70 years. </a:t>
            </a:r>
            <a:endParaRPr lang="en-US" sz="2800" dirty="0" smtClean="0"/>
          </a:p>
          <a:p>
            <a:pPr lvl="1"/>
            <a:r>
              <a:rPr lang="en-US" sz="2600" dirty="0" smtClean="0"/>
              <a:t>11-day old chick embryos are injected with viral solutions.</a:t>
            </a:r>
          </a:p>
          <a:p>
            <a:pPr lvl="1"/>
            <a:r>
              <a:rPr lang="en-US" sz="2600" dirty="0" smtClean="0"/>
              <a:t>3-5 days later, the gooey viral suspension is removed and centrifuged several times. </a:t>
            </a:r>
          </a:p>
          <a:p>
            <a:r>
              <a:rPr lang="en-US" sz="2800" dirty="0"/>
              <a:t>Despite </a:t>
            </a:r>
            <a:r>
              <a:rPr lang="en-US" sz="2800" dirty="0" smtClean="0"/>
              <a:t>all efforts, chicken blood, </a:t>
            </a:r>
            <a:r>
              <a:rPr lang="en-US" sz="2800" dirty="0"/>
              <a:t>chicken protein </a:t>
            </a:r>
            <a:r>
              <a:rPr lang="en-US" sz="2800" dirty="0" smtClean="0"/>
              <a:t>and chicken proteins remain in </a:t>
            </a:r>
            <a:r>
              <a:rPr lang="en-US" sz="2800" dirty="0"/>
              <a:t>the final </a:t>
            </a:r>
            <a:r>
              <a:rPr lang="en-US" sz="2800" dirty="0" smtClean="0"/>
              <a:t>product</a:t>
            </a:r>
            <a:endParaRPr lang="en-US" sz="2800" dirty="0"/>
          </a:p>
          <a:p>
            <a:endParaRPr lang="en-US" sz="2800" dirty="0"/>
          </a:p>
        </p:txBody>
      </p:sp>
    </p:spTree>
    <p:extLst>
      <p:ext uri="{BB962C8B-B14F-4D97-AF65-F5344CB8AC3E}">
        <p14:creationId xmlns:p14="http://schemas.microsoft.com/office/powerpoint/2010/main" val="313192327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1891" name="Rectangle 3"/>
          <p:cNvSpPr>
            <a:spLocks noGrp="1" noChangeArrowheads="1"/>
          </p:cNvSpPr>
          <p:nvPr>
            <p:ph type="body" idx="4294967295"/>
          </p:nvPr>
        </p:nvSpPr>
        <p:spPr>
          <a:xfrm>
            <a:off x="463428" y="622522"/>
            <a:ext cx="8077200" cy="5847209"/>
          </a:xfrm>
        </p:spPr>
        <p:txBody>
          <a:bodyPr>
            <a:normAutofit/>
          </a:bodyPr>
          <a:lstStyle/>
          <a:p>
            <a:pPr marL="0" indent="0" eaLnBrk="1" hangingPunct="1">
              <a:buNone/>
            </a:pPr>
            <a:r>
              <a:rPr lang="en-US" sz="3200" b="1" u="sng" dirty="0">
                <a:latin typeface="Tahoma" charset="0"/>
                <a:ea typeface="ＭＳ Ｐゴシック" charset="0"/>
              </a:rPr>
              <a:t>Avian (chicken) </a:t>
            </a:r>
            <a:r>
              <a:rPr lang="en-US" sz="3200" b="1" u="sng" dirty="0" smtClean="0">
                <a:latin typeface="Tahoma" charset="0"/>
                <a:ea typeface="ＭＳ Ｐゴシック" charset="0"/>
              </a:rPr>
              <a:t>sources</a:t>
            </a:r>
            <a:endParaRPr lang="en-US" sz="3200" dirty="0">
              <a:latin typeface="Tahoma" charset="0"/>
              <a:ea typeface="ＭＳ Ｐゴシック" charset="0"/>
            </a:endParaRPr>
          </a:p>
          <a:p>
            <a:pPr lvl="1" eaLnBrk="1" hangingPunct="1"/>
            <a:r>
              <a:rPr lang="en-US" sz="2800" dirty="0">
                <a:ea typeface="ＭＳ Ｐゴシック" charset="0"/>
              </a:rPr>
              <a:t>Used in the production of </a:t>
            </a:r>
            <a:r>
              <a:rPr lang="en-US" sz="2800" dirty="0" err="1">
                <a:ea typeface="ＭＳ Ｐゴシック" charset="0"/>
              </a:rPr>
              <a:t>Influenza</a:t>
            </a:r>
            <a:r>
              <a:rPr lang="en-US" sz="2800" dirty="0" err="1" smtClean="0">
                <a:ea typeface="ＭＳ Ｐゴシック" charset="0"/>
              </a:rPr>
              <a:t>,Rabies</a:t>
            </a:r>
            <a:r>
              <a:rPr lang="en-US" sz="2800" dirty="0" smtClean="0">
                <a:ea typeface="ＭＳ Ｐゴシック" charset="0"/>
              </a:rPr>
              <a:t> and Yellow </a:t>
            </a:r>
            <a:r>
              <a:rPr lang="en-US" sz="2800" dirty="0">
                <a:ea typeface="ＭＳ Ｐゴシック" charset="0"/>
              </a:rPr>
              <a:t>fever </a:t>
            </a:r>
            <a:r>
              <a:rPr lang="en-US" sz="2800" dirty="0" smtClean="0">
                <a:ea typeface="ＭＳ Ｐゴシック" charset="0"/>
              </a:rPr>
              <a:t>vaccines; some MMR vaccines</a:t>
            </a:r>
            <a:endParaRPr lang="en-US" sz="2800" dirty="0">
              <a:ea typeface="ＭＳ Ｐゴシック" charset="0"/>
            </a:endParaRPr>
          </a:p>
          <a:p>
            <a:pPr lvl="1"/>
            <a:r>
              <a:rPr lang="en-US" sz="2800" dirty="0" smtClean="0">
                <a:ea typeface="ＭＳ Ｐゴシック" charset="0"/>
              </a:rPr>
              <a:t> Known avian contaminants </a:t>
            </a:r>
            <a:r>
              <a:rPr lang="en-US" sz="2800" dirty="0">
                <a:ea typeface="ＭＳ Ｐゴシック" charset="0"/>
              </a:rPr>
              <a:t>include:</a:t>
            </a:r>
          </a:p>
          <a:p>
            <a:pPr lvl="2" eaLnBrk="1" hangingPunct="1"/>
            <a:r>
              <a:rPr lang="en-US" sz="2800" dirty="0" smtClean="0">
                <a:ea typeface="ＭＳ Ｐゴシック" charset="0"/>
              </a:rPr>
              <a:t> Avian </a:t>
            </a:r>
            <a:r>
              <a:rPr lang="en-US" sz="2800" dirty="0">
                <a:ea typeface="ＭＳ Ｐゴシック" charset="0"/>
              </a:rPr>
              <a:t>leukemia virus</a:t>
            </a:r>
            <a:r>
              <a:rPr lang="en-US" sz="2800" dirty="0" smtClean="0">
                <a:ea typeface="ＭＳ Ｐゴシック" charset="0"/>
              </a:rPr>
              <a:t>…AVL</a:t>
            </a:r>
            <a:endParaRPr lang="en-US" altLang="ja-JP" sz="2800" dirty="0">
              <a:ea typeface="ＭＳ Ｐゴシック" charset="0"/>
            </a:endParaRPr>
          </a:p>
          <a:p>
            <a:pPr lvl="3" eaLnBrk="1" hangingPunct="1"/>
            <a:r>
              <a:rPr lang="en-US" sz="2800" dirty="0" smtClean="0">
                <a:ea typeface="ＭＳ Ｐゴシック" charset="0"/>
              </a:rPr>
              <a:t> Avian </a:t>
            </a:r>
            <a:r>
              <a:rPr lang="en-US" sz="2800" dirty="0">
                <a:ea typeface="ＭＳ Ｐゴシック" charset="0"/>
              </a:rPr>
              <a:t>sarcoma virus	</a:t>
            </a:r>
          </a:p>
          <a:p>
            <a:pPr lvl="3" eaLnBrk="1" hangingPunct="1"/>
            <a:r>
              <a:rPr lang="en-US" sz="2800" dirty="0" smtClean="0">
                <a:ea typeface="ＭＳ Ｐゴシック" charset="0"/>
              </a:rPr>
              <a:t> Avian </a:t>
            </a:r>
            <a:r>
              <a:rPr lang="en-US" sz="2800" dirty="0" err="1">
                <a:ea typeface="ＭＳ Ｐゴシック" charset="0"/>
              </a:rPr>
              <a:t>myeloblastosis</a:t>
            </a:r>
            <a:r>
              <a:rPr lang="en-US" sz="2800" dirty="0">
                <a:ea typeface="ＭＳ Ｐゴシック" charset="0"/>
              </a:rPr>
              <a:t> virus</a:t>
            </a:r>
          </a:p>
          <a:p>
            <a:pPr lvl="3" eaLnBrk="1" hangingPunct="1"/>
            <a:r>
              <a:rPr lang="en-US" sz="2800" dirty="0" smtClean="0">
                <a:ea typeface="ＭＳ Ｐゴシック" charset="0"/>
              </a:rPr>
              <a:t> Avian </a:t>
            </a:r>
            <a:r>
              <a:rPr lang="en-US" sz="2800" dirty="0" err="1">
                <a:ea typeface="ＭＳ Ｐゴシック" charset="0"/>
              </a:rPr>
              <a:t>erthroblastosis</a:t>
            </a:r>
            <a:r>
              <a:rPr lang="en-US" sz="2800" dirty="0">
                <a:ea typeface="ＭＳ Ｐゴシック" charset="0"/>
              </a:rPr>
              <a:t> virus</a:t>
            </a:r>
          </a:p>
          <a:p>
            <a:pPr lvl="3" eaLnBrk="1" hangingPunct="1"/>
            <a:r>
              <a:rPr lang="en-US" sz="2800" dirty="0" smtClean="0">
                <a:ea typeface="ＭＳ Ｐゴシック" charset="0"/>
              </a:rPr>
              <a:t> Avian </a:t>
            </a:r>
            <a:r>
              <a:rPr lang="en-US" sz="2800" dirty="0" err="1">
                <a:ea typeface="ＭＳ Ｐゴシック" charset="0"/>
              </a:rPr>
              <a:t>myelocytomatosis</a:t>
            </a:r>
            <a:r>
              <a:rPr lang="en-US" sz="2800" dirty="0">
                <a:ea typeface="ＭＳ Ｐゴシック" charset="0"/>
              </a:rPr>
              <a:t> virus</a:t>
            </a:r>
            <a:r>
              <a:rPr lang="en-US" sz="2800" dirty="0">
                <a:latin typeface="Tahoma" charset="0"/>
                <a:ea typeface="ＭＳ Ｐゴシック" charset="0"/>
              </a:rPr>
              <a:t>	</a:t>
            </a:r>
          </a:p>
          <a:p>
            <a:r>
              <a:rPr lang="en-US" b="1" dirty="0"/>
              <a:t>REFERENCE:</a:t>
            </a:r>
            <a:r>
              <a:rPr lang="en-US" dirty="0"/>
              <a:t> S Johnson, Eric, et al. “Cancer mortality in poultry slaughtering/processing plant workers belonging to a union pension fund.</a:t>
            </a:r>
            <a:r>
              <a:rPr lang="en-US" dirty="0" smtClean="0"/>
              <a:t>” Environmental </a:t>
            </a:r>
            <a:r>
              <a:rPr lang="en-US" dirty="0"/>
              <a:t>Research. </a:t>
            </a:r>
            <a:r>
              <a:rPr lang="en-US" dirty="0" err="1"/>
              <a:t>Vol</a:t>
            </a:r>
            <a:r>
              <a:rPr lang="en-US" dirty="0"/>
              <a:t> 588. Issue 94. August 01, </a:t>
            </a:r>
            <a:r>
              <a:rPr lang="en-US" dirty="0" smtClean="0"/>
              <a:t>2010</a:t>
            </a:r>
            <a:endParaRPr lang="en-US" sz="3200" dirty="0"/>
          </a:p>
        </p:txBody>
      </p:sp>
      <p:sp>
        <p:nvSpPr>
          <p:cNvPr id="421892" name="Text Box 4"/>
          <p:cNvSpPr txBox="1">
            <a:spLocks noChangeArrowheads="1"/>
          </p:cNvSpPr>
          <p:nvPr/>
        </p:nvSpPr>
        <p:spPr bwMode="auto">
          <a:xfrm>
            <a:off x="6400800" y="4267200"/>
            <a:ext cx="2286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1800">
                <a:solidFill>
                  <a:schemeClr val="bg1"/>
                </a:solidFill>
                <a:cs typeface="+mn-cs"/>
              </a:rPr>
              <a:t>Both viruses have been assoc. with </a:t>
            </a:r>
          </a:p>
          <a:p>
            <a:pPr>
              <a:defRPr/>
            </a:pPr>
            <a:r>
              <a:rPr lang="en-US" sz="1800">
                <a:solidFill>
                  <a:schemeClr val="bg1"/>
                </a:solidFill>
                <a:cs typeface="+mn-cs"/>
              </a:rPr>
              <a:t>breast cancer</a:t>
            </a:r>
          </a:p>
        </p:txBody>
      </p:sp>
      <p:sp>
        <p:nvSpPr>
          <p:cNvPr id="421893" name="Freeform 5"/>
          <p:cNvSpPr>
            <a:spLocks/>
          </p:cNvSpPr>
          <p:nvPr/>
        </p:nvSpPr>
        <p:spPr bwMode="auto">
          <a:xfrm>
            <a:off x="5486400" y="4343400"/>
            <a:ext cx="850900" cy="381000"/>
          </a:xfrm>
          <a:custGeom>
            <a:avLst/>
            <a:gdLst>
              <a:gd name="T0" fmla="*/ 0 w 536"/>
              <a:gd name="T1" fmla="*/ 0 h 240"/>
              <a:gd name="T2" fmla="*/ 528 w 536"/>
              <a:gd name="T3" fmla="*/ 96 h 240"/>
              <a:gd name="T4" fmla="*/ 48 w 536"/>
              <a:gd name="T5" fmla="*/ 240 h 240"/>
            </a:gdLst>
            <a:ahLst/>
            <a:cxnLst>
              <a:cxn ang="0">
                <a:pos x="T0" y="T1"/>
              </a:cxn>
              <a:cxn ang="0">
                <a:pos x="T2" y="T3"/>
              </a:cxn>
              <a:cxn ang="0">
                <a:pos x="T4" y="T5"/>
              </a:cxn>
            </a:cxnLst>
            <a:rect l="0" t="0" r="r" b="b"/>
            <a:pathLst>
              <a:path w="536" h="240">
                <a:moveTo>
                  <a:pt x="0" y="0"/>
                </a:moveTo>
                <a:cubicBezTo>
                  <a:pt x="260" y="28"/>
                  <a:pt x="520" y="56"/>
                  <a:pt x="528" y="96"/>
                </a:cubicBezTo>
                <a:cubicBezTo>
                  <a:pt x="536" y="136"/>
                  <a:pt x="120" y="216"/>
                  <a:pt x="48" y="240"/>
                </a:cubicBezTo>
              </a:path>
            </a:pathLst>
          </a:cu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Tree>
    <p:extLst>
      <p:ext uri="{BB962C8B-B14F-4D97-AF65-F5344CB8AC3E}">
        <p14:creationId xmlns:p14="http://schemas.microsoft.com/office/powerpoint/2010/main" val="8216688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1891">
                                            <p:txEl>
                                              <p:pRg st="0" end="0"/>
                                            </p:txEl>
                                          </p:spTgt>
                                        </p:tgtEl>
                                        <p:attrNameLst>
                                          <p:attrName>style.visibility</p:attrName>
                                        </p:attrNameLst>
                                      </p:cBhvr>
                                      <p:to>
                                        <p:strVal val="visible"/>
                                      </p:to>
                                    </p:set>
                                    <p:anim calcmode="lin" valueType="num">
                                      <p:cBhvr additive="base">
                                        <p:cTn id="7" dur="500" fill="hold"/>
                                        <p:tgtEl>
                                          <p:spTgt spid="4218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218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21891">
                                            <p:txEl>
                                              <p:pRg st="1" end="1"/>
                                            </p:txEl>
                                          </p:spTgt>
                                        </p:tgtEl>
                                        <p:attrNameLst>
                                          <p:attrName>style.visibility</p:attrName>
                                        </p:attrNameLst>
                                      </p:cBhvr>
                                      <p:to>
                                        <p:strVal val="visible"/>
                                      </p:to>
                                    </p:set>
                                    <p:anim calcmode="lin" valueType="num">
                                      <p:cBhvr additive="base">
                                        <p:cTn id="13" dur="500" fill="hold"/>
                                        <p:tgtEl>
                                          <p:spTgt spid="4218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218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21891">
                                            <p:txEl>
                                              <p:pRg st="2" end="2"/>
                                            </p:txEl>
                                          </p:spTgt>
                                        </p:tgtEl>
                                        <p:attrNameLst>
                                          <p:attrName>style.visibility</p:attrName>
                                        </p:attrNameLst>
                                      </p:cBhvr>
                                      <p:to>
                                        <p:strVal val="visible"/>
                                      </p:to>
                                    </p:set>
                                    <p:anim calcmode="lin" valueType="num">
                                      <p:cBhvr additive="base">
                                        <p:cTn id="19" dur="500" fill="hold"/>
                                        <p:tgtEl>
                                          <p:spTgt spid="42189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2189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21891">
                                            <p:txEl>
                                              <p:pRg st="3" end="3"/>
                                            </p:txEl>
                                          </p:spTgt>
                                        </p:tgtEl>
                                        <p:attrNameLst>
                                          <p:attrName>style.visibility</p:attrName>
                                        </p:attrNameLst>
                                      </p:cBhvr>
                                      <p:to>
                                        <p:strVal val="visible"/>
                                      </p:to>
                                    </p:set>
                                    <p:anim calcmode="lin" valueType="num">
                                      <p:cBhvr additive="base">
                                        <p:cTn id="23" dur="500" fill="hold"/>
                                        <p:tgtEl>
                                          <p:spTgt spid="42189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21891">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21891">
                                            <p:txEl>
                                              <p:pRg st="4" end="4"/>
                                            </p:txEl>
                                          </p:spTgt>
                                        </p:tgtEl>
                                        <p:attrNameLst>
                                          <p:attrName>style.visibility</p:attrName>
                                        </p:attrNameLst>
                                      </p:cBhvr>
                                      <p:to>
                                        <p:strVal val="visible"/>
                                      </p:to>
                                    </p:set>
                                    <p:anim calcmode="lin" valueType="num">
                                      <p:cBhvr additive="base">
                                        <p:cTn id="27" dur="500" fill="hold"/>
                                        <p:tgtEl>
                                          <p:spTgt spid="421891">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21891">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21891">
                                            <p:txEl>
                                              <p:pRg st="5" end="5"/>
                                            </p:txEl>
                                          </p:spTgt>
                                        </p:tgtEl>
                                        <p:attrNameLst>
                                          <p:attrName>style.visibility</p:attrName>
                                        </p:attrNameLst>
                                      </p:cBhvr>
                                      <p:to>
                                        <p:strVal val="visible"/>
                                      </p:to>
                                    </p:set>
                                    <p:anim calcmode="lin" valueType="num">
                                      <p:cBhvr additive="base">
                                        <p:cTn id="31" dur="500" fill="hold"/>
                                        <p:tgtEl>
                                          <p:spTgt spid="42189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21891">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21891">
                                            <p:txEl>
                                              <p:pRg st="6" end="6"/>
                                            </p:txEl>
                                          </p:spTgt>
                                        </p:tgtEl>
                                        <p:attrNameLst>
                                          <p:attrName>style.visibility</p:attrName>
                                        </p:attrNameLst>
                                      </p:cBhvr>
                                      <p:to>
                                        <p:strVal val="visible"/>
                                      </p:to>
                                    </p:set>
                                    <p:anim calcmode="lin" valueType="num">
                                      <p:cBhvr additive="base">
                                        <p:cTn id="35" dur="500" fill="hold"/>
                                        <p:tgtEl>
                                          <p:spTgt spid="421891">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21891">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21891">
                                            <p:txEl>
                                              <p:pRg st="7" end="7"/>
                                            </p:txEl>
                                          </p:spTgt>
                                        </p:tgtEl>
                                        <p:attrNameLst>
                                          <p:attrName>style.visibility</p:attrName>
                                        </p:attrNameLst>
                                      </p:cBhvr>
                                      <p:to>
                                        <p:strVal val="visible"/>
                                      </p:to>
                                    </p:set>
                                    <p:anim calcmode="lin" valueType="num">
                                      <p:cBhvr additive="base">
                                        <p:cTn id="39" dur="500" fill="hold"/>
                                        <p:tgtEl>
                                          <p:spTgt spid="421891">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2189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421891">
                                            <p:txEl>
                                              <p:pRg st="8" end="8"/>
                                            </p:txEl>
                                          </p:spTgt>
                                        </p:tgtEl>
                                        <p:attrNameLst>
                                          <p:attrName>style.visibility</p:attrName>
                                        </p:attrNameLst>
                                      </p:cBhvr>
                                      <p:to>
                                        <p:strVal val="visible"/>
                                      </p:to>
                                    </p:set>
                                    <p:anim calcmode="lin" valueType="num">
                                      <p:cBhvr additive="base">
                                        <p:cTn id="45" dur="500" fill="hold"/>
                                        <p:tgtEl>
                                          <p:spTgt spid="421891">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2189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1" grpId="0" build="p" bldLvl="2"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3" name="Rectangle 2"/>
          <p:cNvSpPr>
            <a:spLocks noGrp="1" noChangeArrowheads="1"/>
          </p:cNvSpPr>
          <p:nvPr>
            <p:ph type="title" idx="4294967295"/>
          </p:nvPr>
        </p:nvSpPr>
        <p:spPr>
          <a:xfrm>
            <a:off x="737292" y="527598"/>
            <a:ext cx="7518489" cy="823913"/>
          </a:xfrm>
        </p:spPr>
        <p:txBody>
          <a:bodyPr>
            <a:noAutofit/>
          </a:bodyPr>
          <a:lstStyle/>
          <a:p>
            <a:pPr algn="ctr" eaLnBrk="1" hangingPunct="1"/>
            <a:r>
              <a:rPr lang="en-US" sz="4000" b="1" dirty="0" smtClean="0">
                <a:solidFill>
                  <a:srgbClr val="073779"/>
                </a:solidFill>
                <a:ea typeface="ＭＳ Ｐゴシック" charset="0"/>
              </a:rPr>
              <a:t>Avian Viral contaminants</a:t>
            </a:r>
            <a:endParaRPr lang="en-US" sz="3600" b="1" dirty="0">
              <a:solidFill>
                <a:srgbClr val="073779"/>
              </a:solidFill>
              <a:ea typeface="ＭＳ Ｐゴシック" charset="0"/>
            </a:endParaRPr>
          </a:p>
        </p:txBody>
      </p:sp>
      <p:sp>
        <p:nvSpPr>
          <p:cNvPr id="421892" name="Text Box 4"/>
          <p:cNvSpPr txBox="1">
            <a:spLocks noChangeArrowheads="1"/>
          </p:cNvSpPr>
          <p:nvPr/>
        </p:nvSpPr>
        <p:spPr bwMode="auto">
          <a:xfrm>
            <a:off x="6400800" y="4267200"/>
            <a:ext cx="2286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1800">
                <a:solidFill>
                  <a:schemeClr val="bg1"/>
                </a:solidFill>
                <a:cs typeface="+mn-cs"/>
              </a:rPr>
              <a:t>Both viruses have been assoc. with </a:t>
            </a:r>
          </a:p>
          <a:p>
            <a:pPr>
              <a:defRPr/>
            </a:pPr>
            <a:r>
              <a:rPr lang="en-US" sz="1800">
                <a:solidFill>
                  <a:schemeClr val="bg1"/>
                </a:solidFill>
                <a:cs typeface="+mn-cs"/>
              </a:rPr>
              <a:t>breast cancer</a:t>
            </a:r>
          </a:p>
        </p:txBody>
      </p:sp>
      <p:sp>
        <p:nvSpPr>
          <p:cNvPr id="2" name="TextBox 1"/>
          <p:cNvSpPr txBox="1"/>
          <p:nvPr/>
        </p:nvSpPr>
        <p:spPr>
          <a:xfrm>
            <a:off x="449656" y="1683612"/>
            <a:ext cx="8557575" cy="3908762"/>
          </a:xfrm>
          <a:prstGeom prst="rect">
            <a:avLst/>
          </a:prstGeom>
          <a:noFill/>
        </p:spPr>
        <p:txBody>
          <a:bodyPr wrap="square" rtlCol="0">
            <a:spAutoFit/>
          </a:bodyPr>
          <a:lstStyle/>
          <a:p>
            <a:r>
              <a:rPr lang="en-US" sz="2800" dirty="0">
                <a:solidFill>
                  <a:schemeClr val="accent1"/>
                </a:solidFill>
              </a:rPr>
              <a:t>“Considering that ALV </a:t>
            </a:r>
            <a:r>
              <a:rPr lang="en-US" sz="2800" dirty="0" smtClean="0">
                <a:solidFill>
                  <a:schemeClr val="accent1"/>
                </a:solidFill>
              </a:rPr>
              <a:t>can</a:t>
            </a:r>
            <a:r>
              <a:rPr lang="en-US" sz="2800" dirty="0">
                <a:solidFill>
                  <a:schemeClr val="accent1"/>
                </a:solidFill>
              </a:rPr>
              <a:t> </a:t>
            </a:r>
            <a:r>
              <a:rPr lang="en-US" sz="2800" dirty="0" smtClean="0">
                <a:solidFill>
                  <a:schemeClr val="accent1"/>
                </a:solidFill>
              </a:rPr>
              <a:t>easily </a:t>
            </a:r>
            <a:r>
              <a:rPr lang="en-US" sz="2800" dirty="0">
                <a:solidFill>
                  <a:schemeClr val="accent1"/>
                </a:solidFill>
              </a:rPr>
              <a:t>capture the human oncogenes [called] “</a:t>
            </a:r>
            <a:r>
              <a:rPr lang="en-US" sz="2800" b="1" dirty="0" err="1" smtClean="0">
                <a:solidFill>
                  <a:srgbClr val="FF0000"/>
                </a:solidFill>
              </a:rPr>
              <a:t>erb</a:t>
            </a:r>
            <a:r>
              <a:rPr lang="en-US" sz="2800" b="1" dirty="0" smtClean="0">
                <a:solidFill>
                  <a:srgbClr val="FF0000"/>
                </a:solidFill>
              </a:rPr>
              <a:t>-B</a:t>
            </a:r>
            <a:r>
              <a:rPr lang="en-US" sz="2800" dirty="0">
                <a:solidFill>
                  <a:schemeClr val="accent1"/>
                </a:solidFill>
              </a:rPr>
              <a:t>” and “</a:t>
            </a:r>
            <a:r>
              <a:rPr lang="en-US" sz="2800" b="1" dirty="0" err="1">
                <a:solidFill>
                  <a:srgbClr val="FF0000"/>
                </a:solidFill>
              </a:rPr>
              <a:t>myc</a:t>
            </a:r>
            <a:r>
              <a:rPr lang="en-US" sz="2800" dirty="0">
                <a:solidFill>
                  <a:schemeClr val="accent1"/>
                </a:solidFill>
              </a:rPr>
              <a:t>” and t</a:t>
            </a:r>
            <a:r>
              <a:rPr lang="en-US" sz="2800" dirty="0" smtClean="0">
                <a:solidFill>
                  <a:schemeClr val="accent1"/>
                </a:solidFill>
              </a:rPr>
              <a:t>hese </a:t>
            </a:r>
            <a:r>
              <a:rPr lang="en-US" sz="2800" dirty="0">
                <a:solidFill>
                  <a:schemeClr val="accent1"/>
                </a:solidFill>
              </a:rPr>
              <a:t>two oncogenes are </a:t>
            </a:r>
            <a:r>
              <a:rPr lang="en-US" sz="2800" b="1" dirty="0">
                <a:solidFill>
                  <a:schemeClr val="accent1"/>
                </a:solidFill>
              </a:rPr>
              <a:t>strongly associated</a:t>
            </a:r>
            <a:r>
              <a:rPr lang="en-US" sz="2800" dirty="0">
                <a:solidFill>
                  <a:schemeClr val="accent1"/>
                </a:solidFill>
              </a:rPr>
              <a:t> with common forms of </a:t>
            </a:r>
            <a:r>
              <a:rPr lang="en-US" sz="2800" b="1" dirty="0">
                <a:solidFill>
                  <a:srgbClr val="FF0000"/>
                </a:solidFill>
              </a:rPr>
              <a:t>human breast cancer</a:t>
            </a:r>
            <a:r>
              <a:rPr lang="en-US" sz="2800" dirty="0">
                <a:solidFill>
                  <a:schemeClr val="accent1"/>
                </a:solidFill>
              </a:rPr>
              <a:t>, it seems that the issue of ALV vaccine contamination should deserve a high level of </a:t>
            </a:r>
            <a:r>
              <a:rPr lang="en-US" sz="2800" dirty="0" smtClean="0">
                <a:solidFill>
                  <a:schemeClr val="accent1"/>
                </a:solidFill>
              </a:rPr>
              <a:t>attention.”</a:t>
            </a:r>
          </a:p>
          <a:p>
            <a:pPr marL="342900" indent="-342900">
              <a:buFont typeface="Arial"/>
              <a:buChar char="•"/>
            </a:pPr>
            <a:endParaRPr lang="en-US" sz="2000" b="1" dirty="0" smtClean="0">
              <a:solidFill>
                <a:schemeClr val="accent1"/>
              </a:solidFill>
            </a:endParaRPr>
          </a:p>
          <a:p>
            <a:pPr marL="342900" indent="-342900">
              <a:buFont typeface="Arial"/>
              <a:buChar char="•"/>
            </a:pPr>
            <a:r>
              <a:rPr lang="en-US" sz="2000" b="1" dirty="0" smtClean="0">
                <a:solidFill>
                  <a:schemeClr val="accent1"/>
                </a:solidFill>
              </a:rPr>
              <a:t>REFERENCE: </a:t>
            </a:r>
            <a:r>
              <a:rPr lang="en-US" sz="2000" dirty="0" err="1">
                <a:solidFill>
                  <a:schemeClr val="accent1"/>
                </a:solidFill>
              </a:rPr>
              <a:t>McRearden</a:t>
            </a:r>
            <a:r>
              <a:rPr lang="en-US" sz="2000" dirty="0">
                <a:solidFill>
                  <a:schemeClr val="accent1"/>
                </a:solidFill>
              </a:rPr>
              <a:t>, Benjamin. “What Is Coming Through That Needle? The Problem of Pathogenic Vaccine Contamination,” Townsend Letter, October (2003). </a:t>
            </a:r>
          </a:p>
        </p:txBody>
      </p:sp>
    </p:spTree>
    <p:extLst>
      <p:ext uri="{BB962C8B-B14F-4D97-AF65-F5344CB8AC3E}">
        <p14:creationId xmlns:p14="http://schemas.microsoft.com/office/powerpoint/2010/main" val="380297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218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6"/>
          <p:cNvSpPr>
            <a:spLocks noGrp="1" noChangeArrowheads="1"/>
          </p:cNvSpPr>
          <p:nvPr>
            <p:ph type="sldNum" sz="quarter" idx="12"/>
          </p:nvPr>
        </p:nvSpPr>
        <p:spPr>
          <a:noFill/>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5ED5C19-0533-8946-BA40-E86AD24793AE}" type="slidenum">
              <a:rPr lang="en-US" sz="1400"/>
              <a:pPr eaLnBrk="1" hangingPunct="1"/>
              <a:t>18</a:t>
            </a:fld>
            <a:endParaRPr lang="en-US" sz="1400"/>
          </a:p>
        </p:txBody>
      </p:sp>
      <p:sp>
        <p:nvSpPr>
          <p:cNvPr id="88066" name="Rectangle 2"/>
          <p:cNvSpPr>
            <a:spLocks noGrp="1" noChangeArrowheads="1"/>
          </p:cNvSpPr>
          <p:nvPr>
            <p:ph type="subTitle" idx="1"/>
          </p:nvPr>
        </p:nvSpPr>
        <p:spPr>
          <a:xfrm>
            <a:off x="3175301" y="518109"/>
            <a:ext cx="5593468" cy="2531140"/>
          </a:xfrm>
        </p:spPr>
        <p:txBody>
          <a:bodyPr>
            <a:normAutofit fontScale="85000" lnSpcReduction="20000"/>
          </a:bodyPr>
          <a:lstStyle/>
          <a:p>
            <a:pPr algn="ctr" eaLnBrk="1" hangingPunct="1">
              <a:lnSpc>
                <a:spcPct val="130000"/>
              </a:lnSpc>
            </a:pPr>
            <a:r>
              <a:rPr lang="en-US" sz="5400" b="1" dirty="0">
                <a:solidFill>
                  <a:schemeClr val="bg1"/>
                </a:solidFill>
                <a:latin typeface="Tahoma" charset="0"/>
                <a:ea typeface="ＭＳ Ｐゴシック" charset="0"/>
              </a:rPr>
              <a:t>Why </a:t>
            </a:r>
            <a:r>
              <a:rPr lang="en-US" sz="5400" b="1" dirty="0" smtClean="0">
                <a:solidFill>
                  <a:schemeClr val="bg1"/>
                </a:solidFill>
                <a:latin typeface="Tahoma" charset="0"/>
                <a:ea typeface="ＭＳ Ｐゴシック" charset="0"/>
              </a:rPr>
              <a:t>Are Viral Contaminants </a:t>
            </a:r>
          </a:p>
          <a:p>
            <a:pPr algn="ctr" eaLnBrk="1" hangingPunct="1">
              <a:lnSpc>
                <a:spcPct val="130000"/>
              </a:lnSpc>
            </a:pPr>
            <a:r>
              <a:rPr lang="en-US" sz="5400" b="1" dirty="0" smtClean="0">
                <a:solidFill>
                  <a:schemeClr val="bg1"/>
                </a:solidFill>
                <a:latin typeface="Tahoma" charset="0"/>
                <a:ea typeface="ＭＳ Ｐゴシック" charset="0"/>
              </a:rPr>
              <a:t>A </a:t>
            </a:r>
            <a:r>
              <a:rPr lang="en-US" sz="5400" b="1" dirty="0">
                <a:solidFill>
                  <a:schemeClr val="bg1"/>
                </a:solidFill>
                <a:latin typeface="Tahoma" charset="0"/>
                <a:ea typeface="ＭＳ Ｐゴシック" charset="0"/>
              </a:rPr>
              <a:t>C</a:t>
            </a:r>
            <a:r>
              <a:rPr lang="en-US" sz="5400" b="1" dirty="0" smtClean="0">
                <a:solidFill>
                  <a:schemeClr val="bg1"/>
                </a:solidFill>
                <a:latin typeface="Tahoma" charset="0"/>
                <a:ea typeface="ＭＳ Ｐゴシック" charset="0"/>
              </a:rPr>
              <a:t>oncern</a:t>
            </a:r>
            <a:r>
              <a:rPr lang="en-US" sz="5400" b="1" dirty="0">
                <a:solidFill>
                  <a:schemeClr val="bg1"/>
                </a:solidFill>
                <a:latin typeface="Tahoma" charset="0"/>
                <a:ea typeface="ＭＳ Ｐゴシック" charset="0"/>
              </a:rPr>
              <a:t>?</a:t>
            </a:r>
          </a:p>
        </p:txBody>
      </p:sp>
      <p:pic>
        <p:nvPicPr>
          <p:cNvPr id="88067" name="Picture 3" descr="1080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3580" y="3443952"/>
            <a:ext cx="2557178" cy="344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88212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8802" y="136967"/>
            <a:ext cx="7946825" cy="601663"/>
          </a:xfrm>
        </p:spPr>
        <p:txBody>
          <a:bodyPr/>
          <a:lstStyle/>
          <a:p>
            <a:pPr algn="ctr"/>
            <a:r>
              <a:rPr lang="en-US" sz="3200" b="1" dirty="0" smtClean="0"/>
              <a:t>Recall: Bovine and Avian Contaminants </a:t>
            </a:r>
            <a:endParaRPr lang="en-US" sz="3200" b="1" dirty="0"/>
          </a:p>
        </p:txBody>
      </p:sp>
      <p:sp>
        <p:nvSpPr>
          <p:cNvPr id="3" name="Content Placeholder 2"/>
          <p:cNvSpPr>
            <a:spLocks noGrp="1"/>
          </p:cNvSpPr>
          <p:nvPr>
            <p:ph idx="4294967295"/>
          </p:nvPr>
        </p:nvSpPr>
        <p:spPr>
          <a:xfrm>
            <a:off x="456889" y="961723"/>
            <a:ext cx="8348126" cy="5422201"/>
          </a:xfrm>
        </p:spPr>
        <p:txBody>
          <a:bodyPr>
            <a:normAutofit/>
          </a:bodyPr>
          <a:lstStyle/>
          <a:p>
            <a:pPr marL="514350" indent="-457200">
              <a:lnSpc>
                <a:spcPct val="90000"/>
              </a:lnSpc>
            </a:pPr>
            <a:r>
              <a:rPr lang="en-US" sz="2800" dirty="0">
                <a:ea typeface="ＭＳ Ｐゴシック" charset="0"/>
              </a:rPr>
              <a:t>Known </a:t>
            </a:r>
            <a:r>
              <a:rPr lang="en-US" sz="2800" dirty="0" smtClean="0">
                <a:ea typeface="ＭＳ Ｐゴシック" charset="0"/>
              </a:rPr>
              <a:t>Fetal </a:t>
            </a:r>
            <a:r>
              <a:rPr lang="en-US" sz="2800" dirty="0">
                <a:ea typeface="ＭＳ Ｐゴシック" charset="0"/>
              </a:rPr>
              <a:t>Bovine </a:t>
            </a:r>
            <a:r>
              <a:rPr lang="en-US" sz="2800" dirty="0" smtClean="0">
                <a:ea typeface="ＭＳ Ｐゴシック" charset="0"/>
              </a:rPr>
              <a:t>Serum contaminants</a:t>
            </a:r>
            <a:endParaRPr lang="en-US" sz="2400" dirty="0">
              <a:ea typeface="ＭＳ Ｐゴシック" charset="0"/>
            </a:endParaRPr>
          </a:p>
          <a:p>
            <a:pPr lvl="2">
              <a:lnSpc>
                <a:spcPct val="90000"/>
              </a:lnSpc>
            </a:pPr>
            <a:r>
              <a:rPr lang="en-US" sz="2200" dirty="0">
                <a:ea typeface="ＭＳ Ｐゴシック" charset="0"/>
              </a:rPr>
              <a:t>Bovine diarrhea virus (BVDV-1 and BVDV-2)</a:t>
            </a:r>
          </a:p>
          <a:p>
            <a:pPr lvl="2">
              <a:lnSpc>
                <a:spcPct val="90000"/>
              </a:lnSpc>
            </a:pPr>
            <a:r>
              <a:rPr lang="en-US" sz="2200" dirty="0">
                <a:ea typeface="ＭＳ Ｐゴシック" charset="0"/>
              </a:rPr>
              <a:t>Classic swine fever virus (CSFV) </a:t>
            </a:r>
          </a:p>
          <a:p>
            <a:pPr lvl="2">
              <a:lnSpc>
                <a:spcPct val="90000"/>
              </a:lnSpc>
            </a:pPr>
            <a:r>
              <a:rPr lang="en-US" sz="2200" dirty="0">
                <a:ea typeface="ＭＳ Ｐゴシック" charset="0"/>
              </a:rPr>
              <a:t>Border disease virus (BDV)</a:t>
            </a:r>
          </a:p>
          <a:p>
            <a:pPr lvl="2">
              <a:lnSpc>
                <a:spcPct val="90000"/>
              </a:lnSpc>
            </a:pPr>
            <a:r>
              <a:rPr lang="en-US" sz="2200" dirty="0">
                <a:ea typeface="ＭＳ Ｐゴシック" charset="0"/>
              </a:rPr>
              <a:t>Bovine herpesvirus-4 and herpesvirus-8</a:t>
            </a:r>
          </a:p>
          <a:p>
            <a:pPr lvl="2">
              <a:lnSpc>
                <a:spcPct val="90000"/>
              </a:lnSpc>
            </a:pPr>
            <a:r>
              <a:rPr lang="en-US" sz="2200" dirty="0" err="1">
                <a:ea typeface="ＭＳ Ｐゴシック" charset="0"/>
              </a:rPr>
              <a:t>Hobi</a:t>
            </a:r>
            <a:r>
              <a:rPr lang="en-US" sz="2200" dirty="0">
                <a:ea typeface="ＭＳ Ｐゴシック" charset="0"/>
              </a:rPr>
              <a:t>-like viruses </a:t>
            </a:r>
            <a:endParaRPr lang="en-US" sz="2200" dirty="0" smtClean="0">
              <a:ea typeface="ＭＳ Ｐゴシック" charset="0"/>
            </a:endParaRPr>
          </a:p>
          <a:p>
            <a:r>
              <a:rPr lang="en-US" sz="3000" dirty="0" smtClean="0">
                <a:ea typeface="ＭＳ Ｐゴシック" charset="0"/>
              </a:rPr>
              <a:t>   Known </a:t>
            </a:r>
            <a:r>
              <a:rPr lang="en-US" sz="3000" dirty="0">
                <a:ea typeface="ＭＳ Ｐゴシック" charset="0"/>
              </a:rPr>
              <a:t>avian contaminants include:</a:t>
            </a:r>
          </a:p>
          <a:p>
            <a:pPr lvl="2"/>
            <a:r>
              <a:rPr lang="en-US" sz="2800" dirty="0">
                <a:ea typeface="ＭＳ Ｐゴシック" charset="0"/>
              </a:rPr>
              <a:t> </a:t>
            </a:r>
            <a:r>
              <a:rPr lang="en-US" sz="2200" dirty="0">
                <a:ea typeface="ＭＳ Ｐゴシック" charset="0"/>
              </a:rPr>
              <a:t>Avian leukemia virus</a:t>
            </a:r>
            <a:r>
              <a:rPr lang="en-US" sz="2200" dirty="0" smtClean="0">
                <a:ea typeface="ＭＳ Ｐゴシック" charset="0"/>
              </a:rPr>
              <a:t>… “</a:t>
            </a:r>
            <a:r>
              <a:rPr lang="en-US" altLang="ja-JP" sz="2200" dirty="0" smtClean="0">
                <a:ea typeface="ＭＳ Ｐゴシック" charset="0"/>
              </a:rPr>
              <a:t>parent </a:t>
            </a:r>
            <a:r>
              <a:rPr lang="en-US" altLang="ja-JP" sz="2200" dirty="0">
                <a:ea typeface="ＭＳ Ｐゴシック" charset="0"/>
              </a:rPr>
              <a:t>virus</a:t>
            </a:r>
            <a:r>
              <a:rPr lang="ja-JP" altLang="en-US" sz="2200" dirty="0">
                <a:ea typeface="ＭＳ Ｐゴシック" charset="0"/>
              </a:rPr>
              <a:t>”</a:t>
            </a:r>
            <a:r>
              <a:rPr lang="en-US" altLang="ja-JP" sz="2200" dirty="0">
                <a:ea typeface="ＭＳ Ｐゴシック" charset="0"/>
              </a:rPr>
              <a:t>	</a:t>
            </a:r>
          </a:p>
          <a:p>
            <a:pPr lvl="3"/>
            <a:r>
              <a:rPr lang="en-US" sz="2200" dirty="0">
                <a:ea typeface="ＭＳ Ｐゴシック" charset="0"/>
              </a:rPr>
              <a:t> Avian sarcoma virus	</a:t>
            </a:r>
          </a:p>
          <a:p>
            <a:pPr lvl="3"/>
            <a:r>
              <a:rPr lang="en-US" sz="2200" dirty="0">
                <a:ea typeface="ＭＳ Ｐゴシック" charset="0"/>
              </a:rPr>
              <a:t> Avian </a:t>
            </a:r>
            <a:r>
              <a:rPr lang="en-US" sz="2200" dirty="0" err="1">
                <a:ea typeface="ＭＳ Ｐゴシック" charset="0"/>
              </a:rPr>
              <a:t>myeloblastosis</a:t>
            </a:r>
            <a:r>
              <a:rPr lang="en-US" sz="2200" dirty="0">
                <a:ea typeface="ＭＳ Ｐゴシック" charset="0"/>
              </a:rPr>
              <a:t> virus</a:t>
            </a:r>
          </a:p>
          <a:p>
            <a:pPr lvl="3"/>
            <a:r>
              <a:rPr lang="en-US" sz="2200" dirty="0">
                <a:ea typeface="ＭＳ Ｐゴシック" charset="0"/>
              </a:rPr>
              <a:t> Avian </a:t>
            </a:r>
            <a:r>
              <a:rPr lang="en-US" sz="2200" dirty="0" err="1">
                <a:ea typeface="ＭＳ Ｐゴシック" charset="0"/>
              </a:rPr>
              <a:t>erthroblastosis</a:t>
            </a:r>
            <a:r>
              <a:rPr lang="en-US" sz="2200" dirty="0">
                <a:ea typeface="ＭＳ Ｐゴシック" charset="0"/>
              </a:rPr>
              <a:t> virus</a:t>
            </a:r>
          </a:p>
          <a:p>
            <a:pPr lvl="3"/>
            <a:r>
              <a:rPr lang="en-US" sz="2200" dirty="0">
                <a:ea typeface="ＭＳ Ｐゴシック" charset="0"/>
              </a:rPr>
              <a:t> Avian </a:t>
            </a:r>
            <a:r>
              <a:rPr lang="en-US" sz="2200" dirty="0" err="1">
                <a:ea typeface="ＭＳ Ｐゴシック" charset="0"/>
              </a:rPr>
              <a:t>myelocytomatosis</a:t>
            </a:r>
            <a:r>
              <a:rPr lang="en-US" sz="2200" dirty="0">
                <a:ea typeface="ＭＳ Ｐゴシック" charset="0"/>
              </a:rPr>
              <a:t> </a:t>
            </a:r>
            <a:r>
              <a:rPr lang="en-US" sz="2200" dirty="0" smtClean="0">
                <a:ea typeface="ＭＳ Ｐゴシック" charset="0"/>
              </a:rPr>
              <a:t>virus</a:t>
            </a:r>
            <a:endParaRPr lang="en-US" sz="2200" dirty="0">
              <a:ea typeface="ＭＳ Ｐゴシック" charset="0"/>
            </a:endParaRPr>
          </a:p>
        </p:txBody>
      </p:sp>
    </p:spTree>
    <p:extLst>
      <p:ext uri="{BB962C8B-B14F-4D97-AF65-F5344CB8AC3E}">
        <p14:creationId xmlns:p14="http://schemas.microsoft.com/office/powerpoint/2010/main" val="66463983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3"/>
          <p:cNvSpPr>
            <a:spLocks noGrp="1"/>
          </p:cNvSpPr>
          <p:nvPr>
            <p:ph type="sldNum" sz="quarter" idx="12"/>
          </p:nvPr>
        </p:nvSpPr>
        <p:spPr>
          <a:noFill/>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0A7FE728-39D4-3F46-9910-D1F3D56DCD92}" type="slidenum">
              <a:rPr lang="en-US" sz="1400">
                <a:solidFill>
                  <a:srgbClr val="BFDDDE"/>
                </a:solidFill>
              </a:rPr>
              <a:pPr eaLnBrk="1" hangingPunct="1"/>
              <a:t>20</a:t>
            </a:fld>
            <a:endParaRPr lang="en-US" sz="1400">
              <a:solidFill>
                <a:srgbClr val="BFDDDE"/>
              </a:solidFill>
            </a:endParaRPr>
          </a:p>
        </p:txBody>
      </p:sp>
      <p:sp>
        <p:nvSpPr>
          <p:cNvPr id="729090" name="Oval 1026"/>
          <p:cNvSpPr>
            <a:spLocks noChangeArrowheads="1"/>
          </p:cNvSpPr>
          <p:nvPr/>
        </p:nvSpPr>
        <p:spPr bwMode="auto">
          <a:xfrm>
            <a:off x="306533" y="457200"/>
            <a:ext cx="2055667" cy="9906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1400" b="1" u="sng">
                <a:latin typeface="Arial" charset="0"/>
                <a:cs typeface="+mn-cs"/>
              </a:rPr>
              <a:t>100</a:t>
            </a:r>
            <a:r>
              <a:rPr lang="en-US" sz="1400">
                <a:latin typeface="Arial" charset="0"/>
                <a:cs typeface="+mn-cs"/>
              </a:rPr>
              <a:t> particles</a:t>
            </a:r>
          </a:p>
          <a:p>
            <a:pPr algn="ctr">
              <a:defRPr/>
            </a:pPr>
            <a:r>
              <a:rPr lang="en-US" sz="1400">
                <a:latin typeface="Arial" charset="0"/>
                <a:cs typeface="+mn-cs"/>
              </a:rPr>
              <a:t>Benign Herpes Virus </a:t>
            </a:r>
            <a:r>
              <a:rPr lang="en-US" sz="1400" b="1">
                <a:latin typeface="Arial" charset="0"/>
                <a:cs typeface="+mn-cs"/>
              </a:rPr>
              <a:t>A</a:t>
            </a:r>
          </a:p>
        </p:txBody>
      </p:sp>
      <p:sp>
        <p:nvSpPr>
          <p:cNvPr id="729091" name="Oval 1027"/>
          <p:cNvSpPr>
            <a:spLocks noChangeArrowheads="1"/>
          </p:cNvSpPr>
          <p:nvPr/>
        </p:nvSpPr>
        <p:spPr bwMode="auto">
          <a:xfrm>
            <a:off x="2743200" y="457200"/>
            <a:ext cx="2051858" cy="990600"/>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1400" b="1" u="sng">
                <a:latin typeface="Arial" charset="0"/>
                <a:cs typeface="+mn-cs"/>
              </a:rPr>
              <a:t>100</a:t>
            </a:r>
            <a:r>
              <a:rPr lang="en-US" sz="1400">
                <a:latin typeface="Arial" charset="0"/>
                <a:cs typeface="+mn-cs"/>
              </a:rPr>
              <a:t> particles</a:t>
            </a:r>
          </a:p>
          <a:p>
            <a:pPr algn="ctr">
              <a:defRPr/>
            </a:pPr>
            <a:r>
              <a:rPr lang="en-US" sz="1400">
                <a:latin typeface="Arial" charset="0"/>
                <a:cs typeface="+mn-cs"/>
              </a:rPr>
              <a:t>Benign Herpes Virus </a:t>
            </a:r>
            <a:r>
              <a:rPr lang="en-US" sz="1400" b="1">
                <a:latin typeface="Arial" charset="0"/>
                <a:cs typeface="+mn-cs"/>
              </a:rPr>
              <a:t>B</a:t>
            </a:r>
          </a:p>
        </p:txBody>
      </p:sp>
      <p:sp>
        <p:nvSpPr>
          <p:cNvPr id="729092" name="Rectangle 1028"/>
          <p:cNvSpPr>
            <a:spLocks noChangeArrowheads="1"/>
          </p:cNvSpPr>
          <p:nvPr/>
        </p:nvSpPr>
        <p:spPr bwMode="auto">
          <a:xfrm>
            <a:off x="586840" y="2286000"/>
            <a:ext cx="1524000" cy="685800"/>
          </a:xfrm>
          <a:prstGeom prst="rect">
            <a:avLst/>
          </a:prstGeom>
          <a:solidFill>
            <a:srgbClr val="66FF33"/>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a:latin typeface="Arial" charset="0"/>
                <a:cs typeface="+mn-cs"/>
              </a:rPr>
              <a:t>Mouse #1</a:t>
            </a:r>
          </a:p>
        </p:txBody>
      </p:sp>
      <p:sp>
        <p:nvSpPr>
          <p:cNvPr id="729093" name="Rectangle 1029"/>
          <p:cNvSpPr>
            <a:spLocks noChangeArrowheads="1"/>
          </p:cNvSpPr>
          <p:nvPr/>
        </p:nvSpPr>
        <p:spPr bwMode="auto">
          <a:xfrm>
            <a:off x="3082140" y="2286000"/>
            <a:ext cx="1524000" cy="685800"/>
          </a:xfrm>
          <a:prstGeom prst="rect">
            <a:avLst/>
          </a:prstGeom>
          <a:solidFill>
            <a:srgbClr val="66FF33"/>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a:latin typeface="Arial" charset="0"/>
                <a:cs typeface="+mn-cs"/>
              </a:rPr>
              <a:t>Mouse #2</a:t>
            </a:r>
          </a:p>
        </p:txBody>
      </p:sp>
      <p:sp>
        <p:nvSpPr>
          <p:cNvPr id="729094" name="Text Box 1030"/>
          <p:cNvSpPr txBox="1">
            <a:spLocks noChangeArrowheads="1"/>
          </p:cNvSpPr>
          <p:nvPr/>
        </p:nvSpPr>
        <p:spPr bwMode="auto">
          <a:xfrm>
            <a:off x="663040" y="3657600"/>
            <a:ext cx="1600200" cy="369332"/>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a:solidFill>
                  <a:srgbClr val="FFFFFF"/>
                </a:solidFill>
                <a:latin typeface="Arial" charset="0"/>
                <a:cs typeface="+mn-cs"/>
              </a:rPr>
              <a:t>Mouse ok</a:t>
            </a:r>
          </a:p>
        </p:txBody>
      </p:sp>
      <p:sp>
        <p:nvSpPr>
          <p:cNvPr id="729095" name="Text Box 1031"/>
          <p:cNvSpPr txBox="1">
            <a:spLocks noChangeArrowheads="1"/>
          </p:cNvSpPr>
          <p:nvPr/>
        </p:nvSpPr>
        <p:spPr bwMode="auto">
          <a:xfrm>
            <a:off x="3082140" y="3657600"/>
            <a:ext cx="1600200" cy="369332"/>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a:solidFill>
                  <a:srgbClr val="FFFFFF"/>
                </a:solidFill>
                <a:latin typeface="Arial" charset="0"/>
                <a:cs typeface="+mn-cs"/>
              </a:rPr>
              <a:t>Mouse ok</a:t>
            </a:r>
          </a:p>
        </p:txBody>
      </p:sp>
      <p:sp>
        <p:nvSpPr>
          <p:cNvPr id="729096" name="Oval 1032"/>
          <p:cNvSpPr>
            <a:spLocks noChangeArrowheads="1"/>
          </p:cNvSpPr>
          <p:nvPr/>
        </p:nvSpPr>
        <p:spPr bwMode="auto">
          <a:xfrm>
            <a:off x="5257800" y="228600"/>
            <a:ext cx="2667000" cy="1447800"/>
          </a:xfrm>
          <a:prstGeom prst="ellipse">
            <a:avLst/>
          </a:prstGeom>
          <a:solidFill>
            <a:srgbClr val="F915D3"/>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1600" b="1">
                <a:solidFill>
                  <a:srgbClr val="FFFFFF"/>
                </a:solidFill>
                <a:latin typeface="Arial" charset="0"/>
                <a:cs typeface="+mn-cs"/>
              </a:rPr>
              <a:t>ONE</a:t>
            </a:r>
            <a:r>
              <a:rPr lang="en-US" sz="1200">
                <a:solidFill>
                  <a:srgbClr val="FFFFFF"/>
                </a:solidFill>
                <a:latin typeface="Arial" charset="0"/>
                <a:cs typeface="+mn-cs"/>
              </a:rPr>
              <a:t> particle</a:t>
            </a:r>
          </a:p>
          <a:p>
            <a:pPr algn="ctr">
              <a:defRPr/>
            </a:pPr>
            <a:r>
              <a:rPr lang="en-US" sz="1200">
                <a:solidFill>
                  <a:srgbClr val="FFFFFF"/>
                </a:solidFill>
                <a:latin typeface="Arial" charset="0"/>
                <a:cs typeface="+mn-cs"/>
              </a:rPr>
              <a:t>Benign Herpes Virus </a:t>
            </a:r>
            <a:r>
              <a:rPr lang="en-US" sz="1200" b="1">
                <a:solidFill>
                  <a:srgbClr val="FFFFFF"/>
                </a:solidFill>
                <a:latin typeface="Arial" charset="0"/>
                <a:cs typeface="+mn-cs"/>
              </a:rPr>
              <a:t>A</a:t>
            </a:r>
          </a:p>
          <a:p>
            <a:pPr algn="ctr">
              <a:defRPr/>
            </a:pPr>
            <a:r>
              <a:rPr lang="en-US" sz="1600" b="1">
                <a:solidFill>
                  <a:srgbClr val="FFFFFF"/>
                </a:solidFill>
                <a:latin typeface="Arial" charset="0"/>
                <a:cs typeface="+mn-cs"/>
              </a:rPr>
              <a:t>+</a:t>
            </a:r>
          </a:p>
          <a:p>
            <a:pPr algn="ctr">
              <a:defRPr/>
            </a:pPr>
            <a:r>
              <a:rPr lang="en-US" sz="1600" b="1">
                <a:solidFill>
                  <a:srgbClr val="FFFFFF"/>
                </a:solidFill>
                <a:latin typeface="Arial" charset="0"/>
                <a:cs typeface="+mn-cs"/>
              </a:rPr>
              <a:t>ONE</a:t>
            </a:r>
            <a:r>
              <a:rPr lang="en-US" sz="1200">
                <a:solidFill>
                  <a:srgbClr val="FFFFFF"/>
                </a:solidFill>
                <a:latin typeface="Arial" charset="0"/>
                <a:cs typeface="+mn-cs"/>
              </a:rPr>
              <a:t> particle </a:t>
            </a:r>
          </a:p>
          <a:p>
            <a:pPr algn="ctr">
              <a:defRPr/>
            </a:pPr>
            <a:r>
              <a:rPr lang="en-US" sz="1200">
                <a:solidFill>
                  <a:srgbClr val="FFFFFF"/>
                </a:solidFill>
                <a:latin typeface="Arial" charset="0"/>
                <a:cs typeface="+mn-cs"/>
              </a:rPr>
              <a:t>Benign Herpes Virus </a:t>
            </a:r>
            <a:r>
              <a:rPr lang="en-US" sz="1200" b="1">
                <a:solidFill>
                  <a:srgbClr val="FFFFFF"/>
                </a:solidFill>
                <a:latin typeface="Arial" charset="0"/>
                <a:cs typeface="+mn-cs"/>
              </a:rPr>
              <a:t>B</a:t>
            </a:r>
            <a:r>
              <a:rPr lang="en-US" sz="1200">
                <a:solidFill>
                  <a:srgbClr val="FFFFFF"/>
                </a:solidFill>
                <a:latin typeface="Arial" charset="0"/>
                <a:cs typeface="+mn-cs"/>
              </a:rPr>
              <a:t> </a:t>
            </a:r>
          </a:p>
          <a:p>
            <a:pPr algn="ctr">
              <a:defRPr/>
            </a:pPr>
            <a:endParaRPr lang="en-US" sz="1200">
              <a:solidFill>
                <a:srgbClr val="FFFFFF"/>
              </a:solidFill>
              <a:latin typeface="Arial" charset="0"/>
              <a:cs typeface="+mn-cs"/>
            </a:endParaRPr>
          </a:p>
        </p:txBody>
      </p:sp>
      <p:sp>
        <p:nvSpPr>
          <p:cNvPr id="729097" name="Rectangle 1033"/>
          <p:cNvSpPr>
            <a:spLocks noChangeArrowheads="1"/>
          </p:cNvSpPr>
          <p:nvPr/>
        </p:nvSpPr>
        <p:spPr bwMode="auto">
          <a:xfrm>
            <a:off x="5867400" y="2286000"/>
            <a:ext cx="1524000" cy="6858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a:latin typeface="Arial" charset="0"/>
                <a:cs typeface="+mn-cs"/>
              </a:rPr>
              <a:t>Mouse #3</a:t>
            </a:r>
          </a:p>
        </p:txBody>
      </p:sp>
      <p:sp>
        <p:nvSpPr>
          <p:cNvPr id="729098" name="Text Box 1034"/>
          <p:cNvSpPr txBox="1">
            <a:spLocks noChangeArrowheads="1"/>
          </p:cNvSpPr>
          <p:nvPr/>
        </p:nvSpPr>
        <p:spPr bwMode="auto">
          <a:xfrm>
            <a:off x="5410200" y="3733800"/>
            <a:ext cx="2895600" cy="369332"/>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b="1">
                <a:solidFill>
                  <a:schemeClr val="bg1"/>
                </a:solidFill>
                <a:latin typeface="Arial" charset="0"/>
                <a:cs typeface="+mn-cs"/>
              </a:rPr>
              <a:t>62% of MICE DIE</a:t>
            </a:r>
            <a:r>
              <a:rPr lang="en-US">
                <a:solidFill>
                  <a:schemeClr val="bg1"/>
                </a:solidFill>
                <a:latin typeface="Arial" charset="0"/>
                <a:cs typeface="+mn-cs"/>
              </a:rPr>
              <a:t>   </a:t>
            </a:r>
          </a:p>
        </p:txBody>
      </p:sp>
      <p:sp>
        <p:nvSpPr>
          <p:cNvPr id="729099" name="Oval 1035" descr="Newsprint"/>
          <p:cNvSpPr>
            <a:spLocks noChangeArrowheads="1"/>
          </p:cNvSpPr>
          <p:nvPr/>
        </p:nvSpPr>
        <p:spPr bwMode="auto">
          <a:xfrm>
            <a:off x="5486400" y="4751576"/>
            <a:ext cx="2667000" cy="914400"/>
          </a:xfrm>
          <a:prstGeom prst="ellipse">
            <a:avLst/>
          </a:prstGeom>
          <a:blipFill dpi="0" rotWithShape="0">
            <a:blip r:embed="rId3"/>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1800" b="1">
                <a:solidFill>
                  <a:srgbClr val="000000"/>
                </a:solidFill>
                <a:latin typeface="Arial" charset="0"/>
                <a:cs typeface="+mn-cs"/>
              </a:rPr>
              <a:t>11 new recombinant</a:t>
            </a:r>
          </a:p>
          <a:p>
            <a:pPr algn="ctr">
              <a:defRPr/>
            </a:pPr>
            <a:r>
              <a:rPr lang="en-US" sz="1800" b="1">
                <a:solidFill>
                  <a:srgbClr val="000000"/>
                </a:solidFill>
                <a:latin typeface="Arial" charset="0"/>
                <a:cs typeface="+mn-cs"/>
              </a:rPr>
              <a:t>Viruses isolated</a:t>
            </a:r>
          </a:p>
        </p:txBody>
      </p:sp>
      <p:sp>
        <p:nvSpPr>
          <p:cNvPr id="729100" name="Rectangle 1036"/>
          <p:cNvSpPr>
            <a:spLocks noChangeArrowheads="1"/>
          </p:cNvSpPr>
          <p:nvPr/>
        </p:nvSpPr>
        <p:spPr bwMode="auto">
          <a:xfrm>
            <a:off x="5105400" y="6172200"/>
            <a:ext cx="3657600" cy="4572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b="1" dirty="0">
                <a:solidFill>
                  <a:srgbClr val="FFFFFF"/>
                </a:solidFill>
                <a:latin typeface="Arial" charset="0"/>
                <a:cs typeface="+mn-cs"/>
              </a:rPr>
              <a:t>3 LETHAL in 4</a:t>
            </a:r>
            <a:r>
              <a:rPr lang="en-US" b="1" baseline="30000" dirty="0">
                <a:solidFill>
                  <a:srgbClr val="FFFFFF"/>
                </a:solidFill>
                <a:latin typeface="Arial" charset="0"/>
                <a:cs typeface="+mn-cs"/>
              </a:rPr>
              <a:t>th</a:t>
            </a:r>
            <a:r>
              <a:rPr lang="en-US" b="1" dirty="0">
                <a:solidFill>
                  <a:srgbClr val="FFFFFF"/>
                </a:solidFill>
                <a:latin typeface="Arial" charset="0"/>
                <a:cs typeface="+mn-cs"/>
              </a:rPr>
              <a:t> gen.</a:t>
            </a:r>
          </a:p>
        </p:txBody>
      </p:sp>
      <p:sp>
        <p:nvSpPr>
          <p:cNvPr id="729101" name="Line 1037"/>
          <p:cNvSpPr>
            <a:spLocks noChangeShapeType="1"/>
          </p:cNvSpPr>
          <p:nvPr/>
        </p:nvSpPr>
        <p:spPr bwMode="auto">
          <a:xfrm>
            <a:off x="1272640" y="1447800"/>
            <a:ext cx="0" cy="838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729102" name="Line 1038"/>
          <p:cNvSpPr>
            <a:spLocks noChangeShapeType="1"/>
          </p:cNvSpPr>
          <p:nvPr/>
        </p:nvSpPr>
        <p:spPr bwMode="auto">
          <a:xfrm>
            <a:off x="3844140" y="1447800"/>
            <a:ext cx="0" cy="838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729103" name="Line 1039"/>
          <p:cNvSpPr>
            <a:spLocks noChangeShapeType="1"/>
          </p:cNvSpPr>
          <p:nvPr/>
        </p:nvSpPr>
        <p:spPr bwMode="auto">
          <a:xfrm>
            <a:off x="1348840" y="3048000"/>
            <a:ext cx="0" cy="6096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729104" name="Line 1040"/>
          <p:cNvSpPr>
            <a:spLocks noChangeShapeType="1"/>
          </p:cNvSpPr>
          <p:nvPr/>
        </p:nvSpPr>
        <p:spPr bwMode="auto">
          <a:xfrm>
            <a:off x="3844140" y="2971800"/>
            <a:ext cx="0" cy="685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729105" name="Line 1041"/>
          <p:cNvSpPr>
            <a:spLocks noChangeShapeType="1"/>
          </p:cNvSpPr>
          <p:nvPr/>
        </p:nvSpPr>
        <p:spPr bwMode="auto">
          <a:xfrm>
            <a:off x="6629400" y="1676400"/>
            <a:ext cx="0" cy="6096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729106" name="Line 1042"/>
          <p:cNvSpPr>
            <a:spLocks noChangeShapeType="1"/>
          </p:cNvSpPr>
          <p:nvPr/>
        </p:nvSpPr>
        <p:spPr bwMode="auto">
          <a:xfrm>
            <a:off x="6705600" y="2971800"/>
            <a:ext cx="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729107" name="Line 1043"/>
          <p:cNvSpPr>
            <a:spLocks noChangeShapeType="1"/>
          </p:cNvSpPr>
          <p:nvPr/>
        </p:nvSpPr>
        <p:spPr bwMode="auto">
          <a:xfrm flipH="1">
            <a:off x="6769404" y="4191000"/>
            <a:ext cx="12396" cy="560576"/>
          </a:xfrm>
          <a:prstGeom prst="line">
            <a:avLst/>
          </a:prstGeom>
          <a:noFill/>
          <a:ln w="57150" cmpd="sng">
            <a:solidFill>
              <a:srgbClr val="660066"/>
            </a:solidFill>
            <a:round/>
            <a:headEnd type="none"/>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729108" name="Line 1044"/>
          <p:cNvSpPr>
            <a:spLocks noChangeShapeType="1"/>
          </p:cNvSpPr>
          <p:nvPr/>
        </p:nvSpPr>
        <p:spPr bwMode="auto">
          <a:xfrm>
            <a:off x="6769404" y="5665976"/>
            <a:ext cx="0" cy="506224"/>
          </a:xfrm>
          <a:prstGeom prst="line">
            <a:avLst/>
          </a:prstGeom>
          <a:noFill/>
          <a:ln w="57150" cmpd="sng">
            <a:solidFill>
              <a:srgbClr val="66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729109" name="Text Box 1045"/>
          <p:cNvSpPr txBox="1">
            <a:spLocks noChangeArrowheads="1"/>
          </p:cNvSpPr>
          <p:nvPr/>
        </p:nvSpPr>
        <p:spPr bwMode="auto">
          <a:xfrm>
            <a:off x="186540" y="5070901"/>
            <a:ext cx="4495800" cy="132343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2000" dirty="0">
                <a:solidFill>
                  <a:srgbClr val="000000"/>
                </a:solidFill>
                <a:latin typeface="Arial" charset="0"/>
                <a:cs typeface="+mn-cs"/>
              </a:rPr>
              <a:t>Javier, RT, </a:t>
            </a:r>
            <a:r>
              <a:rPr lang="en-US" sz="2000" dirty="0" err="1">
                <a:solidFill>
                  <a:srgbClr val="000000"/>
                </a:solidFill>
                <a:latin typeface="Arial" charset="0"/>
                <a:cs typeface="+mn-cs"/>
              </a:rPr>
              <a:t>et.al</a:t>
            </a:r>
            <a:r>
              <a:rPr lang="en-US" sz="2000" dirty="0">
                <a:solidFill>
                  <a:srgbClr val="000000"/>
                </a:solidFill>
                <a:latin typeface="Arial" charset="0"/>
                <a:cs typeface="+mn-cs"/>
              </a:rPr>
              <a:t>. Two </a:t>
            </a:r>
            <a:r>
              <a:rPr lang="en-US" sz="2000" dirty="0" err="1">
                <a:solidFill>
                  <a:srgbClr val="000000"/>
                </a:solidFill>
                <a:latin typeface="Arial" charset="0"/>
                <a:cs typeface="+mn-cs"/>
              </a:rPr>
              <a:t>avirulent</a:t>
            </a:r>
            <a:r>
              <a:rPr lang="en-US" sz="2000" dirty="0">
                <a:solidFill>
                  <a:srgbClr val="000000"/>
                </a:solidFill>
                <a:latin typeface="Arial" charset="0"/>
                <a:cs typeface="+mn-cs"/>
              </a:rPr>
              <a:t> herpes simplex viruses generate lethal </a:t>
            </a:r>
            <a:r>
              <a:rPr lang="en-US" sz="2000" dirty="0" err="1">
                <a:solidFill>
                  <a:srgbClr val="000000"/>
                </a:solidFill>
                <a:latin typeface="Arial" charset="0"/>
                <a:cs typeface="+mn-cs"/>
              </a:rPr>
              <a:t>combinants</a:t>
            </a:r>
            <a:r>
              <a:rPr lang="en-US" sz="2000" dirty="0">
                <a:solidFill>
                  <a:srgbClr val="000000"/>
                </a:solidFill>
                <a:latin typeface="Arial" charset="0"/>
                <a:cs typeface="+mn-cs"/>
              </a:rPr>
              <a:t> in vivo. </a:t>
            </a:r>
            <a:r>
              <a:rPr lang="en-US" sz="2000" u="sng" dirty="0">
                <a:solidFill>
                  <a:srgbClr val="000000"/>
                </a:solidFill>
                <a:latin typeface="Arial" charset="0"/>
                <a:cs typeface="+mn-cs"/>
              </a:rPr>
              <a:t>Science. </a:t>
            </a:r>
            <a:r>
              <a:rPr lang="en-US" sz="2000" dirty="0">
                <a:solidFill>
                  <a:srgbClr val="000000"/>
                </a:solidFill>
                <a:latin typeface="Arial" charset="0"/>
                <a:cs typeface="+mn-cs"/>
              </a:rPr>
              <a:t>1986 Nov 7; 234(4777):746-8.</a:t>
            </a:r>
          </a:p>
        </p:txBody>
      </p:sp>
    </p:spTree>
    <p:extLst>
      <p:ext uri="{BB962C8B-B14F-4D97-AF65-F5344CB8AC3E}">
        <p14:creationId xmlns:p14="http://schemas.microsoft.com/office/powerpoint/2010/main" val="34712611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9090"/>
                                        </p:tgtEl>
                                        <p:attrNameLst>
                                          <p:attrName>style.visibility</p:attrName>
                                        </p:attrNameLst>
                                      </p:cBhvr>
                                      <p:to>
                                        <p:strVal val="visible"/>
                                      </p:to>
                                    </p:set>
                                    <p:anim calcmode="lin" valueType="num">
                                      <p:cBhvr additive="base">
                                        <p:cTn id="7" dur="500" fill="hold"/>
                                        <p:tgtEl>
                                          <p:spTgt spid="729090"/>
                                        </p:tgtEl>
                                        <p:attrNameLst>
                                          <p:attrName>ppt_x</p:attrName>
                                        </p:attrNameLst>
                                      </p:cBhvr>
                                      <p:tavLst>
                                        <p:tav tm="0">
                                          <p:val>
                                            <p:strVal val="0-#ppt_w/2"/>
                                          </p:val>
                                        </p:tav>
                                        <p:tav tm="100000">
                                          <p:val>
                                            <p:strVal val="#ppt_x"/>
                                          </p:val>
                                        </p:tav>
                                      </p:tavLst>
                                    </p:anim>
                                    <p:anim calcmode="lin" valueType="num">
                                      <p:cBhvr additive="base">
                                        <p:cTn id="8" dur="500" fill="hold"/>
                                        <p:tgtEl>
                                          <p:spTgt spid="7290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72910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2909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72910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2909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2909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72910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72909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499"/>
                                          </p:stCondLst>
                                        </p:cTn>
                                        <p:tgtEl>
                                          <p:spTgt spid="729104"/>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729095"/>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729096"/>
                                        </p:tgtEl>
                                        <p:attrNameLst>
                                          <p:attrName>style.visibility</p:attrName>
                                        </p:attrNameLst>
                                      </p:cBhvr>
                                      <p:to>
                                        <p:strVal val="visible"/>
                                      </p:to>
                                    </p:set>
                                    <p:anim calcmode="lin" valueType="num">
                                      <p:cBhvr additive="base">
                                        <p:cTn id="49" dur="500" fill="hold"/>
                                        <p:tgtEl>
                                          <p:spTgt spid="729096"/>
                                        </p:tgtEl>
                                        <p:attrNameLst>
                                          <p:attrName>ppt_x</p:attrName>
                                        </p:attrNameLst>
                                      </p:cBhvr>
                                      <p:tavLst>
                                        <p:tav tm="0">
                                          <p:val>
                                            <p:strVal val="1+#ppt_w/2"/>
                                          </p:val>
                                        </p:tav>
                                        <p:tav tm="100000">
                                          <p:val>
                                            <p:strVal val="#ppt_x"/>
                                          </p:val>
                                        </p:tav>
                                      </p:tavLst>
                                    </p:anim>
                                    <p:anim calcmode="lin" valueType="num">
                                      <p:cBhvr additive="base">
                                        <p:cTn id="50" dur="500" fill="hold"/>
                                        <p:tgtEl>
                                          <p:spTgt spid="729096"/>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499"/>
                                          </p:stCondLst>
                                        </p:cTn>
                                        <p:tgtEl>
                                          <p:spTgt spid="729105"/>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729097"/>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729106"/>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729098"/>
                                        </p:tgtEl>
                                        <p:attrNameLst>
                                          <p:attrName>style.visibility</p:attrName>
                                        </p:attrNameLst>
                                      </p:cBhvr>
                                      <p:to>
                                        <p:strVal val="visible"/>
                                      </p:to>
                                    </p:set>
                                    <p:animEffect transition="in" filter="checkerboard(across)">
                                      <p:cBhvr>
                                        <p:cTn id="67" dur="500"/>
                                        <p:tgtEl>
                                          <p:spTgt spid="729098"/>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nodeType="clickEffect">
                                  <p:stCondLst>
                                    <p:cond delay="0"/>
                                  </p:stCondLst>
                                  <p:childTnLst>
                                    <p:set>
                                      <p:cBhvr>
                                        <p:cTn id="71" dur="1" fill="hold">
                                          <p:stCondLst>
                                            <p:cond delay="499"/>
                                          </p:stCondLst>
                                        </p:cTn>
                                        <p:tgtEl>
                                          <p:spTgt spid="729107"/>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499"/>
                                          </p:stCondLst>
                                        </p:cTn>
                                        <p:tgtEl>
                                          <p:spTgt spid="729099"/>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nodeType="clickEffect">
                                  <p:stCondLst>
                                    <p:cond delay="0"/>
                                  </p:stCondLst>
                                  <p:childTnLst>
                                    <p:set>
                                      <p:cBhvr>
                                        <p:cTn id="79" dur="1" fill="hold">
                                          <p:stCondLst>
                                            <p:cond delay="499"/>
                                          </p:stCondLst>
                                        </p:cTn>
                                        <p:tgtEl>
                                          <p:spTgt spid="729108"/>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729100"/>
                                        </p:tgtEl>
                                        <p:attrNameLst>
                                          <p:attrName>style.visibility</p:attrName>
                                        </p:attrNameLst>
                                      </p:cBhvr>
                                      <p:to>
                                        <p:strVal val="visible"/>
                                      </p:to>
                                    </p:set>
                                    <p:anim calcmode="lin" valueType="num">
                                      <p:cBhvr additive="base">
                                        <p:cTn id="84" dur="500" fill="hold"/>
                                        <p:tgtEl>
                                          <p:spTgt spid="729100"/>
                                        </p:tgtEl>
                                        <p:attrNameLst>
                                          <p:attrName>ppt_x</p:attrName>
                                        </p:attrNameLst>
                                      </p:cBhvr>
                                      <p:tavLst>
                                        <p:tav tm="0">
                                          <p:val>
                                            <p:strVal val="#ppt_x"/>
                                          </p:val>
                                        </p:tav>
                                        <p:tav tm="100000">
                                          <p:val>
                                            <p:strVal val="#ppt_x"/>
                                          </p:val>
                                        </p:tav>
                                      </p:tavLst>
                                    </p:anim>
                                    <p:anim calcmode="lin" valueType="num">
                                      <p:cBhvr additive="base">
                                        <p:cTn id="85" dur="500" fill="hold"/>
                                        <p:tgtEl>
                                          <p:spTgt spid="729100"/>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729109"/>
                                        </p:tgtEl>
                                        <p:attrNameLst>
                                          <p:attrName>style.visibility</p:attrName>
                                        </p:attrNameLst>
                                      </p:cBhvr>
                                      <p:to>
                                        <p:strVal val="visible"/>
                                      </p:to>
                                    </p:set>
                                    <p:anim calcmode="lin" valueType="num">
                                      <p:cBhvr additive="base">
                                        <p:cTn id="90" dur="500" fill="hold"/>
                                        <p:tgtEl>
                                          <p:spTgt spid="729109"/>
                                        </p:tgtEl>
                                        <p:attrNameLst>
                                          <p:attrName>ppt_x</p:attrName>
                                        </p:attrNameLst>
                                      </p:cBhvr>
                                      <p:tavLst>
                                        <p:tav tm="0">
                                          <p:val>
                                            <p:strVal val="#ppt_x"/>
                                          </p:val>
                                        </p:tav>
                                        <p:tav tm="100000">
                                          <p:val>
                                            <p:strVal val="#ppt_x"/>
                                          </p:val>
                                        </p:tav>
                                      </p:tavLst>
                                    </p:anim>
                                    <p:anim calcmode="lin" valueType="num">
                                      <p:cBhvr additive="base">
                                        <p:cTn id="91" dur="500" fill="hold"/>
                                        <p:tgtEl>
                                          <p:spTgt spid="7291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0" grpId="0" animBg="1" autoUpdateAnimBg="0"/>
      <p:bldP spid="729091" grpId="0" animBg="1" autoUpdateAnimBg="0"/>
      <p:bldP spid="729092" grpId="0" animBg="1" autoUpdateAnimBg="0"/>
      <p:bldP spid="729093" grpId="0" animBg="1" autoUpdateAnimBg="0"/>
      <p:bldP spid="729094" grpId="0" animBg="1" autoUpdateAnimBg="0"/>
      <p:bldP spid="729095" grpId="0" animBg="1" autoUpdateAnimBg="0"/>
      <p:bldP spid="729096" grpId="0" animBg="1" autoUpdateAnimBg="0"/>
      <p:bldP spid="729097" grpId="0" animBg="1" autoUpdateAnimBg="0"/>
      <p:bldP spid="729098" grpId="0" animBg="1" autoUpdateAnimBg="0"/>
      <p:bldP spid="729099" grpId="0" animBg="1" autoUpdateAnimBg="0"/>
      <p:bldP spid="729100" grpId="0" animBg="1" autoUpdateAnimBg="0"/>
      <p:bldP spid="72910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6"/>
          <p:cNvSpPr>
            <a:spLocks noGrp="1" noChangeArrowheads="1"/>
          </p:cNvSpPr>
          <p:nvPr>
            <p:ph type="sldNum" sz="quarter" idx="12"/>
          </p:nvPr>
        </p:nvSpPr>
        <p:spPr>
          <a:noFill/>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1E212763-813D-CA46-AADE-B6D18EC1C0A7}" type="slidenum">
              <a:rPr lang="en-US" sz="1400"/>
              <a:pPr eaLnBrk="1" hangingPunct="1"/>
              <a:t>21</a:t>
            </a:fld>
            <a:endParaRPr lang="en-US" sz="1400"/>
          </a:p>
        </p:txBody>
      </p:sp>
      <p:sp>
        <p:nvSpPr>
          <p:cNvPr id="93187" name="Rectangle 2"/>
          <p:cNvSpPr>
            <a:spLocks noGrp="1" noChangeArrowheads="1"/>
          </p:cNvSpPr>
          <p:nvPr>
            <p:ph type="subTitle" idx="4294967295"/>
          </p:nvPr>
        </p:nvSpPr>
        <p:spPr>
          <a:xfrm>
            <a:off x="284340" y="1219200"/>
            <a:ext cx="8491538" cy="4495800"/>
          </a:xfrm>
        </p:spPr>
        <p:txBody>
          <a:bodyPr/>
          <a:lstStyle/>
          <a:p>
            <a:pPr marL="457200" lvl="1" indent="0" eaLnBrk="1" hangingPunct="1">
              <a:buFontTx/>
              <a:buNone/>
            </a:pPr>
            <a:r>
              <a:rPr lang="en-US" sz="4400" b="1" u="sng" dirty="0">
                <a:latin typeface="Tahoma" charset="0"/>
                <a:ea typeface="ＭＳ Ｐゴシック" charset="0"/>
                <a:cs typeface="Times New Roman" charset="0"/>
              </a:rPr>
              <a:t>Conclusion:</a:t>
            </a:r>
            <a:r>
              <a:rPr lang="en-US" sz="4000" dirty="0">
                <a:latin typeface="Tahoma" charset="0"/>
                <a:ea typeface="ＭＳ Ｐゴシック" charset="0"/>
                <a:cs typeface="Times New Roman" charset="0"/>
              </a:rPr>
              <a:t> Two </a:t>
            </a:r>
            <a:r>
              <a:rPr lang="en-US" sz="4000" dirty="0" err="1">
                <a:latin typeface="Tahoma" charset="0"/>
                <a:ea typeface="ＭＳ Ｐゴシック" charset="0"/>
                <a:cs typeface="Times New Roman" charset="0"/>
              </a:rPr>
              <a:t>avirulent</a:t>
            </a:r>
            <a:r>
              <a:rPr lang="en-US" sz="4000" dirty="0">
                <a:latin typeface="Tahoma" charset="0"/>
                <a:ea typeface="ＭＳ Ｐゴシック" charset="0"/>
                <a:cs typeface="Times New Roman" charset="0"/>
              </a:rPr>
              <a:t> </a:t>
            </a:r>
            <a:r>
              <a:rPr lang="en-US" sz="4000" dirty="0" smtClean="0">
                <a:latin typeface="Tahoma" charset="0"/>
                <a:ea typeface="ＭＳ Ｐゴシック" charset="0"/>
                <a:cs typeface="Times New Roman" charset="0"/>
              </a:rPr>
              <a:t>viruses interact </a:t>
            </a:r>
            <a:r>
              <a:rPr lang="en-US" sz="4000" dirty="0">
                <a:latin typeface="Tahoma" charset="0"/>
                <a:ea typeface="ＭＳ Ｐゴシック" charset="0"/>
                <a:cs typeface="Times New Roman" charset="0"/>
              </a:rPr>
              <a:t>in vivo to produce </a:t>
            </a:r>
            <a:r>
              <a:rPr lang="en-US" sz="4000" u="sng" dirty="0">
                <a:latin typeface="Tahoma" charset="0"/>
                <a:ea typeface="ＭＳ Ｐゴシック" charset="0"/>
                <a:cs typeface="Times New Roman" charset="0"/>
              </a:rPr>
              <a:t>virulent recombinants</a:t>
            </a:r>
            <a:r>
              <a:rPr lang="en-US" sz="4000" dirty="0">
                <a:latin typeface="Tahoma" charset="0"/>
                <a:ea typeface="ＭＳ Ｐゴシック" charset="0"/>
                <a:cs typeface="Times New Roman" charset="0"/>
              </a:rPr>
              <a:t> </a:t>
            </a:r>
            <a:r>
              <a:rPr lang="en-US" sz="4000" dirty="0" smtClean="0">
                <a:latin typeface="Tahoma" charset="0"/>
                <a:ea typeface="ＭＳ Ｐゴシック" charset="0"/>
                <a:cs typeface="Times New Roman" charset="0"/>
              </a:rPr>
              <a:t>that </a:t>
            </a:r>
            <a:r>
              <a:rPr lang="en-US" sz="4000" dirty="0">
                <a:latin typeface="Tahoma" charset="0"/>
                <a:ea typeface="ＭＳ Ｐゴシック" charset="0"/>
                <a:cs typeface="Times New Roman" charset="0"/>
              </a:rPr>
              <a:t>can be </a:t>
            </a:r>
            <a:r>
              <a:rPr lang="en-US" sz="4000" dirty="0" smtClean="0">
                <a:latin typeface="Tahoma" charset="0"/>
                <a:ea typeface="ＭＳ Ｐゴシック" charset="0"/>
                <a:cs typeface="Times New Roman" charset="0"/>
              </a:rPr>
              <a:t>lethal to the next generation.</a:t>
            </a:r>
            <a:endParaRPr lang="en-US" sz="4000" dirty="0">
              <a:latin typeface="Tahoma" charset="0"/>
              <a:ea typeface="ＭＳ Ｐゴシック" charset="0"/>
              <a:cs typeface="Times New Roman" charset="0"/>
            </a:endParaRPr>
          </a:p>
          <a:p>
            <a:pPr marL="457200" lvl="1" indent="0" eaLnBrk="1" hangingPunct="1">
              <a:buFontTx/>
              <a:buNone/>
            </a:pPr>
            <a:endParaRPr lang="en-US" sz="4000" dirty="0">
              <a:latin typeface="Tahoma" charset="0"/>
              <a:ea typeface="ＭＳ Ｐゴシック" charset="0"/>
              <a:cs typeface="Times New Roman" charset="0"/>
            </a:endParaRPr>
          </a:p>
          <a:p>
            <a:pPr marL="1371600" lvl="3" indent="0" eaLnBrk="1" hangingPunct="1">
              <a:buFontTx/>
              <a:buNone/>
            </a:pPr>
            <a:r>
              <a:rPr lang="en-US" b="1" dirty="0" smtClean="0">
                <a:latin typeface="Tahoma" charset="0"/>
                <a:ea typeface="ＭＳ Ｐゴシック" charset="0"/>
                <a:cs typeface="Times New Roman" charset="0"/>
              </a:rPr>
              <a:t>REFERENCE: </a:t>
            </a:r>
            <a:r>
              <a:rPr lang="en-US" sz="1800" dirty="0" smtClean="0">
                <a:latin typeface="Tahoma" charset="0"/>
                <a:ea typeface="ＭＳ Ｐゴシック" charset="0"/>
                <a:cs typeface="Times New Roman" charset="0"/>
              </a:rPr>
              <a:t>Javier</a:t>
            </a:r>
            <a:r>
              <a:rPr lang="en-US" sz="1800" dirty="0">
                <a:latin typeface="Tahoma" charset="0"/>
                <a:ea typeface="ＭＳ Ｐゴシック" charset="0"/>
                <a:cs typeface="Times New Roman" charset="0"/>
              </a:rPr>
              <a:t>, R-T; </a:t>
            </a:r>
            <a:r>
              <a:rPr lang="en-US" sz="1800" dirty="0" err="1">
                <a:latin typeface="Tahoma" charset="0"/>
                <a:ea typeface="ＭＳ Ｐゴシック" charset="0"/>
                <a:cs typeface="Times New Roman" charset="0"/>
              </a:rPr>
              <a:t>Sedarati</a:t>
            </a:r>
            <a:r>
              <a:rPr lang="en-US" sz="1800" dirty="0">
                <a:latin typeface="Tahoma" charset="0"/>
                <a:ea typeface="ＭＳ Ｐゴシック" charset="0"/>
                <a:cs typeface="Times New Roman" charset="0"/>
              </a:rPr>
              <a:t>, F; Stevens, JG. Two </a:t>
            </a:r>
            <a:r>
              <a:rPr lang="en-US" sz="1800" dirty="0" err="1">
                <a:latin typeface="Tahoma" charset="0"/>
                <a:ea typeface="ＭＳ Ｐゴシック" charset="0"/>
                <a:cs typeface="Times New Roman" charset="0"/>
              </a:rPr>
              <a:t>avirulent</a:t>
            </a:r>
            <a:r>
              <a:rPr lang="en-US" sz="1800" dirty="0">
                <a:latin typeface="Tahoma" charset="0"/>
                <a:ea typeface="ＭＳ Ｐゴシック" charset="0"/>
                <a:cs typeface="Times New Roman" charset="0"/>
              </a:rPr>
              <a:t> herpes simplex viruses generate lethal recombinants in vivo.  </a:t>
            </a:r>
            <a:r>
              <a:rPr lang="en-US" sz="1800" b="1" u="sng" dirty="0">
                <a:latin typeface="Tahoma" charset="0"/>
                <a:ea typeface="ＭＳ Ｐゴシック" charset="0"/>
                <a:cs typeface="Times New Roman" charset="0"/>
              </a:rPr>
              <a:t>Science.</a:t>
            </a:r>
            <a:r>
              <a:rPr lang="en-US" sz="1800" dirty="0">
                <a:latin typeface="Tahoma" charset="0"/>
                <a:ea typeface="ＭＳ Ｐゴシック" charset="0"/>
                <a:cs typeface="Times New Roman" charset="0"/>
              </a:rPr>
              <a:t> 1986 Nov 7; 234(4777): 746-8.</a:t>
            </a:r>
          </a:p>
          <a:p>
            <a:pPr eaLnBrk="1" hangingPunct="1"/>
            <a:endParaRPr lang="en-US" dirty="0">
              <a:solidFill>
                <a:srgbClr val="000000"/>
              </a:solidFill>
              <a:latin typeface="Tahoma" charset="0"/>
              <a:ea typeface="ＭＳ Ｐゴシック" charset="0"/>
            </a:endParaRPr>
          </a:p>
        </p:txBody>
      </p:sp>
    </p:spTree>
    <p:extLst>
      <p:ext uri="{BB962C8B-B14F-4D97-AF65-F5344CB8AC3E}">
        <p14:creationId xmlns:p14="http://schemas.microsoft.com/office/powerpoint/2010/main" val="272000959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69312" y="2873668"/>
            <a:ext cx="6629400" cy="1143000"/>
          </a:xfrm>
        </p:spPr>
        <p:txBody>
          <a:bodyPr/>
          <a:lstStyle/>
          <a:p>
            <a:pPr>
              <a:lnSpc>
                <a:spcPct val="140000"/>
              </a:lnSpc>
            </a:pPr>
            <a:r>
              <a:rPr lang="en-US" dirty="0" smtClean="0"/>
              <a:t>Problematic Ingredients </a:t>
            </a:r>
            <a:br>
              <a:rPr lang="en-US" dirty="0" smtClean="0"/>
            </a:br>
            <a:r>
              <a:rPr lang="en-US" dirty="0" smtClean="0"/>
              <a:t>#3:Monkey Kidneys</a:t>
            </a:r>
            <a:endParaRPr lang="en-US" dirty="0"/>
          </a:p>
        </p:txBody>
      </p:sp>
    </p:spTree>
    <p:extLst>
      <p:ext uri="{BB962C8B-B14F-4D97-AF65-F5344CB8AC3E}">
        <p14:creationId xmlns:p14="http://schemas.microsoft.com/office/powerpoint/2010/main" val="189752140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Rectangle 1026"/>
          <p:cNvSpPr>
            <a:spLocks noGrp="1" noChangeArrowheads="1"/>
          </p:cNvSpPr>
          <p:nvPr>
            <p:ph type="title" idx="4294967295"/>
          </p:nvPr>
        </p:nvSpPr>
        <p:spPr>
          <a:xfrm>
            <a:off x="858189" y="218025"/>
            <a:ext cx="7071474" cy="629303"/>
          </a:xfrm>
        </p:spPr>
        <p:txBody>
          <a:bodyPr/>
          <a:lstStyle/>
          <a:p>
            <a:pPr algn="ctr" eaLnBrk="1" hangingPunct="1">
              <a:defRPr/>
            </a:pPr>
            <a:r>
              <a:rPr lang="en-US" b="1" dirty="0" smtClean="0">
                <a:cs typeface="+mj-cs"/>
              </a:rPr>
              <a:t>SV40 and Cancer</a:t>
            </a:r>
          </a:p>
        </p:txBody>
      </p:sp>
      <p:sp>
        <p:nvSpPr>
          <p:cNvPr id="132099" name="Rectangle 1027"/>
          <p:cNvSpPr>
            <a:spLocks noGrp="1" noChangeArrowheads="1"/>
          </p:cNvSpPr>
          <p:nvPr>
            <p:ph type="body" idx="4294967295"/>
          </p:nvPr>
        </p:nvSpPr>
        <p:spPr>
          <a:xfrm>
            <a:off x="137404" y="1041768"/>
            <a:ext cx="8915400" cy="5638800"/>
          </a:xfrm>
        </p:spPr>
        <p:txBody>
          <a:bodyPr>
            <a:normAutofit fontScale="85000" lnSpcReduction="20000"/>
          </a:bodyPr>
          <a:lstStyle/>
          <a:p>
            <a:pPr eaLnBrk="1" hangingPunct="1">
              <a:lnSpc>
                <a:spcPct val="120000"/>
              </a:lnSpc>
              <a:defRPr/>
            </a:pPr>
            <a:r>
              <a:rPr lang="en-US" sz="2800" b="1" dirty="0" smtClean="0">
                <a:cs typeface="Times New Roman" charset="0"/>
              </a:rPr>
              <a:t>In 1955</a:t>
            </a:r>
            <a:r>
              <a:rPr lang="en-US" sz="2800" dirty="0" smtClean="0">
                <a:cs typeface="Times New Roman" charset="0"/>
              </a:rPr>
              <a:t>, Jonas Salk discovered how to mass produce polio vaccine by growing it in kidney tissues of African green monkeys. </a:t>
            </a:r>
          </a:p>
          <a:p>
            <a:pPr eaLnBrk="1" hangingPunct="1">
              <a:lnSpc>
                <a:spcPct val="120000"/>
              </a:lnSpc>
              <a:defRPr/>
            </a:pPr>
            <a:r>
              <a:rPr lang="en-US" sz="2800" b="1" dirty="0" smtClean="0">
                <a:cs typeface="Times New Roman" charset="0"/>
              </a:rPr>
              <a:t>By 1960:</a:t>
            </a:r>
            <a:r>
              <a:rPr lang="en-US" sz="2800" dirty="0" smtClean="0">
                <a:cs typeface="Times New Roman" charset="0"/>
              </a:rPr>
              <a:t> </a:t>
            </a:r>
            <a:r>
              <a:rPr lang="en-US" sz="2800" dirty="0">
                <a:cs typeface="Times New Roman" charset="0"/>
              </a:rPr>
              <a:t>R</a:t>
            </a:r>
            <a:r>
              <a:rPr lang="en-US" sz="2800" dirty="0" smtClean="0">
                <a:cs typeface="Times New Roman" charset="0"/>
              </a:rPr>
              <a:t>esearchers had isolated simian viruses as a contaminant in vaccines. SV-40 is benign in monkeys, but was found to cause brain tumors in human tissue cultures.</a:t>
            </a:r>
          </a:p>
          <a:p>
            <a:pPr>
              <a:lnSpc>
                <a:spcPct val="120000"/>
              </a:lnSpc>
            </a:pPr>
            <a:r>
              <a:rPr lang="en-US" sz="2800" b="1" dirty="0"/>
              <a:t>1962: </a:t>
            </a:r>
            <a:r>
              <a:rPr lang="en-US" sz="2800" dirty="0"/>
              <a:t>The VERO cell line was derived by Japanese researchers from the kidney of adult African green monkey</a:t>
            </a:r>
          </a:p>
          <a:p>
            <a:pPr lvl="1">
              <a:lnSpc>
                <a:spcPct val="110000"/>
              </a:lnSpc>
            </a:pPr>
            <a:r>
              <a:rPr lang="en-US" sz="2400" dirty="0"/>
              <a:t>VERO cell line is a continuous cell line which will grow indefinitely in </a:t>
            </a:r>
            <a:r>
              <a:rPr lang="en-US" sz="2400" dirty="0" smtClean="0"/>
              <a:t>culture</a:t>
            </a:r>
          </a:p>
          <a:p>
            <a:pPr>
              <a:lnSpc>
                <a:spcPct val="110000"/>
              </a:lnSpc>
            </a:pPr>
            <a:r>
              <a:rPr lang="en-US" sz="2600" dirty="0" smtClean="0">
                <a:solidFill>
                  <a:schemeClr val="accent1"/>
                </a:solidFill>
                <a:cs typeface="Times New Roman" charset="0"/>
              </a:rPr>
              <a:t>It was estimated that </a:t>
            </a:r>
            <a:r>
              <a:rPr lang="en-US" sz="2600" b="1" dirty="0" smtClean="0">
                <a:solidFill>
                  <a:srgbClr val="FF0000"/>
                </a:solidFill>
                <a:cs typeface="Times New Roman" charset="0"/>
              </a:rPr>
              <a:t>between </a:t>
            </a:r>
            <a:r>
              <a:rPr lang="en-US" sz="2600" b="1" dirty="0">
                <a:solidFill>
                  <a:srgbClr val="FF0000"/>
                </a:solidFill>
                <a:cs typeface="Times New Roman" charset="0"/>
              </a:rPr>
              <a:t>1955 and </a:t>
            </a:r>
            <a:r>
              <a:rPr lang="en-US" sz="2600" b="1" dirty="0" smtClean="0">
                <a:solidFill>
                  <a:srgbClr val="FF0000"/>
                </a:solidFill>
                <a:cs typeface="Times New Roman" charset="0"/>
              </a:rPr>
              <a:t>1963,</a:t>
            </a:r>
            <a:r>
              <a:rPr lang="en-US" sz="2600" dirty="0" smtClean="0">
                <a:cs typeface="Times New Roman" charset="0"/>
              </a:rPr>
              <a:t> 98 </a:t>
            </a:r>
            <a:r>
              <a:rPr lang="en-US" sz="2600" dirty="0">
                <a:cs typeface="Times New Roman" charset="0"/>
              </a:rPr>
              <a:t>million Americans </a:t>
            </a:r>
            <a:r>
              <a:rPr lang="en-US" sz="2600" dirty="0" smtClean="0">
                <a:cs typeface="Times New Roman" charset="0"/>
              </a:rPr>
              <a:t>and millions of persons around the world received </a:t>
            </a:r>
            <a:r>
              <a:rPr lang="en-US" sz="2600" dirty="0">
                <a:cs typeface="Times New Roman" charset="0"/>
              </a:rPr>
              <a:t>doses of live polio virus vaccines potentially tainted with SV-40.</a:t>
            </a:r>
            <a:endParaRPr lang="en-US" sz="3400" b="1" dirty="0"/>
          </a:p>
          <a:p>
            <a:pPr lvl="1">
              <a:lnSpc>
                <a:spcPct val="110000"/>
              </a:lnSpc>
            </a:pPr>
            <a:endParaRPr lang="en-US" sz="2400" b="1" dirty="0" smtClean="0">
              <a:solidFill>
                <a:srgbClr val="FF0000"/>
              </a:solidFill>
              <a:cs typeface="Times New Roman" charset="0"/>
            </a:endParaRPr>
          </a:p>
        </p:txBody>
      </p:sp>
    </p:spTree>
    <p:extLst>
      <p:ext uri="{BB962C8B-B14F-4D97-AF65-F5344CB8AC3E}">
        <p14:creationId xmlns:p14="http://schemas.microsoft.com/office/powerpoint/2010/main" val="13316397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additive="base">
                                        <p:cTn id="7" dur="500" fill="hold"/>
                                        <p:tgtEl>
                                          <p:spTgt spid="132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2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2099">
                                            <p:txEl>
                                              <p:pRg st="1" end="1"/>
                                            </p:txEl>
                                          </p:spTgt>
                                        </p:tgtEl>
                                        <p:attrNameLst>
                                          <p:attrName>style.visibility</p:attrName>
                                        </p:attrNameLst>
                                      </p:cBhvr>
                                      <p:to>
                                        <p:strVal val="visible"/>
                                      </p:to>
                                    </p:set>
                                    <p:anim calcmode="lin" valueType="num">
                                      <p:cBhvr additive="base">
                                        <p:cTn id="13" dur="500" fill="hold"/>
                                        <p:tgtEl>
                                          <p:spTgt spid="132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2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2099">
                                            <p:txEl>
                                              <p:pRg st="2" end="2"/>
                                            </p:txEl>
                                          </p:spTgt>
                                        </p:tgtEl>
                                        <p:attrNameLst>
                                          <p:attrName>style.visibility</p:attrName>
                                        </p:attrNameLst>
                                      </p:cBhvr>
                                      <p:to>
                                        <p:strVal val="visible"/>
                                      </p:to>
                                    </p:set>
                                    <p:anim calcmode="lin" valueType="num">
                                      <p:cBhvr additive="base">
                                        <p:cTn id="19" dur="500" fill="hold"/>
                                        <p:tgtEl>
                                          <p:spTgt spid="1320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2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2099">
                                            <p:txEl>
                                              <p:pRg st="3" end="3"/>
                                            </p:txEl>
                                          </p:spTgt>
                                        </p:tgtEl>
                                        <p:attrNameLst>
                                          <p:attrName>style.visibility</p:attrName>
                                        </p:attrNameLst>
                                      </p:cBhvr>
                                      <p:to>
                                        <p:strVal val="visible"/>
                                      </p:to>
                                    </p:set>
                                    <p:anim calcmode="lin" valueType="num">
                                      <p:cBhvr additive="base">
                                        <p:cTn id="25" dur="500" fill="hold"/>
                                        <p:tgtEl>
                                          <p:spTgt spid="1320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2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2099">
                                            <p:txEl>
                                              <p:pRg st="4" end="4"/>
                                            </p:txEl>
                                          </p:spTgt>
                                        </p:tgtEl>
                                        <p:attrNameLst>
                                          <p:attrName>style.visibility</p:attrName>
                                        </p:attrNameLst>
                                      </p:cBhvr>
                                      <p:to>
                                        <p:strVal val="visible"/>
                                      </p:to>
                                    </p:set>
                                    <p:anim calcmode="lin" valueType="num">
                                      <p:cBhvr additive="base">
                                        <p:cTn id="31" dur="500" fill="hold"/>
                                        <p:tgtEl>
                                          <p:spTgt spid="13209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20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bldLvl="2"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idx="4294967295"/>
          </p:nvPr>
        </p:nvSpPr>
        <p:spPr>
          <a:xfrm>
            <a:off x="969121" y="-17507"/>
            <a:ext cx="6809335" cy="792163"/>
          </a:xfrm>
        </p:spPr>
        <p:txBody>
          <a:bodyPr/>
          <a:lstStyle/>
          <a:p>
            <a:pPr algn="ctr" eaLnBrk="1" hangingPunct="1">
              <a:defRPr/>
            </a:pPr>
            <a:r>
              <a:rPr lang="en-US" sz="4000" b="1" dirty="0" smtClean="0">
                <a:cs typeface="+mj-cs"/>
              </a:rPr>
              <a:t>SV40 and Cancer</a:t>
            </a:r>
          </a:p>
        </p:txBody>
      </p:sp>
      <p:sp>
        <p:nvSpPr>
          <p:cNvPr id="133123" name="Rectangle 3"/>
          <p:cNvSpPr>
            <a:spLocks noGrp="1" noChangeArrowheads="1"/>
          </p:cNvSpPr>
          <p:nvPr>
            <p:ph type="body" idx="4294967295"/>
          </p:nvPr>
        </p:nvSpPr>
        <p:spPr>
          <a:xfrm>
            <a:off x="68656" y="861647"/>
            <a:ext cx="8770688" cy="5794013"/>
          </a:xfrm>
        </p:spPr>
        <p:txBody>
          <a:bodyPr>
            <a:noAutofit/>
          </a:bodyPr>
          <a:lstStyle/>
          <a:p>
            <a:pPr eaLnBrk="1" hangingPunct="1">
              <a:defRPr/>
            </a:pPr>
            <a:r>
              <a:rPr lang="en-US" sz="2800" b="1" dirty="0" smtClean="0">
                <a:cs typeface="Times New Roman" charset="0"/>
              </a:rPr>
              <a:t>1990s: </a:t>
            </a:r>
            <a:r>
              <a:rPr lang="en-US" sz="2800" dirty="0" smtClean="0">
                <a:cs typeface="Times New Roman" charset="0"/>
              </a:rPr>
              <a:t>Michael Carbone, Asst. Professor of Pathology at Loyola University in Chicago, isolated fragments of the SV-40 virus in the following cancers</a:t>
            </a:r>
            <a:r>
              <a:rPr lang="en-US" sz="3200" dirty="0" smtClean="0">
                <a:cs typeface="Times New Roman" charset="0"/>
              </a:rPr>
              <a:t>:</a:t>
            </a:r>
          </a:p>
          <a:p>
            <a:pPr lvl="1" eaLnBrk="1" hangingPunct="1">
              <a:lnSpc>
                <a:spcPct val="90000"/>
              </a:lnSpc>
              <a:defRPr/>
            </a:pPr>
            <a:r>
              <a:rPr lang="en-US" sz="3200" b="1" dirty="0" smtClean="0">
                <a:solidFill>
                  <a:srgbClr val="FF0000"/>
                </a:solidFill>
                <a:cs typeface="Times New Roman" charset="0"/>
              </a:rPr>
              <a:t>Human bone cancers</a:t>
            </a:r>
            <a:r>
              <a:rPr lang="en-US" b="1" dirty="0" smtClean="0">
                <a:solidFill>
                  <a:srgbClr val="FF0000"/>
                </a:solidFill>
                <a:cs typeface="Times New Roman" charset="0"/>
              </a:rPr>
              <a:t> </a:t>
            </a:r>
          </a:p>
          <a:p>
            <a:pPr lvl="2" eaLnBrk="1" hangingPunct="1">
              <a:lnSpc>
                <a:spcPct val="90000"/>
              </a:lnSpc>
              <a:defRPr/>
            </a:pPr>
            <a:r>
              <a:rPr lang="en-US" sz="2800" dirty="0" smtClean="0">
                <a:cs typeface="Times New Roman" charset="0"/>
              </a:rPr>
              <a:t>33% of osteosarcomas </a:t>
            </a:r>
          </a:p>
          <a:p>
            <a:pPr lvl="2" eaLnBrk="1" hangingPunct="1">
              <a:lnSpc>
                <a:spcPct val="90000"/>
              </a:lnSpc>
              <a:defRPr/>
            </a:pPr>
            <a:r>
              <a:rPr lang="en-US" sz="2800" dirty="0" smtClean="0">
                <a:cs typeface="Times New Roman" charset="0"/>
              </a:rPr>
              <a:t>40% of other bone cancers</a:t>
            </a:r>
          </a:p>
          <a:p>
            <a:pPr lvl="1" eaLnBrk="1" hangingPunct="1">
              <a:lnSpc>
                <a:spcPct val="90000"/>
              </a:lnSpc>
              <a:defRPr/>
            </a:pPr>
            <a:r>
              <a:rPr lang="en-US" sz="3200" b="1" dirty="0" smtClean="0">
                <a:solidFill>
                  <a:srgbClr val="FF0000"/>
                </a:solidFill>
                <a:cs typeface="Times New Roman" charset="0"/>
              </a:rPr>
              <a:t>Lung cancer</a:t>
            </a:r>
            <a:r>
              <a:rPr lang="en-US" b="1" dirty="0" smtClean="0">
                <a:solidFill>
                  <a:srgbClr val="FF0000"/>
                </a:solidFill>
                <a:cs typeface="Times New Roman" charset="0"/>
              </a:rPr>
              <a:t> </a:t>
            </a:r>
          </a:p>
          <a:p>
            <a:pPr lvl="2" eaLnBrk="1" hangingPunct="1">
              <a:lnSpc>
                <a:spcPct val="90000"/>
              </a:lnSpc>
              <a:defRPr/>
            </a:pPr>
            <a:r>
              <a:rPr lang="en-US" sz="2800" dirty="0" smtClean="0">
                <a:cs typeface="Times New Roman" charset="0"/>
              </a:rPr>
              <a:t>60% of mesotheliomas tested had SV-40</a:t>
            </a:r>
          </a:p>
          <a:p>
            <a:pPr lvl="2" eaLnBrk="1" hangingPunct="1">
              <a:lnSpc>
                <a:spcPct val="90000"/>
              </a:lnSpc>
              <a:defRPr/>
            </a:pPr>
            <a:r>
              <a:rPr lang="en-US" sz="2800" dirty="0" smtClean="0">
                <a:cs typeface="Times New Roman" charset="0"/>
              </a:rPr>
              <a:t>50% of mesotheliomas are no longer associated with  asbestos</a:t>
            </a:r>
          </a:p>
          <a:p>
            <a:pPr marL="1149350" lvl="5" indent="0">
              <a:lnSpc>
                <a:spcPct val="90000"/>
              </a:lnSpc>
              <a:buNone/>
              <a:defRPr/>
            </a:pPr>
            <a:r>
              <a:rPr lang="en-US" sz="1600" b="1" dirty="0" smtClean="0">
                <a:solidFill>
                  <a:schemeClr val="accent1"/>
                </a:solidFill>
              </a:rPr>
              <a:t>REFERENCE: </a:t>
            </a:r>
            <a:r>
              <a:rPr lang="en-US" sz="1600" dirty="0" smtClean="0">
                <a:solidFill>
                  <a:schemeClr val="accent1"/>
                </a:solidFill>
              </a:rPr>
              <a:t>The </a:t>
            </a:r>
            <a:r>
              <a:rPr lang="en-US" sz="1600" dirty="0">
                <a:solidFill>
                  <a:schemeClr val="accent1"/>
                </a:solidFill>
              </a:rPr>
              <a:t>Virus and The Vaccine: The True Story of a Cancer-Causing Monkey Virus, Contaminated Polio Vaccine, and the Millions of Americans Exposed by Debbie </a:t>
            </a:r>
            <a:r>
              <a:rPr lang="en-US" sz="1600" dirty="0" err="1">
                <a:solidFill>
                  <a:schemeClr val="accent1"/>
                </a:solidFill>
              </a:rPr>
              <a:t>Bookchin</a:t>
            </a:r>
            <a:r>
              <a:rPr lang="en-US" sz="1600" dirty="0">
                <a:solidFill>
                  <a:schemeClr val="accent1"/>
                </a:solidFill>
              </a:rPr>
              <a:t> and Jim </a:t>
            </a:r>
            <a:r>
              <a:rPr lang="en-US" sz="1600" dirty="0" smtClean="0">
                <a:solidFill>
                  <a:schemeClr val="accent1"/>
                </a:solidFill>
              </a:rPr>
              <a:t>Schumacher. St. </a:t>
            </a:r>
            <a:r>
              <a:rPr lang="en-US" sz="1600" dirty="0" err="1" smtClean="0">
                <a:solidFill>
                  <a:schemeClr val="accent1"/>
                </a:solidFill>
              </a:rPr>
              <a:t>Marrtin’s</a:t>
            </a:r>
            <a:r>
              <a:rPr lang="en-US" sz="1600" dirty="0" smtClean="0">
                <a:solidFill>
                  <a:schemeClr val="accent1"/>
                </a:solidFill>
              </a:rPr>
              <a:t> Press. 2005. </a:t>
            </a:r>
            <a:endParaRPr lang="en-US" sz="2400" dirty="0" smtClean="0">
              <a:cs typeface="Times New Roman" charset="0"/>
            </a:endParaRPr>
          </a:p>
          <a:p>
            <a:pPr marL="228600" lvl="1" indent="0">
              <a:buNone/>
              <a:defRPr/>
            </a:pPr>
            <a:endParaRPr lang="en-US" sz="3600" dirty="0" smtClean="0">
              <a:cs typeface="Times New Roman" charset="0"/>
            </a:endParaRPr>
          </a:p>
        </p:txBody>
      </p:sp>
    </p:spTree>
    <p:extLst>
      <p:ext uri="{BB962C8B-B14F-4D97-AF65-F5344CB8AC3E}">
        <p14:creationId xmlns:p14="http://schemas.microsoft.com/office/powerpoint/2010/main" val="26678615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Effect transition="in" filter="wipe(left)">
                                      <p:cBhvr>
                                        <p:cTn id="7" dur="500"/>
                                        <p:tgtEl>
                                          <p:spTgt spid="133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123">
                                            <p:txEl>
                                              <p:pRg st="1" end="1"/>
                                            </p:txEl>
                                          </p:spTgt>
                                        </p:tgtEl>
                                        <p:attrNameLst>
                                          <p:attrName>style.visibility</p:attrName>
                                        </p:attrNameLst>
                                      </p:cBhvr>
                                      <p:to>
                                        <p:strVal val="visible"/>
                                      </p:to>
                                    </p:set>
                                    <p:animEffect transition="in" filter="wipe(left)">
                                      <p:cBhvr>
                                        <p:cTn id="12" dur="500"/>
                                        <p:tgtEl>
                                          <p:spTgt spid="13312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3123">
                                            <p:txEl>
                                              <p:pRg st="2" end="2"/>
                                            </p:txEl>
                                          </p:spTgt>
                                        </p:tgtEl>
                                        <p:attrNameLst>
                                          <p:attrName>style.visibility</p:attrName>
                                        </p:attrNameLst>
                                      </p:cBhvr>
                                      <p:to>
                                        <p:strVal val="visible"/>
                                      </p:to>
                                    </p:set>
                                    <p:animEffect transition="in" filter="wipe(left)">
                                      <p:cBhvr>
                                        <p:cTn id="15" dur="500"/>
                                        <p:tgtEl>
                                          <p:spTgt spid="13312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3123">
                                            <p:txEl>
                                              <p:pRg st="3" end="3"/>
                                            </p:txEl>
                                          </p:spTgt>
                                        </p:tgtEl>
                                        <p:attrNameLst>
                                          <p:attrName>style.visibility</p:attrName>
                                        </p:attrNameLst>
                                      </p:cBhvr>
                                      <p:to>
                                        <p:strVal val="visible"/>
                                      </p:to>
                                    </p:set>
                                    <p:animEffect transition="in" filter="wipe(left)">
                                      <p:cBhvr>
                                        <p:cTn id="18" dur="500"/>
                                        <p:tgtEl>
                                          <p:spTgt spid="13312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3123">
                                            <p:txEl>
                                              <p:pRg st="4" end="4"/>
                                            </p:txEl>
                                          </p:spTgt>
                                        </p:tgtEl>
                                        <p:attrNameLst>
                                          <p:attrName>style.visibility</p:attrName>
                                        </p:attrNameLst>
                                      </p:cBhvr>
                                      <p:to>
                                        <p:strVal val="visible"/>
                                      </p:to>
                                    </p:set>
                                    <p:animEffect transition="in" filter="wipe(left)">
                                      <p:cBhvr>
                                        <p:cTn id="23" dur="500"/>
                                        <p:tgtEl>
                                          <p:spTgt spid="133123">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33123">
                                            <p:txEl>
                                              <p:pRg st="5" end="5"/>
                                            </p:txEl>
                                          </p:spTgt>
                                        </p:tgtEl>
                                        <p:attrNameLst>
                                          <p:attrName>style.visibility</p:attrName>
                                        </p:attrNameLst>
                                      </p:cBhvr>
                                      <p:to>
                                        <p:strVal val="visible"/>
                                      </p:to>
                                    </p:set>
                                    <p:animEffect transition="in" filter="wipe(left)">
                                      <p:cBhvr>
                                        <p:cTn id="26" dur="500"/>
                                        <p:tgtEl>
                                          <p:spTgt spid="133123">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33123">
                                            <p:txEl>
                                              <p:pRg st="6" end="6"/>
                                            </p:txEl>
                                          </p:spTgt>
                                        </p:tgtEl>
                                        <p:attrNameLst>
                                          <p:attrName>style.visibility</p:attrName>
                                        </p:attrNameLst>
                                      </p:cBhvr>
                                      <p:to>
                                        <p:strVal val="visible"/>
                                      </p:to>
                                    </p:set>
                                    <p:animEffect transition="in" filter="wipe(left)">
                                      <p:cBhvr>
                                        <p:cTn id="29" dur="500"/>
                                        <p:tgtEl>
                                          <p:spTgt spid="133123">
                                            <p:txEl>
                                              <p:pRg st="6" end="6"/>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33123">
                                            <p:txEl>
                                              <p:pRg st="7" end="7"/>
                                            </p:txEl>
                                          </p:spTgt>
                                        </p:tgtEl>
                                        <p:attrNameLst>
                                          <p:attrName>style.visibility</p:attrName>
                                        </p:attrNameLst>
                                      </p:cBhvr>
                                      <p:to>
                                        <p:strVal val="visible"/>
                                      </p:to>
                                    </p:set>
                                    <p:animEffect transition="in" filter="wipe(left)">
                                      <p:cBhvr>
                                        <p:cTn id="32" dur="500"/>
                                        <p:tgtEl>
                                          <p:spTgt spid="1331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build="p" bldLvl="2"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026"/>
          <p:cNvSpPr>
            <a:spLocks noGrp="1" noChangeArrowheads="1"/>
          </p:cNvSpPr>
          <p:nvPr>
            <p:ph type="title" idx="4294967295"/>
          </p:nvPr>
        </p:nvSpPr>
        <p:spPr>
          <a:xfrm>
            <a:off x="600730" y="274638"/>
            <a:ext cx="7474394" cy="784225"/>
          </a:xfrm>
        </p:spPr>
        <p:txBody>
          <a:bodyPr>
            <a:noAutofit/>
          </a:bodyPr>
          <a:lstStyle/>
          <a:p>
            <a:pPr algn="ctr" eaLnBrk="1" hangingPunct="1">
              <a:defRPr/>
            </a:pPr>
            <a:r>
              <a:rPr lang="en-US" sz="4400" b="1" dirty="0" smtClean="0">
                <a:cs typeface="+mj-cs"/>
              </a:rPr>
              <a:t>SV40 and Cancer</a:t>
            </a:r>
          </a:p>
        </p:txBody>
      </p:sp>
      <p:sp>
        <p:nvSpPr>
          <p:cNvPr id="134147" name="Rectangle 1027"/>
          <p:cNvSpPr>
            <a:spLocks noGrp="1" noChangeArrowheads="1"/>
          </p:cNvSpPr>
          <p:nvPr>
            <p:ph type="body" idx="4294967295"/>
          </p:nvPr>
        </p:nvSpPr>
        <p:spPr>
          <a:xfrm>
            <a:off x="149934" y="1100898"/>
            <a:ext cx="8778875" cy="1389122"/>
          </a:xfrm>
        </p:spPr>
        <p:txBody>
          <a:bodyPr>
            <a:normAutofit fontScale="92500"/>
          </a:bodyPr>
          <a:lstStyle/>
          <a:p>
            <a:pPr eaLnBrk="1" hangingPunct="1">
              <a:buFontTx/>
              <a:buNone/>
              <a:defRPr/>
            </a:pPr>
            <a:r>
              <a:rPr lang="en-US" sz="2800" b="1" dirty="0" smtClean="0">
                <a:cs typeface="Times New Roman" charset="0"/>
              </a:rPr>
              <a:t>1990s: </a:t>
            </a:r>
            <a:r>
              <a:rPr lang="en-US" sz="2800" dirty="0" smtClean="0">
                <a:cs typeface="Times New Roman" charset="0"/>
              </a:rPr>
              <a:t>An Italian research team, lead by Dr. Fernanda Martini, discovered SV-40 by reverse transcription PCR in:  </a:t>
            </a:r>
            <a:r>
              <a:rPr lang="en-US" sz="2800" dirty="0" smtClean="0">
                <a:solidFill>
                  <a:schemeClr val="hlink"/>
                </a:solidFill>
                <a:cs typeface="Times New Roman" charset="0"/>
              </a:rPr>
              <a:t>other tumors, including a variety of brain tumors:</a:t>
            </a:r>
            <a:r>
              <a:rPr lang="en-US" sz="2800" dirty="0" smtClean="0">
                <a:cs typeface="Times New Roman" charset="0"/>
              </a:rPr>
              <a:t> </a:t>
            </a:r>
          </a:p>
        </p:txBody>
      </p:sp>
      <p:sp>
        <p:nvSpPr>
          <p:cNvPr id="134148" name="Text Box 1028"/>
          <p:cNvSpPr txBox="1">
            <a:spLocks noChangeArrowheads="1"/>
          </p:cNvSpPr>
          <p:nvPr/>
        </p:nvSpPr>
        <p:spPr bwMode="auto">
          <a:xfrm>
            <a:off x="305782" y="2340134"/>
            <a:ext cx="8506064"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800100" lvl="1" indent="-342900">
              <a:spcBef>
                <a:spcPct val="20000"/>
              </a:spcBef>
              <a:buFont typeface="Arial"/>
              <a:buChar char="•"/>
              <a:defRPr/>
            </a:pPr>
            <a:r>
              <a:rPr lang="en-US" sz="2400" dirty="0">
                <a:solidFill>
                  <a:schemeClr val="accent1"/>
                </a:solidFill>
                <a:cs typeface="Times New Roman" charset="0"/>
              </a:rPr>
              <a:t>83% of </a:t>
            </a:r>
            <a:r>
              <a:rPr lang="en-US" sz="2400" dirty="0" err="1">
                <a:solidFill>
                  <a:schemeClr val="accent1"/>
                </a:solidFill>
                <a:cs typeface="Times New Roman" charset="0"/>
              </a:rPr>
              <a:t>choriod</a:t>
            </a:r>
            <a:r>
              <a:rPr lang="en-US" sz="2400" dirty="0">
                <a:solidFill>
                  <a:schemeClr val="accent1"/>
                </a:solidFill>
                <a:cs typeface="Times New Roman" charset="0"/>
              </a:rPr>
              <a:t> plexus </a:t>
            </a:r>
            <a:r>
              <a:rPr lang="en-US" sz="2400" dirty="0" err="1">
                <a:solidFill>
                  <a:schemeClr val="accent1"/>
                </a:solidFill>
                <a:cs typeface="Times New Roman" charset="0"/>
              </a:rPr>
              <a:t>papillomas</a:t>
            </a:r>
            <a:endParaRPr lang="en-US" sz="2400" dirty="0">
              <a:solidFill>
                <a:schemeClr val="accent1"/>
              </a:solidFill>
              <a:cs typeface="Times New Roman" charset="0"/>
            </a:endParaRPr>
          </a:p>
          <a:p>
            <a:pPr marL="800100" lvl="1" indent="-342900">
              <a:spcBef>
                <a:spcPct val="20000"/>
              </a:spcBef>
              <a:buFont typeface="Arial"/>
              <a:buChar char="•"/>
              <a:defRPr/>
            </a:pPr>
            <a:r>
              <a:rPr lang="en-US" sz="2400" dirty="0">
                <a:solidFill>
                  <a:schemeClr val="accent1"/>
                </a:solidFill>
                <a:cs typeface="Times New Roman" charset="0"/>
              </a:rPr>
              <a:t>73% of </a:t>
            </a:r>
            <a:r>
              <a:rPr lang="en-US" sz="2400" dirty="0" err="1">
                <a:solidFill>
                  <a:schemeClr val="accent1"/>
                </a:solidFill>
                <a:cs typeface="Times New Roman" charset="0"/>
              </a:rPr>
              <a:t>ependymomas</a:t>
            </a:r>
            <a:endParaRPr lang="en-US" sz="2400" dirty="0">
              <a:solidFill>
                <a:schemeClr val="accent1"/>
              </a:solidFill>
              <a:cs typeface="Times New Roman" charset="0"/>
            </a:endParaRPr>
          </a:p>
          <a:p>
            <a:pPr marL="800100" lvl="1" indent="-342900">
              <a:spcBef>
                <a:spcPct val="20000"/>
              </a:spcBef>
              <a:buFont typeface="Arial"/>
              <a:buChar char="•"/>
              <a:defRPr/>
            </a:pPr>
            <a:r>
              <a:rPr lang="en-US" sz="2400" dirty="0">
                <a:solidFill>
                  <a:schemeClr val="accent1"/>
                </a:solidFill>
                <a:cs typeface="Times New Roman" charset="0"/>
              </a:rPr>
              <a:t>50% of </a:t>
            </a:r>
            <a:r>
              <a:rPr lang="en-US" sz="2400" dirty="0" err="1">
                <a:solidFill>
                  <a:schemeClr val="accent1"/>
                </a:solidFill>
                <a:cs typeface="Times New Roman" charset="0"/>
              </a:rPr>
              <a:t>glioblastomas</a:t>
            </a:r>
            <a:r>
              <a:rPr lang="en-US" sz="2400" dirty="0">
                <a:solidFill>
                  <a:schemeClr val="accent1"/>
                </a:solidFill>
                <a:cs typeface="Times New Roman" charset="0"/>
              </a:rPr>
              <a:t> </a:t>
            </a:r>
            <a:endParaRPr lang="en-US" sz="2400" dirty="0" smtClean="0">
              <a:solidFill>
                <a:schemeClr val="accent1"/>
              </a:solidFill>
              <a:cs typeface="Times New Roman" charset="0"/>
            </a:endParaRPr>
          </a:p>
          <a:p>
            <a:pPr marL="800100" lvl="1" indent="-342900">
              <a:spcBef>
                <a:spcPct val="20000"/>
              </a:spcBef>
              <a:buFont typeface="Arial"/>
              <a:buChar char="•"/>
              <a:defRPr/>
            </a:pPr>
            <a:r>
              <a:rPr lang="en-US" sz="2400" dirty="0" smtClean="0">
                <a:solidFill>
                  <a:schemeClr val="accent1"/>
                </a:solidFill>
                <a:cs typeface="Times New Roman" charset="0"/>
              </a:rPr>
              <a:t>47</a:t>
            </a:r>
            <a:r>
              <a:rPr lang="en-US" sz="2400" dirty="0">
                <a:solidFill>
                  <a:schemeClr val="accent1"/>
                </a:solidFill>
                <a:cs typeface="Times New Roman" charset="0"/>
              </a:rPr>
              <a:t>% of </a:t>
            </a:r>
            <a:r>
              <a:rPr lang="en-US" sz="2400" dirty="0" err="1">
                <a:solidFill>
                  <a:schemeClr val="accent1"/>
                </a:solidFill>
                <a:cs typeface="Times New Roman" charset="0"/>
              </a:rPr>
              <a:t>astrocytomas</a:t>
            </a:r>
            <a:endParaRPr lang="en-US" sz="2400" dirty="0">
              <a:solidFill>
                <a:schemeClr val="accent1"/>
              </a:solidFill>
              <a:cs typeface="Times New Roman" charset="0"/>
            </a:endParaRPr>
          </a:p>
          <a:p>
            <a:pPr marL="800100" lvl="1" indent="-342900">
              <a:spcBef>
                <a:spcPct val="20000"/>
              </a:spcBef>
              <a:buFont typeface="Arial"/>
              <a:buChar char="•"/>
              <a:defRPr/>
            </a:pPr>
            <a:r>
              <a:rPr lang="en-US" sz="2400" dirty="0" smtClean="0">
                <a:solidFill>
                  <a:schemeClr val="accent1"/>
                </a:solidFill>
                <a:cs typeface="Times New Roman" charset="0"/>
              </a:rPr>
              <a:t>14</a:t>
            </a:r>
            <a:r>
              <a:rPr lang="en-US" sz="2400" dirty="0">
                <a:solidFill>
                  <a:schemeClr val="accent1"/>
                </a:solidFill>
                <a:cs typeface="Times New Roman" charset="0"/>
              </a:rPr>
              <a:t>% of </a:t>
            </a:r>
            <a:r>
              <a:rPr lang="en-US" sz="2400" dirty="0" err="1" smtClean="0">
                <a:solidFill>
                  <a:schemeClr val="accent1"/>
                </a:solidFill>
                <a:cs typeface="Times New Roman" charset="0"/>
              </a:rPr>
              <a:t>meningiomas</a:t>
            </a:r>
            <a:endParaRPr lang="en-US" sz="2400" dirty="0" smtClean="0">
              <a:solidFill>
                <a:schemeClr val="accent1"/>
              </a:solidFill>
              <a:cs typeface="Times New Roman" charset="0"/>
            </a:endParaRPr>
          </a:p>
          <a:p>
            <a:pPr>
              <a:spcBef>
                <a:spcPct val="20000"/>
              </a:spcBef>
              <a:defRPr/>
            </a:pPr>
            <a:endParaRPr lang="en-US" sz="2400" dirty="0" smtClean="0">
              <a:solidFill>
                <a:schemeClr val="accent1"/>
              </a:solidFill>
              <a:cs typeface="Times New Roman" charset="0"/>
            </a:endParaRPr>
          </a:p>
          <a:p>
            <a:pPr>
              <a:spcBef>
                <a:spcPct val="20000"/>
              </a:spcBef>
              <a:defRPr/>
            </a:pPr>
            <a:r>
              <a:rPr lang="en-US" sz="2400" dirty="0" smtClean="0">
                <a:solidFill>
                  <a:schemeClr val="accent1"/>
                </a:solidFill>
                <a:cs typeface="Times New Roman" charset="0"/>
              </a:rPr>
              <a:t>None of the 13 normal brain tissue samples were positive for SV40 DNA</a:t>
            </a:r>
          </a:p>
          <a:p>
            <a:pPr marL="1257300" lvl="2" indent="-342900">
              <a:spcBef>
                <a:spcPct val="20000"/>
              </a:spcBef>
              <a:buFont typeface="Arial"/>
              <a:buChar char="•"/>
              <a:defRPr/>
            </a:pPr>
            <a:r>
              <a:rPr lang="en-US" sz="1600" b="1" dirty="0" smtClean="0">
                <a:solidFill>
                  <a:srgbClr val="073779"/>
                </a:solidFill>
              </a:rPr>
              <a:t>REFERENCE: </a:t>
            </a:r>
            <a:r>
              <a:rPr lang="en-US" sz="1600" dirty="0" smtClean="0">
                <a:solidFill>
                  <a:srgbClr val="073779"/>
                </a:solidFill>
              </a:rPr>
              <a:t>Martini</a:t>
            </a:r>
            <a:r>
              <a:rPr lang="en-US" sz="1600" dirty="0">
                <a:solidFill>
                  <a:srgbClr val="073779"/>
                </a:solidFill>
              </a:rPr>
              <a:t>, Fernanda, et al. “SV4O Early Region and Large T Antigen in Human Brain Tumors, Peripheral Blood Cells, and Sperm Fluids from Healthy Individuals.” </a:t>
            </a:r>
            <a:r>
              <a:rPr lang="en-US" sz="1600" dirty="0" err="1">
                <a:solidFill>
                  <a:srgbClr val="073779"/>
                </a:solidFill>
              </a:rPr>
              <a:t>iCancer</a:t>
            </a:r>
            <a:r>
              <a:rPr lang="en-US" sz="1600" dirty="0">
                <a:solidFill>
                  <a:srgbClr val="073779"/>
                </a:solidFill>
              </a:rPr>
              <a:t> Research 56. 4820-4825. Oct 5, 1996. </a:t>
            </a:r>
          </a:p>
        </p:txBody>
      </p:sp>
    </p:spTree>
    <p:extLst>
      <p:ext uri="{BB962C8B-B14F-4D97-AF65-F5344CB8AC3E}">
        <p14:creationId xmlns:p14="http://schemas.microsoft.com/office/powerpoint/2010/main" val="36448200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4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4" name="Rectangle 1026"/>
          <p:cNvSpPr>
            <a:spLocks noGrp="1" noChangeArrowheads="1"/>
          </p:cNvSpPr>
          <p:nvPr>
            <p:ph type="title" idx="4294967295"/>
          </p:nvPr>
        </p:nvSpPr>
        <p:spPr>
          <a:xfrm>
            <a:off x="0" y="274638"/>
            <a:ext cx="8229600" cy="784225"/>
          </a:xfrm>
        </p:spPr>
        <p:txBody>
          <a:bodyPr/>
          <a:lstStyle/>
          <a:p>
            <a:pPr algn="ctr" eaLnBrk="1" hangingPunct="1">
              <a:defRPr/>
            </a:pPr>
            <a:r>
              <a:rPr lang="en-US" sz="4400" b="1" dirty="0" smtClean="0">
                <a:cs typeface="+mj-cs"/>
              </a:rPr>
              <a:t>SV40 and Cancer</a:t>
            </a:r>
          </a:p>
        </p:txBody>
      </p:sp>
      <p:sp>
        <p:nvSpPr>
          <p:cNvPr id="136195" name="Rectangle 1027"/>
          <p:cNvSpPr>
            <a:spLocks noGrp="1" noChangeArrowheads="1"/>
          </p:cNvSpPr>
          <p:nvPr>
            <p:ph type="body" idx="4294967295"/>
          </p:nvPr>
        </p:nvSpPr>
        <p:spPr>
          <a:xfrm>
            <a:off x="253998" y="1524000"/>
            <a:ext cx="8587154" cy="4800600"/>
          </a:xfrm>
        </p:spPr>
        <p:txBody>
          <a:bodyPr>
            <a:normAutofit/>
          </a:bodyPr>
          <a:lstStyle/>
          <a:p>
            <a:pPr eaLnBrk="1" hangingPunct="1">
              <a:defRPr/>
            </a:pPr>
            <a:r>
              <a:rPr lang="en-US" sz="2800" dirty="0" smtClean="0">
                <a:cs typeface="Times New Roman" charset="0"/>
              </a:rPr>
              <a:t> Martini</a:t>
            </a:r>
            <a:r>
              <a:rPr lang="ja-JP" altLang="en-US" sz="2800" dirty="0" smtClean="0">
                <a:cs typeface="Times New Roman" charset="0"/>
              </a:rPr>
              <a:t>’</a:t>
            </a:r>
            <a:r>
              <a:rPr lang="en-US" sz="2800" dirty="0" smtClean="0">
                <a:cs typeface="Times New Roman" charset="0"/>
              </a:rPr>
              <a:t>s research team also found SV-40 in </a:t>
            </a:r>
            <a:r>
              <a:rPr lang="en-US" sz="2800" b="1" dirty="0" smtClean="0">
                <a:cs typeface="Times New Roman" charset="0"/>
              </a:rPr>
              <a:t>23% of peripheral blood samples </a:t>
            </a:r>
            <a:r>
              <a:rPr lang="en-US" sz="2800" dirty="0" smtClean="0">
                <a:cs typeface="Times New Roman" charset="0"/>
              </a:rPr>
              <a:t>and </a:t>
            </a:r>
            <a:r>
              <a:rPr lang="en-US" sz="2800" b="1" dirty="0" smtClean="0">
                <a:cs typeface="Times New Roman" charset="0"/>
              </a:rPr>
              <a:t>45% of sperm samples </a:t>
            </a:r>
            <a:r>
              <a:rPr lang="en-US" sz="2800" dirty="0" smtClean="0">
                <a:cs typeface="Times New Roman" charset="0"/>
              </a:rPr>
              <a:t>taken from disease-free individuals </a:t>
            </a:r>
          </a:p>
          <a:p>
            <a:pPr lvl="1" eaLnBrk="1" hangingPunct="1">
              <a:lnSpc>
                <a:spcPct val="90000"/>
              </a:lnSpc>
              <a:defRPr/>
            </a:pPr>
            <a:r>
              <a:rPr lang="en-US" sz="2400" dirty="0" smtClean="0">
                <a:cs typeface="Times New Roman" charset="0"/>
              </a:rPr>
              <a:t> SV-40 has appeared </a:t>
            </a:r>
            <a:r>
              <a:rPr lang="en-US" sz="2400" b="1" dirty="0" smtClean="0">
                <a:cs typeface="Times New Roman" charset="0"/>
              </a:rPr>
              <a:t>in 61% of all cancer </a:t>
            </a:r>
            <a:r>
              <a:rPr lang="en-US" sz="2400" dirty="0" smtClean="0">
                <a:cs typeface="Times New Roman" charset="0"/>
              </a:rPr>
              <a:t>in patients too young to have received the contaminated vaccine</a:t>
            </a:r>
            <a:endParaRPr lang="en-US" sz="2800" dirty="0" smtClean="0">
              <a:cs typeface="Times New Roman" charset="0"/>
            </a:endParaRPr>
          </a:p>
          <a:p>
            <a:pPr eaLnBrk="1" hangingPunct="1">
              <a:lnSpc>
                <a:spcPct val="90000"/>
              </a:lnSpc>
              <a:defRPr/>
            </a:pPr>
            <a:r>
              <a:rPr lang="en-US" sz="3200" b="1" dirty="0">
                <a:solidFill>
                  <a:srgbClr val="FF0000"/>
                </a:solidFill>
                <a:cs typeface="Times New Roman" charset="0"/>
              </a:rPr>
              <a:t> </a:t>
            </a:r>
            <a:r>
              <a:rPr lang="en-US" sz="3200" b="1" u="sng" dirty="0" smtClean="0">
                <a:solidFill>
                  <a:srgbClr val="FF0000"/>
                </a:solidFill>
                <a:cs typeface="Times New Roman" charset="0"/>
              </a:rPr>
              <a:t>Conclusion:</a:t>
            </a:r>
            <a:r>
              <a:rPr lang="en-US" sz="3200" b="1" dirty="0" smtClean="0">
                <a:solidFill>
                  <a:srgbClr val="FF0000"/>
                </a:solidFill>
                <a:cs typeface="Times New Roman" charset="0"/>
              </a:rPr>
              <a:t> </a:t>
            </a:r>
            <a:r>
              <a:rPr lang="en-US" sz="2800" dirty="0" smtClean="0">
                <a:cs typeface="Times New Roman" charset="0"/>
              </a:rPr>
              <a:t>SV40 virus may be transmitted sexually, through cord blood and through blood transfusions, from parent to child</a:t>
            </a:r>
          </a:p>
          <a:p>
            <a:pPr lvl="2">
              <a:lnSpc>
                <a:spcPct val="90000"/>
              </a:lnSpc>
              <a:defRPr/>
            </a:pPr>
            <a:endParaRPr lang="en-US" b="1" dirty="0" smtClean="0"/>
          </a:p>
          <a:p>
            <a:pPr lvl="2">
              <a:lnSpc>
                <a:spcPct val="90000"/>
              </a:lnSpc>
              <a:defRPr/>
            </a:pPr>
            <a:r>
              <a:rPr lang="en-US" b="1" dirty="0" smtClean="0"/>
              <a:t>REFERENCE: </a:t>
            </a:r>
            <a:r>
              <a:rPr lang="en-US" dirty="0" smtClean="0"/>
              <a:t>Martini</a:t>
            </a:r>
            <a:r>
              <a:rPr lang="en-US" dirty="0"/>
              <a:t>, Fernanda, et al. “SV4O Early Region and Large T Antigen in Human Brain Tumors, Peripheral Blood Cells, and Sperm Fluids from Healthy Individuals.” </a:t>
            </a:r>
            <a:r>
              <a:rPr lang="en-US" dirty="0" err="1"/>
              <a:t>iCancer</a:t>
            </a:r>
            <a:r>
              <a:rPr lang="en-US" dirty="0"/>
              <a:t> Research 56. 4820-4825. Oct 5, </a:t>
            </a:r>
            <a:r>
              <a:rPr lang="en-US" b="1" dirty="0">
                <a:solidFill>
                  <a:srgbClr val="FF0000"/>
                </a:solidFill>
              </a:rPr>
              <a:t>1996</a:t>
            </a:r>
            <a:r>
              <a:rPr lang="en-US" dirty="0"/>
              <a:t>. </a:t>
            </a:r>
          </a:p>
          <a:p>
            <a:pPr eaLnBrk="1" hangingPunct="1">
              <a:lnSpc>
                <a:spcPct val="90000"/>
              </a:lnSpc>
              <a:defRPr/>
            </a:pPr>
            <a:endParaRPr lang="en-US" sz="2800" dirty="0">
              <a:cs typeface="Times New Roman" charset="0"/>
            </a:endParaRPr>
          </a:p>
        </p:txBody>
      </p:sp>
    </p:spTree>
    <p:extLst>
      <p:ext uri="{BB962C8B-B14F-4D97-AF65-F5344CB8AC3E}">
        <p14:creationId xmlns:p14="http://schemas.microsoft.com/office/powerpoint/2010/main" val="11630284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 calcmode="lin" valueType="num">
                                      <p:cBhvr additive="base">
                                        <p:cTn id="7" dur="500" fill="hold"/>
                                        <p:tgtEl>
                                          <p:spTgt spid="136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6195">
                                            <p:txEl>
                                              <p:pRg st="1" end="1"/>
                                            </p:txEl>
                                          </p:spTgt>
                                        </p:tgtEl>
                                        <p:attrNameLst>
                                          <p:attrName>style.visibility</p:attrName>
                                        </p:attrNameLst>
                                      </p:cBhvr>
                                      <p:to>
                                        <p:strVal val="visible"/>
                                      </p:to>
                                    </p:set>
                                    <p:anim calcmode="lin" valueType="num">
                                      <p:cBhvr additive="base">
                                        <p:cTn id="11" dur="500" fill="hold"/>
                                        <p:tgtEl>
                                          <p:spTgt spid="13619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6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6195">
                                            <p:txEl>
                                              <p:pRg st="2" end="2"/>
                                            </p:txEl>
                                          </p:spTgt>
                                        </p:tgtEl>
                                        <p:attrNameLst>
                                          <p:attrName>style.visibility</p:attrName>
                                        </p:attrNameLst>
                                      </p:cBhvr>
                                      <p:to>
                                        <p:strVal val="visible"/>
                                      </p:to>
                                    </p:set>
                                    <p:anim calcmode="lin" valueType="num">
                                      <p:cBhvr additive="base">
                                        <p:cTn id="17" dur="500" fill="hold"/>
                                        <p:tgtEl>
                                          <p:spTgt spid="13619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6195">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6195">
                                            <p:txEl>
                                              <p:pRg st="4" end="4"/>
                                            </p:txEl>
                                          </p:spTgt>
                                        </p:tgtEl>
                                        <p:attrNameLst>
                                          <p:attrName>style.visibility</p:attrName>
                                        </p:attrNameLst>
                                      </p:cBhvr>
                                      <p:to>
                                        <p:strVal val="visible"/>
                                      </p:to>
                                    </p:set>
                                    <p:anim calcmode="lin" valueType="num">
                                      <p:cBhvr additive="base">
                                        <p:cTn id="21" dur="500" fill="hold"/>
                                        <p:tgtEl>
                                          <p:spTgt spid="13619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61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47410" y="813622"/>
            <a:ext cx="8453491" cy="5851303"/>
          </a:xfrm>
        </p:spPr>
        <p:txBody>
          <a:bodyPr>
            <a:normAutofit fontScale="92500" lnSpcReduction="10000"/>
          </a:bodyPr>
          <a:lstStyle/>
          <a:p>
            <a:pPr marL="0" indent="0">
              <a:buNone/>
            </a:pPr>
            <a:r>
              <a:rPr lang="en-US" sz="2800" dirty="0"/>
              <a:t>Between </a:t>
            </a:r>
            <a:r>
              <a:rPr lang="en-US" sz="2800" b="1" dirty="0">
                <a:solidFill>
                  <a:srgbClr val="FF0000"/>
                </a:solidFill>
              </a:rPr>
              <a:t>1997 and early </a:t>
            </a:r>
            <a:r>
              <a:rPr lang="en-US" sz="2800" b="1" dirty="0" smtClean="0">
                <a:solidFill>
                  <a:srgbClr val="FF0000"/>
                </a:solidFill>
              </a:rPr>
              <a:t>2002</a:t>
            </a:r>
            <a:r>
              <a:rPr lang="en-US" sz="2800" dirty="0" smtClean="0"/>
              <a:t>, </a:t>
            </a:r>
            <a:r>
              <a:rPr lang="en-US" sz="2800" dirty="0"/>
              <a:t>more than 25 published studies found SV40 in human mesotheliomas; 16 others found the virus in brain and bone cancers, lymphomas, and other cancers and in kidneys and peripheral blood. </a:t>
            </a:r>
            <a:endParaRPr lang="en-US" sz="2800" dirty="0" smtClean="0"/>
          </a:p>
          <a:p>
            <a:pPr marL="0" indent="0">
              <a:buNone/>
            </a:pPr>
            <a:endParaRPr lang="en-US" sz="2800" dirty="0" smtClean="0"/>
          </a:p>
          <a:p>
            <a:pPr marL="0" indent="0">
              <a:buNone/>
            </a:pPr>
            <a:r>
              <a:rPr lang="en-US" sz="2800" dirty="0" smtClean="0"/>
              <a:t>By </a:t>
            </a:r>
            <a:r>
              <a:rPr lang="en-US" sz="2800" b="1" dirty="0" smtClean="0">
                <a:solidFill>
                  <a:srgbClr val="FF0000"/>
                </a:solidFill>
              </a:rPr>
              <a:t>2003</a:t>
            </a:r>
            <a:r>
              <a:rPr lang="en-US" sz="2800" dirty="0"/>
              <a:t>, SV40 had been found in human </a:t>
            </a:r>
            <a:r>
              <a:rPr lang="en-US" sz="2800" dirty="0" smtClean="0"/>
              <a:t>tumors </a:t>
            </a:r>
            <a:r>
              <a:rPr lang="en-US" sz="2800" dirty="0"/>
              <a:t>in 18 developed countries. T</a:t>
            </a:r>
            <a:r>
              <a:rPr lang="en-US" sz="2800" dirty="0" smtClean="0"/>
              <a:t>he </a:t>
            </a:r>
            <a:r>
              <a:rPr lang="en-US" sz="2800" dirty="0"/>
              <a:t>rates of SV40-positive </a:t>
            </a:r>
            <a:r>
              <a:rPr lang="en-US" sz="2800" dirty="0" smtClean="0"/>
              <a:t>tumors </a:t>
            </a:r>
            <a:r>
              <a:rPr lang="en-US" sz="2800" dirty="0"/>
              <a:t>seem highest in countries that used the greatest amount of contaminated Salk polio vaccine, including the UK, USA, and Italy</a:t>
            </a:r>
            <a:r>
              <a:rPr lang="en-US" sz="2800" dirty="0" smtClean="0"/>
              <a:t>.</a:t>
            </a:r>
          </a:p>
          <a:p>
            <a:pPr marL="0" indent="0">
              <a:buNone/>
            </a:pPr>
            <a:endParaRPr lang="en-US" sz="2800" dirty="0" smtClean="0"/>
          </a:p>
          <a:p>
            <a:pPr lvl="2"/>
            <a:r>
              <a:rPr lang="en-US" b="1" dirty="0">
                <a:solidFill>
                  <a:schemeClr val="accent1"/>
                </a:solidFill>
              </a:rPr>
              <a:t>REFERENCE: </a:t>
            </a:r>
            <a:r>
              <a:rPr lang="en-US" dirty="0">
                <a:solidFill>
                  <a:schemeClr val="accent1"/>
                </a:solidFill>
              </a:rPr>
              <a:t>The Virus and The Vaccine: The True Story of a Cancer-Causing Monkey Virus, Contaminated Polio Vaccine, and the Millions of Americans Exposed by Debbie </a:t>
            </a:r>
            <a:r>
              <a:rPr lang="en-US" dirty="0" err="1">
                <a:solidFill>
                  <a:schemeClr val="accent1"/>
                </a:solidFill>
              </a:rPr>
              <a:t>Bookchin</a:t>
            </a:r>
            <a:r>
              <a:rPr lang="en-US" dirty="0">
                <a:solidFill>
                  <a:schemeClr val="accent1"/>
                </a:solidFill>
              </a:rPr>
              <a:t> and Jim </a:t>
            </a:r>
            <a:r>
              <a:rPr lang="en-US" dirty="0" smtClean="0">
                <a:solidFill>
                  <a:schemeClr val="accent1"/>
                </a:solidFill>
              </a:rPr>
              <a:t>Schumacher. St </a:t>
            </a:r>
            <a:r>
              <a:rPr lang="en-US" dirty="0" err="1" smtClean="0">
                <a:solidFill>
                  <a:schemeClr val="accent1"/>
                </a:solidFill>
              </a:rPr>
              <a:t>Maartin</a:t>
            </a:r>
            <a:r>
              <a:rPr lang="en-US" dirty="0" smtClean="0">
                <a:solidFill>
                  <a:schemeClr val="accent1"/>
                </a:solidFill>
              </a:rPr>
              <a:t> Press. 2005.</a:t>
            </a:r>
            <a:endParaRPr lang="en-US" sz="1600" dirty="0"/>
          </a:p>
          <a:p>
            <a:endParaRPr lang="en-US" sz="2800" dirty="0"/>
          </a:p>
        </p:txBody>
      </p:sp>
    </p:spTree>
    <p:extLst>
      <p:ext uri="{BB962C8B-B14F-4D97-AF65-F5344CB8AC3E}">
        <p14:creationId xmlns:p14="http://schemas.microsoft.com/office/powerpoint/2010/main" val="3456312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3" name="Rectangle 3"/>
          <p:cNvSpPr>
            <a:spLocks noGrp="1" noChangeArrowheads="1"/>
          </p:cNvSpPr>
          <p:nvPr>
            <p:ph type="body" idx="4294967295"/>
          </p:nvPr>
        </p:nvSpPr>
        <p:spPr>
          <a:xfrm>
            <a:off x="68656" y="654086"/>
            <a:ext cx="8919036" cy="5988991"/>
          </a:xfrm>
        </p:spPr>
        <p:txBody>
          <a:bodyPr>
            <a:noAutofit/>
          </a:bodyPr>
          <a:lstStyle/>
          <a:p>
            <a:pPr marL="0" indent="0" eaLnBrk="1" hangingPunct="1">
              <a:buNone/>
              <a:defRPr/>
            </a:pPr>
            <a:r>
              <a:rPr lang="en-US" sz="3600" b="1" dirty="0" smtClean="0">
                <a:ea typeface="ＭＳ Ｐゴシック" charset="0"/>
              </a:rPr>
              <a:t>  For Example:</a:t>
            </a:r>
            <a:endParaRPr lang="en-US" sz="3600" b="1" dirty="0" smtClean="0">
              <a:solidFill>
                <a:srgbClr val="FF0000"/>
              </a:solidFill>
              <a:ea typeface="ＭＳ Ｐゴシック" charset="0"/>
            </a:endParaRPr>
          </a:p>
          <a:p>
            <a:pPr lvl="1">
              <a:defRPr/>
            </a:pPr>
            <a:r>
              <a:rPr lang="en-US" sz="3200" b="1" dirty="0" smtClean="0">
                <a:solidFill>
                  <a:srgbClr val="FF0000"/>
                </a:solidFill>
                <a:ea typeface="ＭＳ Ｐゴシック" charset="0"/>
              </a:rPr>
              <a:t>2002: Non</a:t>
            </a:r>
            <a:r>
              <a:rPr lang="en-US" sz="3200" b="1" dirty="0">
                <a:solidFill>
                  <a:srgbClr val="FF0000"/>
                </a:solidFill>
                <a:ea typeface="ＭＳ Ｐゴシック" charset="0"/>
              </a:rPr>
              <a:t>-</a:t>
            </a:r>
            <a:r>
              <a:rPr lang="en-US" sz="3200" b="1" dirty="0" err="1">
                <a:solidFill>
                  <a:srgbClr val="FF0000"/>
                </a:solidFill>
                <a:ea typeface="ＭＳ Ｐゴシック" charset="0"/>
              </a:rPr>
              <a:t>Hodgkins</a:t>
            </a:r>
            <a:r>
              <a:rPr lang="en-US" sz="3200" b="1" dirty="0">
                <a:solidFill>
                  <a:srgbClr val="FF0000"/>
                </a:solidFill>
                <a:ea typeface="ＭＳ Ｐゴシック" charset="0"/>
              </a:rPr>
              <a:t> lymphoma </a:t>
            </a:r>
            <a:r>
              <a:rPr lang="en-US" sz="3200" b="1" dirty="0" smtClean="0">
                <a:solidFill>
                  <a:srgbClr val="FF0000"/>
                </a:solidFill>
                <a:ea typeface="ＭＳ Ｐゴシック" charset="0"/>
              </a:rPr>
              <a:t>tumors</a:t>
            </a:r>
          </a:p>
          <a:p>
            <a:pPr lvl="2"/>
            <a:r>
              <a:rPr lang="en-US" sz="2400" dirty="0" smtClean="0"/>
              <a:t>42% </a:t>
            </a:r>
            <a:r>
              <a:rPr lang="en-US" sz="2400" dirty="0"/>
              <a:t>of 154 non-Hodgkin lymphomas. No SV40 was detected in 186 non-malignant </a:t>
            </a:r>
            <a:r>
              <a:rPr lang="en-US" sz="2400" dirty="0" smtClean="0"/>
              <a:t>samples </a:t>
            </a:r>
            <a:r>
              <a:rPr lang="en-US" sz="2400" dirty="0"/>
              <a:t>or in the 54 control cancers</a:t>
            </a:r>
            <a:r>
              <a:rPr lang="en-US" sz="2400" dirty="0" smtClean="0"/>
              <a:t>.</a:t>
            </a:r>
            <a:endParaRPr lang="en-US" sz="2400" b="1" dirty="0">
              <a:solidFill>
                <a:srgbClr val="FF0000"/>
              </a:solidFill>
              <a:ea typeface="ＭＳ Ｐゴシック" charset="0"/>
            </a:endParaRPr>
          </a:p>
          <a:p>
            <a:pPr lvl="4"/>
            <a:r>
              <a:rPr lang="en-US" sz="2000" b="1" dirty="0"/>
              <a:t>REFERNCE:</a:t>
            </a:r>
            <a:r>
              <a:rPr lang="en-US" sz="2000" dirty="0"/>
              <a:t> </a:t>
            </a:r>
            <a:r>
              <a:rPr lang="en-US" sz="2000" dirty="0" err="1"/>
              <a:t>Malkin</a:t>
            </a:r>
            <a:r>
              <a:rPr lang="en-US" sz="2000" dirty="0"/>
              <a:t>, David. “Simian virus 40 and non-Hodgkin lymphoma.” Lancet. Vol. 359. Issue 9309. Pg. 812-13. March 9, 2002. </a:t>
            </a:r>
            <a:endParaRPr lang="en-US" sz="2000" dirty="0">
              <a:solidFill>
                <a:srgbClr val="FF0000"/>
              </a:solidFill>
              <a:latin typeface="Tahoma" charset="0"/>
              <a:ea typeface="ＭＳ Ｐゴシック" charset="0"/>
            </a:endParaRPr>
          </a:p>
          <a:p>
            <a:pPr lvl="2"/>
            <a:r>
              <a:rPr lang="en-US" sz="2400" dirty="0" smtClean="0"/>
              <a:t>43% </a:t>
            </a:r>
            <a:r>
              <a:rPr lang="en-US" sz="2400" dirty="0"/>
              <a:t>of 68 non-Hodgkin lymphomas, </a:t>
            </a:r>
            <a:r>
              <a:rPr lang="en-US" sz="2400" dirty="0" smtClean="0"/>
              <a:t>9% </a:t>
            </a:r>
            <a:r>
              <a:rPr lang="en-US" sz="2400" dirty="0"/>
              <a:t>Hodgkin’s lymphomas. Viral sequences were absent in 40 control tissues. </a:t>
            </a:r>
            <a:endParaRPr lang="en-US" sz="2400" dirty="0" smtClean="0">
              <a:solidFill>
                <a:srgbClr val="FF0000"/>
              </a:solidFill>
              <a:ea typeface="ＭＳ Ｐゴシック" charset="0"/>
            </a:endParaRPr>
          </a:p>
          <a:p>
            <a:pPr lvl="4"/>
            <a:r>
              <a:rPr lang="en-US" sz="2000" b="1" dirty="0"/>
              <a:t>REFERENCE: </a:t>
            </a:r>
            <a:r>
              <a:rPr lang="en-US" sz="2000" dirty="0" err="1"/>
              <a:t>Vilchez</a:t>
            </a:r>
            <a:r>
              <a:rPr lang="en-US" sz="2000" dirty="0"/>
              <a:t>, Regis et al. “Association between simian virus 40 and non-Hodgkin lymphoma.” Lancet. Vol. 359. Issue 9309. </a:t>
            </a:r>
            <a:r>
              <a:rPr lang="en-US" sz="2000" dirty="0" err="1"/>
              <a:t>Pg</a:t>
            </a:r>
            <a:r>
              <a:rPr lang="en-US" sz="2000" dirty="0"/>
              <a:t> 817-823. March 9, </a:t>
            </a:r>
            <a:r>
              <a:rPr lang="en-US" sz="2000" dirty="0" smtClean="0"/>
              <a:t>2002</a:t>
            </a:r>
            <a:endParaRPr lang="en-US" sz="2800" b="1" dirty="0"/>
          </a:p>
        </p:txBody>
      </p:sp>
    </p:spTree>
    <p:extLst>
      <p:ext uri="{BB962C8B-B14F-4D97-AF65-F5344CB8AC3E}">
        <p14:creationId xmlns:p14="http://schemas.microsoft.com/office/powerpoint/2010/main" val="22947382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23">
                                            <p:txEl>
                                              <p:pRg st="1" end="1"/>
                                            </p:txEl>
                                          </p:spTgt>
                                        </p:tgtEl>
                                        <p:attrNameLst>
                                          <p:attrName>style.visibility</p:attrName>
                                        </p:attrNameLst>
                                      </p:cBhvr>
                                      <p:to>
                                        <p:strVal val="visible"/>
                                      </p:to>
                                    </p:set>
                                    <p:anim calcmode="lin" valueType="num">
                                      <p:cBhvr additive="base">
                                        <p:cTn id="7" dur="500" fill="hold"/>
                                        <p:tgtEl>
                                          <p:spTgt spid="1331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2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3123">
                                            <p:txEl>
                                              <p:pRg st="2" end="2"/>
                                            </p:txEl>
                                          </p:spTgt>
                                        </p:tgtEl>
                                        <p:attrNameLst>
                                          <p:attrName>style.visibility</p:attrName>
                                        </p:attrNameLst>
                                      </p:cBhvr>
                                      <p:to>
                                        <p:strVal val="visible"/>
                                      </p:to>
                                    </p:set>
                                    <p:anim calcmode="lin" valueType="num">
                                      <p:cBhvr additive="base">
                                        <p:cTn id="11" dur="500" fill="hold"/>
                                        <p:tgtEl>
                                          <p:spTgt spid="13312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312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3123">
                                            <p:txEl>
                                              <p:pRg st="3" end="3"/>
                                            </p:txEl>
                                          </p:spTgt>
                                        </p:tgtEl>
                                        <p:attrNameLst>
                                          <p:attrName>style.visibility</p:attrName>
                                        </p:attrNameLst>
                                      </p:cBhvr>
                                      <p:to>
                                        <p:strVal val="visible"/>
                                      </p:to>
                                    </p:set>
                                    <p:anim calcmode="lin" valueType="num">
                                      <p:cBhvr additive="base">
                                        <p:cTn id="15" dur="500" fill="hold"/>
                                        <p:tgtEl>
                                          <p:spTgt spid="13312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3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33123">
                                            <p:txEl>
                                              <p:pRg st="4" end="4"/>
                                            </p:txEl>
                                          </p:spTgt>
                                        </p:tgtEl>
                                        <p:attrNameLst>
                                          <p:attrName>style.visibility</p:attrName>
                                        </p:attrNameLst>
                                      </p:cBhvr>
                                      <p:to>
                                        <p:strVal val="visible"/>
                                      </p:to>
                                    </p:set>
                                    <p:anim calcmode="lin" valueType="num">
                                      <p:cBhvr additive="base">
                                        <p:cTn id="21" dur="500" fill="hold"/>
                                        <p:tgtEl>
                                          <p:spTgt spid="13312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312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3123">
                                            <p:txEl>
                                              <p:pRg st="5" end="5"/>
                                            </p:txEl>
                                          </p:spTgt>
                                        </p:tgtEl>
                                        <p:attrNameLst>
                                          <p:attrName>style.visibility</p:attrName>
                                        </p:attrNameLst>
                                      </p:cBhvr>
                                      <p:to>
                                        <p:strVal val="visible"/>
                                      </p:to>
                                    </p:set>
                                    <p:anim calcmode="lin" valueType="num">
                                      <p:cBhvr additive="base">
                                        <p:cTn id="25" dur="500" fill="hold"/>
                                        <p:tgtEl>
                                          <p:spTgt spid="13312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2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904" y="304800"/>
            <a:ext cx="8231554" cy="6309420"/>
          </a:xfrm>
          <a:prstGeom prst="rect">
            <a:avLst/>
          </a:prstGeom>
          <a:noFill/>
        </p:spPr>
        <p:txBody>
          <a:bodyPr wrap="square" rtlCol="0">
            <a:spAutoFit/>
          </a:bodyPr>
          <a:lstStyle/>
          <a:p>
            <a:r>
              <a:rPr lang="en-US" sz="3200" b="1" i="1" dirty="0" smtClean="0">
                <a:solidFill>
                  <a:srgbClr val="FF0000"/>
                </a:solidFill>
                <a:cs typeface="Calibri"/>
              </a:rPr>
              <a:t>Then in 2004: </a:t>
            </a:r>
          </a:p>
          <a:p>
            <a:endParaRPr lang="en-US" sz="2800" b="1" dirty="0" smtClean="0">
              <a:solidFill>
                <a:schemeClr val="accent1"/>
              </a:solidFill>
              <a:cs typeface="Calibri"/>
            </a:endParaRPr>
          </a:p>
          <a:p>
            <a:r>
              <a:rPr lang="en-US" sz="2800" b="1" dirty="0" smtClean="0">
                <a:solidFill>
                  <a:schemeClr val="accent1"/>
                </a:solidFill>
                <a:cs typeface="Calibri"/>
              </a:rPr>
              <a:t>“</a:t>
            </a:r>
            <a:r>
              <a:rPr lang="en-US" sz="2800" dirty="0" smtClean="0">
                <a:solidFill>
                  <a:schemeClr val="accent1"/>
                </a:solidFill>
                <a:cs typeface="Calibri"/>
              </a:rPr>
              <a:t>The SV40 virus is a known oncogenic DNA virus</a:t>
            </a:r>
            <a:r>
              <a:rPr lang="mr-IN" sz="2800" dirty="0" smtClean="0">
                <a:solidFill>
                  <a:schemeClr val="accent1"/>
                </a:solidFill>
                <a:cs typeface="Calibri"/>
              </a:rPr>
              <a:t>…</a:t>
            </a:r>
            <a:r>
              <a:rPr lang="en-US" sz="2800" dirty="0" smtClean="0">
                <a:solidFill>
                  <a:schemeClr val="accent1"/>
                </a:solidFill>
                <a:cs typeface="Calibri"/>
              </a:rPr>
              <a:t>. Persuasive evidence now indicates that </a:t>
            </a:r>
            <a:r>
              <a:rPr lang="en-US" sz="2800" b="1" i="1" dirty="0" smtClean="0">
                <a:solidFill>
                  <a:srgbClr val="FF0000"/>
                </a:solidFill>
                <a:cs typeface="Calibri"/>
              </a:rPr>
              <a:t>SV40 is causing infections in humans today </a:t>
            </a:r>
            <a:r>
              <a:rPr lang="en-US" sz="2800" dirty="0" smtClean="0">
                <a:solidFill>
                  <a:srgbClr val="073779"/>
                </a:solidFill>
                <a:cs typeface="Calibri"/>
              </a:rPr>
              <a:t>and represents an emerging pathogen. A meta-analysis of data from 1,793 cancer patients indicates there is a significant excess risk of </a:t>
            </a:r>
            <a:r>
              <a:rPr lang="en-US" sz="2800" b="1" dirty="0" smtClean="0">
                <a:solidFill>
                  <a:srgbClr val="073779"/>
                </a:solidFill>
                <a:cs typeface="Calibri"/>
              </a:rPr>
              <a:t>SV40 association</a:t>
            </a:r>
            <a:r>
              <a:rPr lang="en-US" sz="2800" dirty="0" smtClean="0">
                <a:solidFill>
                  <a:srgbClr val="073779"/>
                </a:solidFill>
                <a:cs typeface="Calibri"/>
              </a:rPr>
              <a:t> with human primary </a:t>
            </a:r>
            <a:r>
              <a:rPr lang="en-US" sz="2800" i="1" dirty="0" smtClean="0">
                <a:solidFill>
                  <a:srgbClr val="073779"/>
                </a:solidFill>
                <a:cs typeface="Calibri"/>
              </a:rPr>
              <a:t>brain</a:t>
            </a:r>
            <a:r>
              <a:rPr lang="en-US" sz="2800" dirty="0" smtClean="0">
                <a:solidFill>
                  <a:srgbClr val="073779"/>
                </a:solidFill>
                <a:cs typeface="Calibri"/>
              </a:rPr>
              <a:t> cancers, primary </a:t>
            </a:r>
            <a:r>
              <a:rPr lang="en-US" sz="2800" i="1" dirty="0" smtClean="0">
                <a:solidFill>
                  <a:srgbClr val="073779"/>
                </a:solidFill>
                <a:cs typeface="Calibri"/>
              </a:rPr>
              <a:t>bone</a:t>
            </a:r>
            <a:r>
              <a:rPr lang="en-US" sz="2800" dirty="0" smtClean="0">
                <a:solidFill>
                  <a:srgbClr val="073779"/>
                </a:solidFill>
                <a:cs typeface="Calibri"/>
              </a:rPr>
              <a:t> cancers, </a:t>
            </a:r>
            <a:r>
              <a:rPr lang="en-US" sz="2800" i="1" dirty="0" smtClean="0">
                <a:solidFill>
                  <a:srgbClr val="073779"/>
                </a:solidFill>
                <a:cs typeface="Calibri"/>
              </a:rPr>
              <a:t>malignant mesothelioma</a:t>
            </a:r>
            <a:r>
              <a:rPr lang="en-US" sz="2800" dirty="0" smtClean="0">
                <a:solidFill>
                  <a:srgbClr val="073779"/>
                </a:solidFill>
                <a:cs typeface="Calibri"/>
              </a:rPr>
              <a:t>, and non-</a:t>
            </a:r>
            <a:r>
              <a:rPr lang="en-US" sz="2800" i="1" dirty="0" smtClean="0">
                <a:solidFill>
                  <a:srgbClr val="073779"/>
                </a:solidFill>
                <a:cs typeface="Calibri"/>
              </a:rPr>
              <a:t>Hodgkin's lymphoma</a:t>
            </a:r>
            <a:r>
              <a:rPr lang="en-US" sz="2800" dirty="0" smtClean="0">
                <a:solidFill>
                  <a:srgbClr val="073779"/>
                </a:solidFill>
                <a:cs typeface="Calibri"/>
              </a:rPr>
              <a:t>.”</a:t>
            </a:r>
          </a:p>
          <a:p>
            <a:endParaRPr lang="en-US" sz="3200" dirty="0" smtClean="0">
              <a:solidFill>
                <a:srgbClr val="073779"/>
              </a:solidFill>
              <a:cs typeface="Calibri"/>
            </a:endParaRPr>
          </a:p>
          <a:p>
            <a:pPr marL="800100" lvl="1" indent="-342900">
              <a:buFont typeface="Arial"/>
              <a:buChar char="•"/>
            </a:pPr>
            <a:r>
              <a:rPr lang="en-US" sz="2000" b="1" dirty="0" smtClean="0">
                <a:solidFill>
                  <a:srgbClr val="073779"/>
                </a:solidFill>
                <a:cs typeface="Calibri"/>
              </a:rPr>
              <a:t>REFERENCE</a:t>
            </a:r>
            <a:r>
              <a:rPr lang="en-US" sz="2000" dirty="0" smtClean="0">
                <a:solidFill>
                  <a:srgbClr val="073779"/>
                </a:solidFill>
                <a:cs typeface="Calibri"/>
              </a:rPr>
              <a:t>: </a:t>
            </a:r>
            <a:r>
              <a:rPr lang="en-US" sz="2000" dirty="0" err="1" smtClean="0">
                <a:solidFill>
                  <a:srgbClr val="073779"/>
                </a:solidFill>
                <a:cs typeface="Calibri"/>
              </a:rPr>
              <a:t>Vilchez</a:t>
            </a:r>
            <a:r>
              <a:rPr lang="en-US" sz="2000" dirty="0" smtClean="0">
                <a:solidFill>
                  <a:srgbClr val="073779"/>
                </a:solidFill>
                <a:cs typeface="Calibri"/>
              </a:rPr>
              <a:t> and </a:t>
            </a:r>
            <a:r>
              <a:rPr lang="en-US" sz="2000" dirty="0" err="1" smtClean="0">
                <a:solidFill>
                  <a:srgbClr val="073779"/>
                </a:solidFill>
                <a:cs typeface="Calibri"/>
              </a:rPr>
              <a:t>Butel</a:t>
            </a:r>
            <a:r>
              <a:rPr lang="en-US" sz="2000" dirty="0" smtClean="0">
                <a:solidFill>
                  <a:srgbClr val="073779"/>
                </a:solidFill>
                <a:cs typeface="Calibri"/>
              </a:rPr>
              <a:t>. “Emergent Human Pathogen Simian Virus 40 and Its Role in Cancer.” Clinical Microbiology Reviews. Jul; 17(3): 495–508</a:t>
            </a:r>
            <a:r>
              <a:rPr lang="en-US" sz="2000" dirty="0" smtClean="0">
                <a:solidFill>
                  <a:srgbClr val="0004A6"/>
                </a:solidFill>
                <a:cs typeface="Calibri"/>
              </a:rPr>
              <a:t>. </a:t>
            </a:r>
            <a:r>
              <a:rPr lang="en-US" sz="2000" b="1" dirty="0" smtClean="0">
                <a:solidFill>
                  <a:srgbClr val="FF0000"/>
                </a:solidFill>
                <a:cs typeface="Calibri"/>
              </a:rPr>
              <a:t>2004. </a:t>
            </a:r>
            <a:endParaRPr lang="en-US" sz="2000" dirty="0" smtClean="0">
              <a:solidFill>
                <a:srgbClr val="0004A6"/>
              </a:solidFill>
              <a:cs typeface="Calibri"/>
            </a:endParaRPr>
          </a:p>
        </p:txBody>
      </p:sp>
    </p:spTree>
    <p:extLst>
      <p:ext uri="{BB962C8B-B14F-4D97-AF65-F5344CB8AC3E}">
        <p14:creationId xmlns:p14="http://schemas.microsoft.com/office/powerpoint/2010/main" val="231982670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 y="1230922"/>
            <a:ext cx="9007231" cy="5451231"/>
          </a:xfrm>
        </p:spPr>
        <p:txBody>
          <a:bodyPr>
            <a:normAutofit/>
          </a:bodyPr>
          <a:lstStyle/>
          <a:p>
            <a:pPr marL="228600" lvl="1" indent="0">
              <a:buNone/>
            </a:pPr>
            <a:r>
              <a:rPr lang="en-US" sz="3600" b="1" dirty="0" smtClean="0">
                <a:solidFill>
                  <a:srgbClr val="FF0000"/>
                </a:solidFill>
                <a:ea typeface="ＭＳ Ｐゴシック" charset="0"/>
              </a:rPr>
              <a:t>Most Recently, 2019</a:t>
            </a:r>
            <a:r>
              <a:rPr lang="en-US" sz="3600" b="1" dirty="0">
                <a:solidFill>
                  <a:srgbClr val="FF0000"/>
                </a:solidFill>
                <a:ea typeface="ＭＳ Ｐゴシック" charset="0"/>
              </a:rPr>
              <a:t>: </a:t>
            </a:r>
            <a:endParaRPr lang="en-US" sz="3600" b="1" dirty="0" smtClean="0">
              <a:solidFill>
                <a:srgbClr val="FF0000"/>
              </a:solidFill>
              <a:ea typeface="ＭＳ Ｐゴシック" charset="0"/>
            </a:endParaRPr>
          </a:p>
          <a:p>
            <a:pPr lvl="1"/>
            <a:r>
              <a:rPr lang="en-US" sz="3200" dirty="0" smtClean="0"/>
              <a:t> The </a:t>
            </a:r>
            <a:r>
              <a:rPr lang="en-US" sz="3200" dirty="0"/>
              <a:t>association between SV40 and human tumors is based on results obtained by many investigators. </a:t>
            </a:r>
            <a:endParaRPr lang="en-US" sz="3200" dirty="0" smtClean="0"/>
          </a:p>
          <a:p>
            <a:pPr lvl="1"/>
            <a:r>
              <a:rPr lang="en-US" sz="3200" dirty="0" smtClean="0"/>
              <a:t> Most </a:t>
            </a:r>
            <a:r>
              <a:rPr lang="en-US" sz="3200" dirty="0"/>
              <a:t>of these studies detected SV40 DNA sequences, using qualitative PCR techniques, in tumor specimens.</a:t>
            </a:r>
          </a:p>
          <a:p>
            <a:pPr lvl="3"/>
            <a:endParaRPr lang="en-US" sz="2000" b="1" dirty="0" smtClean="0"/>
          </a:p>
          <a:p>
            <a:pPr lvl="3"/>
            <a:r>
              <a:rPr lang="en-US" sz="2000" b="1" dirty="0" smtClean="0"/>
              <a:t>REFERENCE</a:t>
            </a:r>
            <a:r>
              <a:rPr lang="en-US" sz="2000" b="1" dirty="0"/>
              <a:t>: </a:t>
            </a:r>
            <a:r>
              <a:rPr lang="en-US" sz="2000" dirty="0" err="1"/>
              <a:t>Rotondo</a:t>
            </a:r>
            <a:r>
              <a:rPr lang="en-US" sz="2000" dirty="0"/>
              <a:t> JC, et al. “Association Between Simian Virus 40 and Human Tumors.” </a:t>
            </a:r>
            <a:r>
              <a:rPr lang="en-US" sz="2000" i="1" dirty="0"/>
              <a:t>Front Oncology. </a:t>
            </a:r>
            <a:r>
              <a:rPr lang="en-US" sz="2000" dirty="0"/>
              <a:t>2019;9:670. July 25, 2019. </a:t>
            </a:r>
          </a:p>
          <a:p>
            <a:endParaRPr lang="en-US" sz="2800" dirty="0"/>
          </a:p>
        </p:txBody>
      </p:sp>
    </p:spTree>
    <p:extLst>
      <p:ext uri="{BB962C8B-B14F-4D97-AF65-F5344CB8AC3E}">
        <p14:creationId xmlns:p14="http://schemas.microsoft.com/office/powerpoint/2010/main" val="238875316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2000" y="2907938"/>
            <a:ext cx="6629400" cy="1143000"/>
          </a:xfrm>
        </p:spPr>
        <p:txBody>
          <a:bodyPr/>
          <a:lstStyle/>
          <a:p>
            <a:pPr>
              <a:lnSpc>
                <a:spcPct val="140000"/>
              </a:lnSpc>
            </a:pPr>
            <a:r>
              <a:rPr lang="en-US" dirty="0" smtClean="0"/>
              <a:t>Problematic Ingredients </a:t>
            </a:r>
            <a:br>
              <a:rPr lang="en-US" dirty="0" smtClean="0"/>
            </a:br>
            <a:r>
              <a:rPr lang="en-US" dirty="0" smtClean="0"/>
              <a:t>#4: Dog Cells</a:t>
            </a:r>
            <a:endParaRPr lang="en-US" dirty="0"/>
          </a:p>
        </p:txBody>
      </p:sp>
    </p:spTree>
    <p:extLst>
      <p:ext uri="{BB962C8B-B14F-4D97-AF65-F5344CB8AC3E}">
        <p14:creationId xmlns:p14="http://schemas.microsoft.com/office/powerpoint/2010/main" val="360814590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3643"/>
            <a:ext cx="8229600" cy="901700"/>
          </a:xfrm>
        </p:spPr>
        <p:txBody>
          <a:bodyPr>
            <a:normAutofit/>
          </a:bodyPr>
          <a:lstStyle/>
          <a:p>
            <a:pPr algn="ctr"/>
            <a:r>
              <a:rPr lang="en-US" sz="4800" b="1" dirty="0" smtClean="0"/>
              <a:t>MDCK Cells</a:t>
            </a:r>
            <a:endParaRPr lang="en-US" sz="4800" b="1" dirty="0"/>
          </a:p>
        </p:txBody>
      </p:sp>
      <p:sp>
        <p:nvSpPr>
          <p:cNvPr id="3" name="Content Placeholder 2"/>
          <p:cNvSpPr>
            <a:spLocks noGrp="1"/>
          </p:cNvSpPr>
          <p:nvPr>
            <p:ph idx="4294967295"/>
          </p:nvPr>
        </p:nvSpPr>
        <p:spPr>
          <a:xfrm>
            <a:off x="198796" y="1100715"/>
            <a:ext cx="8634918" cy="5330337"/>
          </a:xfrm>
        </p:spPr>
        <p:txBody>
          <a:bodyPr>
            <a:noAutofit/>
          </a:bodyPr>
          <a:lstStyle/>
          <a:p>
            <a:pPr marL="57150" indent="0">
              <a:buNone/>
            </a:pPr>
            <a:r>
              <a:rPr lang="en-US" sz="3200" b="1" dirty="0" smtClean="0"/>
              <a:t>1958: </a:t>
            </a:r>
            <a:r>
              <a:rPr lang="en-US" sz="3200" dirty="0" err="1" smtClean="0"/>
              <a:t>Madin</a:t>
            </a:r>
            <a:r>
              <a:rPr lang="en-US" sz="3200" dirty="0"/>
              <a:t>-</a:t>
            </a:r>
            <a:r>
              <a:rPr lang="en-US" sz="3200" dirty="0" smtClean="0"/>
              <a:t>Darby </a:t>
            </a:r>
            <a:r>
              <a:rPr lang="en-US" sz="3200" dirty="0"/>
              <a:t>Canine Kidney </a:t>
            </a:r>
            <a:r>
              <a:rPr lang="en-US" sz="3200" dirty="0" smtClean="0"/>
              <a:t>cell line</a:t>
            </a:r>
            <a:endParaRPr lang="en-US" sz="3200" dirty="0"/>
          </a:p>
          <a:p>
            <a:pPr lvl="1"/>
            <a:r>
              <a:rPr lang="en-US" sz="2600" dirty="0"/>
              <a:t>MDCK are kidney cells from </a:t>
            </a:r>
            <a:r>
              <a:rPr lang="en-US" sz="2600" dirty="0" smtClean="0"/>
              <a:t>originally </a:t>
            </a:r>
            <a:r>
              <a:rPr lang="en-US" sz="2600" dirty="0"/>
              <a:t>derived from a </a:t>
            </a:r>
            <a:r>
              <a:rPr lang="en-US" sz="2600" dirty="0" smtClean="0"/>
              <a:t>healthy female </a:t>
            </a:r>
            <a:r>
              <a:rPr lang="en-US" sz="2600" dirty="0"/>
              <a:t>cocker spaniel </a:t>
            </a:r>
          </a:p>
          <a:p>
            <a:pPr lvl="1"/>
            <a:r>
              <a:rPr lang="en-US" sz="2600" dirty="0" smtClean="0"/>
              <a:t>Original </a:t>
            </a:r>
            <a:r>
              <a:rPr lang="en-US" sz="2600" dirty="0"/>
              <a:t>line of MDCK cells was </a:t>
            </a:r>
            <a:r>
              <a:rPr lang="en-US" sz="2600" dirty="0" smtClean="0"/>
              <a:t>non-tumorigenic</a:t>
            </a:r>
            <a:r>
              <a:rPr lang="en-US" sz="2600" dirty="0"/>
              <a:t>, but </a:t>
            </a:r>
            <a:r>
              <a:rPr lang="en-US" sz="2600" dirty="0" smtClean="0"/>
              <a:t>over time, some </a:t>
            </a:r>
            <a:r>
              <a:rPr lang="en-US" sz="2600" dirty="0"/>
              <a:t>cells have been found to be </a:t>
            </a:r>
            <a:r>
              <a:rPr lang="en-US" sz="2600" b="1" dirty="0"/>
              <a:t>highly </a:t>
            </a:r>
            <a:r>
              <a:rPr lang="en-US" sz="2600" b="1" dirty="0" smtClean="0"/>
              <a:t>tumorigenic</a:t>
            </a:r>
          </a:p>
          <a:p>
            <a:pPr marL="228600" lvl="1" indent="0">
              <a:buNone/>
            </a:pPr>
            <a:endParaRPr lang="en-US" sz="2800" dirty="0"/>
          </a:p>
          <a:p>
            <a:pPr marL="228600" lvl="1" indent="0">
              <a:buNone/>
            </a:pPr>
            <a:r>
              <a:rPr lang="en-US" sz="2800" dirty="0" smtClean="0"/>
              <a:t>FDA: </a:t>
            </a:r>
            <a:r>
              <a:rPr lang="en-US" sz="2800" i="1" dirty="0" smtClean="0"/>
              <a:t>“</a:t>
            </a:r>
            <a:r>
              <a:rPr lang="en-US" sz="2800" i="1" dirty="0"/>
              <a:t>Highly tumorigenic cell substrates pose significant regulatory </a:t>
            </a:r>
            <a:r>
              <a:rPr lang="en-US" sz="2800" i="1" dirty="0" smtClean="0"/>
              <a:t>challenges.”</a:t>
            </a:r>
            <a:endParaRPr lang="en-US" sz="2800" b="1" i="1" dirty="0" smtClean="0"/>
          </a:p>
          <a:p>
            <a:pPr lvl="2"/>
            <a:endParaRPr lang="en-US" b="1" dirty="0" smtClean="0"/>
          </a:p>
          <a:p>
            <a:pPr lvl="2"/>
            <a:r>
              <a:rPr lang="en-US" b="1" dirty="0" smtClean="0"/>
              <a:t>REFERENCE: </a:t>
            </a:r>
            <a:r>
              <a:rPr lang="en-US" dirty="0" smtClean="0"/>
              <a:t>FDA: Use </a:t>
            </a:r>
            <a:r>
              <a:rPr lang="en-US" dirty="0"/>
              <a:t>of </a:t>
            </a:r>
            <a:r>
              <a:rPr lang="en-US" dirty="0" err="1"/>
              <a:t>Madin</a:t>
            </a:r>
            <a:r>
              <a:rPr lang="en-US" dirty="0"/>
              <a:t>-Darby Canine Kidney (MDCK) Cells for Manufacture of Inactivated Influenza </a:t>
            </a:r>
            <a:r>
              <a:rPr lang="en-US" dirty="0" smtClean="0"/>
              <a:t>Vaccines, Philip Krause, MD. (</a:t>
            </a:r>
            <a:r>
              <a:rPr lang="en-US" dirty="0" err="1" smtClean="0"/>
              <a:t>ppt</a:t>
            </a:r>
            <a:r>
              <a:rPr lang="en-US" dirty="0" smtClean="0"/>
              <a:t> presentation) </a:t>
            </a:r>
            <a:r>
              <a:rPr lang="en-US" b="1" dirty="0" smtClean="0">
                <a:solidFill>
                  <a:srgbClr val="FF0000"/>
                </a:solidFill>
              </a:rPr>
              <a:t>2017</a:t>
            </a:r>
          </a:p>
          <a:p>
            <a:pPr marL="457200" lvl="1" indent="0">
              <a:buNone/>
            </a:pPr>
            <a:endParaRPr lang="en-US" sz="3200" dirty="0"/>
          </a:p>
          <a:p>
            <a:endParaRPr lang="en-US" sz="3600" b="1" dirty="0"/>
          </a:p>
          <a:p>
            <a:endParaRPr lang="en-US" sz="3600" dirty="0"/>
          </a:p>
        </p:txBody>
      </p:sp>
    </p:spTree>
    <p:extLst>
      <p:ext uri="{BB962C8B-B14F-4D97-AF65-F5344CB8AC3E}">
        <p14:creationId xmlns:p14="http://schemas.microsoft.com/office/powerpoint/2010/main" val="295859582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1684" y="-100013"/>
            <a:ext cx="8229600" cy="879476"/>
          </a:xfrm>
        </p:spPr>
        <p:txBody>
          <a:bodyPr>
            <a:normAutofit/>
          </a:bodyPr>
          <a:lstStyle/>
          <a:p>
            <a:pPr algn="ctr"/>
            <a:r>
              <a:rPr lang="en-US" b="1" dirty="0" smtClean="0"/>
              <a:t>Tumorigenic Cell Lines</a:t>
            </a:r>
            <a:endParaRPr lang="en-US" b="1" dirty="0"/>
          </a:p>
        </p:txBody>
      </p:sp>
      <p:sp>
        <p:nvSpPr>
          <p:cNvPr id="3" name="Content Placeholder 2"/>
          <p:cNvSpPr>
            <a:spLocks noGrp="1"/>
          </p:cNvSpPr>
          <p:nvPr>
            <p:ph idx="4294967295"/>
          </p:nvPr>
        </p:nvSpPr>
        <p:spPr>
          <a:xfrm>
            <a:off x="0" y="838803"/>
            <a:ext cx="9144000" cy="5984875"/>
          </a:xfrm>
        </p:spPr>
        <p:txBody>
          <a:bodyPr>
            <a:noAutofit/>
          </a:bodyPr>
          <a:lstStyle/>
          <a:p>
            <a:r>
              <a:rPr lang="en-US" sz="2800" b="1" dirty="0" smtClean="0"/>
              <a:t>1998: </a:t>
            </a:r>
            <a:r>
              <a:rPr lang="en-US" sz="2800" dirty="0" smtClean="0"/>
              <a:t>Initial discussions regarding the use of cancer-causing cells to create vaccines  </a:t>
            </a:r>
          </a:p>
          <a:p>
            <a:r>
              <a:rPr lang="en-US" sz="2800" b="1" dirty="0" smtClean="0"/>
              <a:t>1999-2000 FDA Conclusions:</a:t>
            </a:r>
          </a:p>
          <a:p>
            <a:pPr marL="971550" lvl="1" indent="-514350">
              <a:buFont typeface="+mj-lt"/>
              <a:buAutoNum type="arabicPeriod"/>
            </a:pPr>
            <a:r>
              <a:rPr lang="en-US" sz="2400" dirty="0"/>
              <a:t>Unrecognized </a:t>
            </a:r>
            <a:r>
              <a:rPr lang="en-US" sz="2400" u="sng" dirty="0"/>
              <a:t>adventitious agents</a:t>
            </a:r>
            <a:r>
              <a:rPr lang="en-US" sz="2400" dirty="0"/>
              <a:t> may be a</a:t>
            </a:r>
            <a:r>
              <a:rPr lang="en-US" sz="2400" dirty="0" smtClean="0"/>
              <a:t> </a:t>
            </a:r>
            <a:r>
              <a:rPr lang="en-US" sz="2400" dirty="0"/>
              <a:t>major concern </a:t>
            </a:r>
            <a:r>
              <a:rPr lang="en-US" sz="2400" dirty="0" smtClean="0"/>
              <a:t>in </a:t>
            </a:r>
            <a:r>
              <a:rPr lang="en-US" sz="2400" dirty="0"/>
              <a:t>neoplastic cell substrates</a:t>
            </a:r>
          </a:p>
          <a:p>
            <a:pPr marL="971550" lvl="1" indent="-514350">
              <a:buFont typeface="+mj-lt"/>
              <a:buAutoNum type="arabicPeriod"/>
            </a:pPr>
            <a:r>
              <a:rPr lang="en-US" sz="2400" dirty="0" smtClean="0"/>
              <a:t>Risks </a:t>
            </a:r>
            <a:r>
              <a:rPr lang="en-US" sz="2400" dirty="0"/>
              <a:t>from </a:t>
            </a:r>
            <a:r>
              <a:rPr lang="en-US" sz="2400" u="sng" dirty="0"/>
              <a:t>residual DNA</a:t>
            </a:r>
            <a:r>
              <a:rPr lang="en-US" sz="2400" dirty="0"/>
              <a:t> were </a:t>
            </a:r>
            <a:r>
              <a:rPr lang="en-US" sz="2400" dirty="0" smtClean="0"/>
              <a:t>‘</a:t>
            </a:r>
            <a:r>
              <a:rPr lang="en-US" sz="2400" i="1" dirty="0" smtClean="0"/>
              <a:t>perceived’</a:t>
            </a:r>
            <a:r>
              <a:rPr lang="en-US" sz="2400" dirty="0" smtClean="0"/>
              <a:t> </a:t>
            </a:r>
            <a:r>
              <a:rPr lang="en-US" sz="2400" dirty="0"/>
              <a:t>to be </a:t>
            </a:r>
            <a:r>
              <a:rPr lang="en-US" sz="2400" dirty="0" smtClean="0"/>
              <a:t>low</a:t>
            </a:r>
            <a:endParaRPr lang="en-US" sz="2400" dirty="0"/>
          </a:p>
          <a:p>
            <a:pPr marL="971550" lvl="1" indent="-514350">
              <a:buFont typeface="+mj-lt"/>
              <a:buAutoNum type="arabicPeriod"/>
            </a:pPr>
            <a:r>
              <a:rPr lang="en-US" sz="2400" dirty="0" smtClean="0"/>
              <a:t>The amount of foreign DNA is limited to </a:t>
            </a:r>
            <a:r>
              <a:rPr lang="en-US" sz="2400" u="sng" dirty="0" smtClean="0"/>
              <a:t>10ng per injection</a:t>
            </a:r>
            <a:endParaRPr lang="en-US" sz="2400" dirty="0" smtClean="0"/>
          </a:p>
          <a:p>
            <a:pPr marL="971550" lvl="1" indent="-514350">
              <a:buFont typeface="+mj-lt"/>
              <a:buAutoNum type="arabicPeriod"/>
            </a:pPr>
            <a:r>
              <a:rPr lang="en-US" sz="2400" i="1" dirty="0" smtClean="0">
                <a:solidFill>
                  <a:srgbClr val="FF0000"/>
                </a:solidFill>
              </a:rPr>
              <a:t> Residual </a:t>
            </a:r>
            <a:r>
              <a:rPr lang="en-US" sz="2400" i="1" dirty="0">
                <a:solidFill>
                  <a:srgbClr val="FF0000"/>
                </a:solidFill>
              </a:rPr>
              <a:t>DNA </a:t>
            </a:r>
            <a:r>
              <a:rPr lang="en-US" sz="2400" i="1" dirty="0" smtClean="0">
                <a:solidFill>
                  <a:srgbClr val="FF0000"/>
                </a:solidFill>
              </a:rPr>
              <a:t>may </a:t>
            </a:r>
            <a:r>
              <a:rPr lang="en-US" sz="2400" i="1" dirty="0">
                <a:solidFill>
                  <a:srgbClr val="FF0000"/>
                </a:solidFill>
              </a:rPr>
              <a:t>be infectious </a:t>
            </a:r>
            <a:r>
              <a:rPr lang="en-US" sz="2400" i="1" dirty="0" smtClean="0">
                <a:solidFill>
                  <a:srgbClr val="FF0000"/>
                </a:solidFill>
              </a:rPr>
              <a:t>and/or oncogenic</a:t>
            </a:r>
          </a:p>
          <a:p>
            <a:pPr marL="971550" lvl="1" indent="-514350">
              <a:buFont typeface="+mj-lt"/>
              <a:buAutoNum type="arabicPeriod"/>
            </a:pPr>
            <a:r>
              <a:rPr lang="en-US" sz="2800" b="1" dirty="0" smtClean="0">
                <a:solidFill>
                  <a:srgbClr val="FF0000"/>
                </a:solidFill>
              </a:rPr>
              <a:t> KEY: </a:t>
            </a:r>
            <a:r>
              <a:rPr lang="en-US" sz="2400" b="1" dirty="0" smtClean="0">
                <a:solidFill>
                  <a:schemeClr val="accent1"/>
                </a:solidFill>
              </a:rPr>
              <a:t>“</a:t>
            </a:r>
            <a:r>
              <a:rPr lang="en-US" sz="2400" dirty="0" smtClean="0">
                <a:solidFill>
                  <a:schemeClr val="accent1"/>
                </a:solidFill>
              </a:rPr>
              <a:t>Previously </a:t>
            </a:r>
            <a:r>
              <a:rPr lang="en-US" sz="2400" dirty="0">
                <a:solidFill>
                  <a:schemeClr val="accent1"/>
                </a:solidFill>
              </a:rPr>
              <a:t>used </a:t>
            </a:r>
            <a:r>
              <a:rPr lang="en-US" sz="2400" dirty="0" smtClean="0">
                <a:solidFill>
                  <a:schemeClr val="accent1"/>
                </a:solidFill>
              </a:rPr>
              <a:t>assays testing for </a:t>
            </a:r>
            <a:r>
              <a:rPr lang="en-US" sz="2400" dirty="0" err="1" smtClean="0">
                <a:solidFill>
                  <a:schemeClr val="accent1"/>
                </a:solidFill>
              </a:rPr>
              <a:t>tumorigenicity</a:t>
            </a:r>
            <a:r>
              <a:rPr lang="en-US" sz="2400" dirty="0" smtClean="0">
                <a:solidFill>
                  <a:schemeClr val="accent1"/>
                </a:solidFill>
              </a:rPr>
              <a:t> may </a:t>
            </a:r>
            <a:r>
              <a:rPr lang="en-US" sz="2400" dirty="0">
                <a:solidFill>
                  <a:schemeClr val="accent1"/>
                </a:solidFill>
              </a:rPr>
              <a:t>not </a:t>
            </a:r>
            <a:r>
              <a:rPr lang="en-US" sz="2400" dirty="0" smtClean="0">
                <a:solidFill>
                  <a:schemeClr val="accent1"/>
                </a:solidFill>
              </a:rPr>
              <a:t>have adequately defined </a:t>
            </a:r>
            <a:r>
              <a:rPr lang="en-US" sz="2400" dirty="0">
                <a:solidFill>
                  <a:schemeClr val="accent1"/>
                </a:solidFill>
              </a:rPr>
              <a:t>the tumorigenic </a:t>
            </a:r>
            <a:r>
              <a:rPr lang="en-US" sz="2400" dirty="0" smtClean="0">
                <a:solidFill>
                  <a:schemeClr val="accent1"/>
                </a:solidFill>
              </a:rPr>
              <a:t>risk </a:t>
            </a:r>
            <a:r>
              <a:rPr lang="en-US" sz="2400" dirty="0">
                <a:solidFill>
                  <a:schemeClr val="accent1"/>
                </a:solidFill>
              </a:rPr>
              <a:t>associated with </a:t>
            </a:r>
            <a:r>
              <a:rPr lang="en-US" sz="2400" dirty="0" smtClean="0">
                <a:solidFill>
                  <a:schemeClr val="accent1"/>
                </a:solidFill>
              </a:rPr>
              <a:t>residual tumorigenic cell.”</a:t>
            </a:r>
            <a:endParaRPr lang="en-US" sz="1600" b="1" dirty="0" smtClean="0"/>
          </a:p>
          <a:p>
            <a:pPr marL="914400" lvl="4" indent="0">
              <a:buNone/>
            </a:pPr>
            <a:r>
              <a:rPr lang="en-US" sz="1600" b="1" dirty="0" smtClean="0"/>
              <a:t>REFERENCE: </a:t>
            </a:r>
            <a:r>
              <a:rPr lang="en-US" sz="1600" dirty="0" smtClean="0"/>
              <a:t>FDA </a:t>
            </a:r>
            <a:r>
              <a:rPr lang="en-US" sz="1600" dirty="0"/>
              <a:t>Briefing Document: “Vaccines and Related Biological Products Advisory Committee Meeting. Cell Lines Derived from Human Tumors for Vaccine Manufacture.” September 19, 2012 </a:t>
            </a:r>
          </a:p>
          <a:p>
            <a:pPr lvl="2"/>
            <a:endParaRPr lang="en-US" dirty="0"/>
          </a:p>
          <a:p>
            <a:endParaRPr lang="en-US" b="1" dirty="0"/>
          </a:p>
          <a:p>
            <a:endParaRPr lang="en-US" dirty="0"/>
          </a:p>
        </p:txBody>
      </p:sp>
    </p:spTree>
    <p:extLst>
      <p:ext uri="{BB962C8B-B14F-4D97-AF65-F5344CB8AC3E}">
        <p14:creationId xmlns:p14="http://schemas.microsoft.com/office/powerpoint/2010/main" val="527536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2000" y="2945854"/>
            <a:ext cx="6629400" cy="1143000"/>
          </a:xfrm>
        </p:spPr>
        <p:txBody>
          <a:bodyPr/>
          <a:lstStyle/>
          <a:p>
            <a:pPr>
              <a:lnSpc>
                <a:spcPct val="140000"/>
              </a:lnSpc>
            </a:pPr>
            <a:r>
              <a:rPr lang="en-US" dirty="0" smtClean="0"/>
              <a:t>Problematic Ingredients </a:t>
            </a:r>
            <a:br>
              <a:rPr lang="en-US" dirty="0" smtClean="0"/>
            </a:br>
            <a:r>
              <a:rPr lang="en-US" dirty="0" smtClean="0"/>
              <a:t>#4:Human Cells</a:t>
            </a:r>
            <a:endParaRPr lang="en-US" dirty="0"/>
          </a:p>
        </p:txBody>
      </p:sp>
    </p:spTree>
    <p:extLst>
      <p:ext uri="{BB962C8B-B14F-4D97-AF65-F5344CB8AC3E}">
        <p14:creationId xmlns:p14="http://schemas.microsoft.com/office/powerpoint/2010/main" val="32114377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31959441"/>
              </p:ext>
            </p:extLst>
          </p:nvPr>
        </p:nvGraphicFramePr>
        <p:xfrm>
          <a:off x="392616" y="243330"/>
          <a:ext cx="8459982" cy="6087142"/>
        </p:xfrm>
        <a:graphic>
          <a:graphicData uri="http://schemas.openxmlformats.org/drawingml/2006/table">
            <a:tbl>
              <a:tblPr firstRow="1" bandRow="1">
                <a:tableStyleId>{5C22544A-7EE6-4342-B048-85BDC9FD1C3A}</a:tableStyleId>
              </a:tblPr>
              <a:tblGrid>
                <a:gridCol w="1600828"/>
                <a:gridCol w="1004105"/>
                <a:gridCol w="1579988"/>
                <a:gridCol w="4275061"/>
              </a:tblGrid>
              <a:tr h="939466">
                <a:tc gridSpan="4">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smtClean="0">
                          <a:ln>
                            <a:noFill/>
                          </a:ln>
                          <a:solidFill>
                            <a:schemeClr val="bg1"/>
                          </a:solidFill>
                          <a:effectLst/>
                          <a:uLnTx/>
                          <a:uFillTx/>
                          <a:latin typeface="+mn-lt"/>
                          <a:ea typeface="+mj-ea"/>
                          <a:cs typeface="+mj-cs"/>
                        </a:rPr>
                        <a:t>Cell Lines</a:t>
                      </a:r>
                      <a:endParaRPr lang="en-US" sz="2000" dirty="0">
                        <a:solidFill>
                          <a:schemeClr val="bg1"/>
                        </a:solidFill>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516013">
                <a:tc>
                  <a:txBody>
                    <a:bodyPr/>
                    <a:lstStyle/>
                    <a:p>
                      <a:r>
                        <a:rPr lang="en-US" sz="2400" dirty="0" smtClean="0">
                          <a:solidFill>
                            <a:srgbClr val="073779"/>
                          </a:solidFill>
                        </a:rPr>
                        <a:t>MDCK</a:t>
                      </a:r>
                      <a:endParaRPr lang="en-US" sz="2400" dirty="0">
                        <a:solidFill>
                          <a:srgbClr val="073779"/>
                        </a:solidFill>
                      </a:endParaRPr>
                    </a:p>
                  </a:txBody>
                  <a:tcPr anchor="ctr"/>
                </a:tc>
                <a:tc>
                  <a:txBody>
                    <a:bodyPr/>
                    <a:lstStyle/>
                    <a:p>
                      <a:r>
                        <a:rPr lang="en-US" sz="2400" dirty="0" smtClean="0">
                          <a:solidFill>
                            <a:srgbClr val="073779"/>
                          </a:solidFill>
                        </a:rPr>
                        <a:t>1958</a:t>
                      </a:r>
                      <a:endParaRPr lang="en-US" sz="2400" dirty="0">
                        <a:solidFill>
                          <a:srgbClr val="073779"/>
                        </a:solidFill>
                      </a:endParaRPr>
                    </a:p>
                  </a:txBody>
                  <a:tcPr anchor="ctr"/>
                </a:tc>
                <a:tc>
                  <a:txBody>
                    <a:bodyPr/>
                    <a:lstStyle/>
                    <a:p>
                      <a:r>
                        <a:rPr lang="en-US" sz="2000" dirty="0" smtClean="0">
                          <a:solidFill>
                            <a:srgbClr val="073779"/>
                          </a:solidFill>
                          <a:latin typeface="+mj-lt"/>
                        </a:rPr>
                        <a:t>Dog </a:t>
                      </a:r>
                      <a:r>
                        <a:rPr lang="en-US" sz="2000" baseline="0" dirty="0" smtClean="0">
                          <a:solidFill>
                            <a:srgbClr val="073779"/>
                          </a:solidFill>
                          <a:latin typeface="+mj-lt"/>
                        </a:rPr>
                        <a:t>kidney</a:t>
                      </a:r>
                      <a:endParaRPr lang="en-US" sz="2000" dirty="0">
                        <a:solidFill>
                          <a:srgbClr val="073779"/>
                        </a:solidFill>
                        <a:latin typeface="+mj-lt"/>
                      </a:endParaRPr>
                    </a:p>
                  </a:txBody>
                  <a:tcPr anchor="ctr"/>
                </a:tc>
                <a:tc>
                  <a:txBody>
                    <a:bodyPr/>
                    <a:lstStyle/>
                    <a:p>
                      <a:r>
                        <a:rPr lang="en-US" sz="2200" dirty="0" err="1" smtClean="0">
                          <a:solidFill>
                            <a:srgbClr val="073779"/>
                          </a:solidFill>
                          <a:latin typeface="+mn-lt"/>
                        </a:rPr>
                        <a:t>FluCelVax</a:t>
                      </a:r>
                      <a:r>
                        <a:rPr lang="en-US" sz="2200" dirty="0" smtClean="0">
                          <a:solidFill>
                            <a:srgbClr val="073779"/>
                          </a:solidFill>
                          <a:latin typeface="+mn-lt"/>
                        </a:rPr>
                        <a:t> </a:t>
                      </a:r>
                      <a:r>
                        <a:rPr lang="en-US" sz="1800" dirty="0" smtClean="0">
                          <a:solidFill>
                            <a:srgbClr val="073779"/>
                          </a:solidFill>
                          <a:latin typeface="+mn-lt"/>
                        </a:rPr>
                        <a:t>(approved 2016)</a:t>
                      </a:r>
                      <a:endParaRPr lang="en-US" sz="2200" dirty="0">
                        <a:solidFill>
                          <a:srgbClr val="073779"/>
                        </a:solidFill>
                        <a:latin typeface="+mn-lt"/>
                      </a:endParaRPr>
                    </a:p>
                  </a:txBody>
                  <a:tcPr anchor="ctr"/>
                </a:tc>
              </a:tr>
              <a:tr h="516013">
                <a:tc>
                  <a:txBody>
                    <a:bodyPr/>
                    <a:lstStyle/>
                    <a:p>
                      <a:r>
                        <a:rPr lang="en-US" sz="2400" dirty="0" smtClean="0">
                          <a:solidFill>
                            <a:srgbClr val="073779"/>
                          </a:solidFill>
                          <a:latin typeface="+mn-lt"/>
                        </a:rPr>
                        <a:t>VERO</a:t>
                      </a:r>
                      <a:endParaRPr lang="en-US" sz="2400" dirty="0">
                        <a:solidFill>
                          <a:srgbClr val="073779"/>
                        </a:solidFill>
                        <a:latin typeface="+mn-lt"/>
                      </a:endParaRPr>
                    </a:p>
                  </a:txBody>
                  <a:tcPr anchor="ctr"/>
                </a:tc>
                <a:tc>
                  <a:txBody>
                    <a:bodyPr/>
                    <a:lstStyle/>
                    <a:p>
                      <a:r>
                        <a:rPr lang="en-US" sz="2400" dirty="0" smtClean="0">
                          <a:solidFill>
                            <a:srgbClr val="073779"/>
                          </a:solidFill>
                          <a:latin typeface="+mn-lt"/>
                        </a:rPr>
                        <a:t>1962</a:t>
                      </a:r>
                      <a:endParaRPr lang="en-US" sz="2400" dirty="0">
                        <a:solidFill>
                          <a:srgbClr val="073779"/>
                        </a:solidFill>
                        <a:latin typeface="+mn-lt"/>
                      </a:endParaRPr>
                    </a:p>
                  </a:txBody>
                  <a:tcPr anchor="ctr"/>
                </a:tc>
                <a:tc>
                  <a:txBody>
                    <a:bodyPr/>
                    <a:lstStyle/>
                    <a:p>
                      <a:r>
                        <a:rPr lang="en-US" sz="1600" dirty="0" smtClean="0">
                          <a:solidFill>
                            <a:srgbClr val="073779"/>
                          </a:solidFill>
                          <a:latin typeface="+mn-lt"/>
                        </a:rPr>
                        <a:t>African Green Monkey</a:t>
                      </a:r>
                      <a:r>
                        <a:rPr lang="en-US" sz="1600" baseline="0" dirty="0" smtClean="0">
                          <a:solidFill>
                            <a:srgbClr val="073779"/>
                          </a:solidFill>
                          <a:latin typeface="+mn-lt"/>
                        </a:rPr>
                        <a:t> Kidney </a:t>
                      </a:r>
                      <a:endParaRPr lang="en-US" sz="1600" dirty="0">
                        <a:solidFill>
                          <a:srgbClr val="073779"/>
                        </a:solidFill>
                        <a:latin typeface="+mn-lt"/>
                      </a:endParaRPr>
                    </a:p>
                  </a:txBody>
                  <a:tcPr anchor="ctr"/>
                </a:tc>
                <a:tc>
                  <a:txBody>
                    <a:bodyPr/>
                    <a:lstStyle/>
                    <a:p>
                      <a:r>
                        <a:rPr lang="en-US" sz="2400" dirty="0" smtClean="0">
                          <a:solidFill>
                            <a:srgbClr val="073779"/>
                          </a:solidFill>
                          <a:latin typeface="+mn-lt"/>
                        </a:rPr>
                        <a:t>Polio </a:t>
                      </a:r>
                      <a:endParaRPr lang="en-US" sz="2400" dirty="0">
                        <a:solidFill>
                          <a:srgbClr val="073779"/>
                        </a:solidFill>
                        <a:latin typeface="+mn-lt"/>
                      </a:endParaRPr>
                    </a:p>
                  </a:txBody>
                  <a:tcPr anchor="ctr"/>
                </a:tc>
              </a:tr>
              <a:tr h="516013">
                <a:tc>
                  <a:txBody>
                    <a:bodyPr/>
                    <a:lstStyle/>
                    <a:p>
                      <a:r>
                        <a:rPr lang="en-US" sz="2400" dirty="0" smtClean="0">
                          <a:solidFill>
                            <a:srgbClr val="073779"/>
                          </a:solidFill>
                        </a:rPr>
                        <a:t>RA</a:t>
                      </a:r>
                      <a:r>
                        <a:rPr lang="en-US" sz="2400" baseline="0" dirty="0" smtClean="0">
                          <a:solidFill>
                            <a:srgbClr val="073779"/>
                          </a:solidFill>
                        </a:rPr>
                        <a:t> 27/3</a:t>
                      </a:r>
                      <a:endParaRPr lang="en-US" sz="2400" dirty="0">
                        <a:solidFill>
                          <a:srgbClr val="073779"/>
                        </a:solidFill>
                      </a:endParaRPr>
                    </a:p>
                  </a:txBody>
                  <a:tcPr anchor="ctr"/>
                </a:tc>
                <a:tc>
                  <a:txBody>
                    <a:bodyPr/>
                    <a:lstStyle/>
                    <a:p>
                      <a:r>
                        <a:rPr lang="en-US" sz="2400" dirty="0" smtClean="0">
                          <a:solidFill>
                            <a:srgbClr val="073779"/>
                          </a:solidFill>
                        </a:rPr>
                        <a:t>1964</a:t>
                      </a:r>
                      <a:endParaRPr lang="en-US" sz="2400" dirty="0">
                        <a:solidFill>
                          <a:srgbClr val="073779"/>
                        </a:solidFill>
                      </a:endParaRP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rgbClr val="073779"/>
                          </a:solidFill>
                          <a:effectLst/>
                          <a:latin typeface="+mn-lt"/>
                          <a:ea typeface="+mn-ea"/>
                          <a:cs typeface="+mn-cs"/>
                        </a:rPr>
                        <a:t>Human</a:t>
                      </a:r>
                      <a:r>
                        <a:rPr lang="en-US" sz="1800" kern="1200" baseline="0" dirty="0" smtClean="0">
                          <a:solidFill>
                            <a:srgbClr val="073779"/>
                          </a:solidFill>
                          <a:effectLst/>
                          <a:latin typeface="+mn-lt"/>
                          <a:ea typeface="+mn-ea"/>
                          <a:cs typeface="+mn-cs"/>
                        </a:rPr>
                        <a:t> Kidney</a:t>
                      </a:r>
                      <a:endParaRPr lang="en-US" sz="1800" kern="1200" dirty="0" smtClean="0">
                        <a:solidFill>
                          <a:srgbClr val="073779"/>
                        </a:solidFill>
                        <a:effectLst/>
                        <a:latin typeface="+mn-lt"/>
                        <a:ea typeface="+mn-ea"/>
                        <a:cs typeface="+mn-cs"/>
                      </a:endParaRPr>
                    </a:p>
                  </a:txBody>
                  <a:tcPr anchor="ctr"/>
                </a:tc>
                <a:tc>
                  <a:txBody>
                    <a:bodyPr/>
                    <a:lstStyle/>
                    <a:p>
                      <a:r>
                        <a:rPr lang="en-US" sz="2200" dirty="0" smtClean="0">
                          <a:solidFill>
                            <a:srgbClr val="073779"/>
                          </a:solidFill>
                          <a:latin typeface="+mn-lt"/>
                        </a:rPr>
                        <a:t>Rubella fraction of MMR </a:t>
                      </a:r>
                      <a:endParaRPr lang="en-US" sz="2200" dirty="0">
                        <a:solidFill>
                          <a:srgbClr val="073779"/>
                        </a:solidFill>
                        <a:latin typeface="+mn-lt"/>
                      </a:endParaRPr>
                    </a:p>
                  </a:txBody>
                  <a:tcPr anchor="ctr"/>
                </a:tc>
              </a:tr>
              <a:tr h="516013">
                <a:tc>
                  <a:txBody>
                    <a:bodyPr/>
                    <a:lstStyle/>
                    <a:p>
                      <a:r>
                        <a:rPr lang="en-US" sz="2400" dirty="0" smtClean="0">
                          <a:solidFill>
                            <a:srgbClr val="073779"/>
                          </a:solidFill>
                        </a:rPr>
                        <a:t>WI-38</a:t>
                      </a:r>
                      <a:endParaRPr lang="en-US" sz="2400" dirty="0">
                        <a:solidFill>
                          <a:srgbClr val="073779"/>
                        </a:solidFill>
                      </a:endParaRPr>
                    </a:p>
                  </a:txBody>
                  <a:tcPr anchor="ctr"/>
                </a:tc>
                <a:tc>
                  <a:txBody>
                    <a:bodyPr/>
                    <a:lstStyle/>
                    <a:p>
                      <a:r>
                        <a:rPr lang="en-US" sz="2400" dirty="0" smtClean="0">
                          <a:solidFill>
                            <a:srgbClr val="073779"/>
                          </a:solidFill>
                        </a:rPr>
                        <a:t>1965</a:t>
                      </a:r>
                      <a:endParaRPr lang="en-US" sz="2400" dirty="0">
                        <a:solidFill>
                          <a:srgbClr val="073779"/>
                        </a:solidFill>
                      </a:endParaRPr>
                    </a:p>
                  </a:txBody>
                  <a:tcPr anchor="ctr"/>
                </a:tc>
                <a:tc>
                  <a:txBody>
                    <a:bodyPr/>
                    <a:lstStyle/>
                    <a:p>
                      <a:r>
                        <a:rPr lang="en-US" sz="2000" dirty="0" smtClean="0">
                          <a:solidFill>
                            <a:srgbClr val="073779"/>
                          </a:solidFill>
                          <a:latin typeface="+mj-lt"/>
                        </a:rPr>
                        <a:t>Human lung</a:t>
                      </a:r>
                      <a:endParaRPr lang="en-US" sz="2000" dirty="0">
                        <a:solidFill>
                          <a:srgbClr val="073779"/>
                        </a:solidFill>
                        <a:latin typeface="+mj-lt"/>
                      </a:endParaRPr>
                    </a:p>
                  </a:txBody>
                  <a:tcPr anchor="ctr"/>
                </a:tc>
                <a:tc>
                  <a:txBody>
                    <a:bodyPr/>
                    <a:lstStyle/>
                    <a:p>
                      <a:r>
                        <a:rPr lang="en-US" sz="2200" dirty="0" err="1" smtClean="0">
                          <a:solidFill>
                            <a:srgbClr val="073779"/>
                          </a:solidFill>
                          <a:latin typeface="+mn-lt"/>
                        </a:rPr>
                        <a:t>Varivax</a:t>
                      </a:r>
                      <a:r>
                        <a:rPr lang="en-US" sz="2200" dirty="0" smtClean="0">
                          <a:solidFill>
                            <a:srgbClr val="073779"/>
                          </a:solidFill>
                          <a:latin typeface="+mn-lt"/>
                        </a:rPr>
                        <a:t>,</a:t>
                      </a:r>
                      <a:r>
                        <a:rPr lang="en-US" sz="2200" baseline="0" dirty="0" smtClean="0">
                          <a:solidFill>
                            <a:srgbClr val="073779"/>
                          </a:solidFill>
                          <a:latin typeface="+mn-lt"/>
                        </a:rPr>
                        <a:t> Rubella</a:t>
                      </a:r>
                      <a:endParaRPr lang="en-US" sz="2200" dirty="0">
                        <a:solidFill>
                          <a:srgbClr val="073779"/>
                        </a:solidFill>
                        <a:latin typeface="+mn-lt"/>
                      </a:endParaRPr>
                    </a:p>
                  </a:txBody>
                  <a:tcPr anchor="ctr"/>
                </a:tc>
              </a:tr>
              <a:tr h="967054">
                <a:tc>
                  <a:txBody>
                    <a:bodyPr/>
                    <a:lstStyle/>
                    <a:p>
                      <a:r>
                        <a:rPr lang="en-US" sz="2400" dirty="0" smtClean="0">
                          <a:solidFill>
                            <a:srgbClr val="073779"/>
                          </a:solidFill>
                        </a:rPr>
                        <a:t>MRC-5</a:t>
                      </a:r>
                      <a:endParaRPr lang="en-US" sz="2400" dirty="0">
                        <a:solidFill>
                          <a:srgbClr val="073779"/>
                        </a:solidFill>
                      </a:endParaRPr>
                    </a:p>
                  </a:txBody>
                  <a:tcPr anchor="ctr"/>
                </a:tc>
                <a:tc>
                  <a:txBody>
                    <a:bodyPr/>
                    <a:lstStyle/>
                    <a:p>
                      <a:r>
                        <a:rPr lang="en-US" sz="2400" dirty="0" smtClean="0">
                          <a:solidFill>
                            <a:srgbClr val="073779"/>
                          </a:solidFill>
                        </a:rPr>
                        <a:t>1970</a:t>
                      </a:r>
                      <a:endParaRPr lang="en-US" sz="2400" dirty="0">
                        <a:solidFill>
                          <a:srgbClr val="073779"/>
                        </a:solidFill>
                      </a:endParaRPr>
                    </a:p>
                  </a:txBody>
                  <a:tcPr anchor="ctr"/>
                </a:tc>
                <a:tc>
                  <a:txBody>
                    <a:bodyPr/>
                    <a:lstStyle/>
                    <a:p>
                      <a:r>
                        <a:rPr lang="en-US" sz="2000" dirty="0" smtClean="0">
                          <a:solidFill>
                            <a:srgbClr val="073779"/>
                          </a:solidFill>
                          <a:latin typeface="+mj-lt"/>
                        </a:rPr>
                        <a:t>Human lung</a:t>
                      </a:r>
                      <a:endParaRPr lang="en-US" sz="2000" dirty="0">
                        <a:solidFill>
                          <a:srgbClr val="073779"/>
                        </a:solidFill>
                        <a:latin typeface="+mj-lt"/>
                      </a:endParaRPr>
                    </a:p>
                  </a:txBody>
                  <a:tcPr anchor="ctr"/>
                </a:tc>
                <a:tc>
                  <a:txBody>
                    <a:bodyPr/>
                    <a:lstStyle/>
                    <a:p>
                      <a:r>
                        <a:rPr lang="en-US" sz="2200" dirty="0" err="1" smtClean="0">
                          <a:solidFill>
                            <a:srgbClr val="073779"/>
                          </a:solidFill>
                          <a:latin typeface="+mn-lt"/>
                        </a:rPr>
                        <a:t>Varivax</a:t>
                      </a:r>
                      <a:r>
                        <a:rPr lang="en-US" sz="2200" dirty="0" smtClean="0">
                          <a:solidFill>
                            <a:srgbClr val="073779"/>
                          </a:solidFill>
                          <a:latin typeface="+mn-lt"/>
                        </a:rPr>
                        <a:t>, </a:t>
                      </a:r>
                      <a:r>
                        <a:rPr lang="en-US" sz="2200" dirty="0" err="1" smtClean="0">
                          <a:solidFill>
                            <a:srgbClr val="073779"/>
                          </a:solidFill>
                          <a:latin typeface="+mn-lt"/>
                        </a:rPr>
                        <a:t>Havrix</a:t>
                      </a:r>
                      <a:r>
                        <a:rPr lang="en-US" sz="2200" dirty="0" smtClean="0">
                          <a:solidFill>
                            <a:srgbClr val="073779"/>
                          </a:solidFill>
                          <a:latin typeface="+mn-lt"/>
                        </a:rPr>
                        <a:t>,</a:t>
                      </a:r>
                      <a:r>
                        <a:rPr lang="en-US" sz="2200" baseline="0" dirty="0" smtClean="0">
                          <a:solidFill>
                            <a:srgbClr val="073779"/>
                          </a:solidFill>
                          <a:latin typeface="+mn-lt"/>
                        </a:rPr>
                        <a:t> </a:t>
                      </a:r>
                      <a:r>
                        <a:rPr lang="en-US" sz="2200" baseline="0" dirty="0" err="1" smtClean="0">
                          <a:solidFill>
                            <a:srgbClr val="073779"/>
                          </a:solidFill>
                          <a:latin typeface="+mn-lt"/>
                        </a:rPr>
                        <a:t>Vaqta</a:t>
                      </a:r>
                      <a:r>
                        <a:rPr lang="en-US" sz="2200" baseline="0" dirty="0" smtClean="0">
                          <a:solidFill>
                            <a:srgbClr val="073779"/>
                          </a:solidFill>
                          <a:latin typeface="+mn-lt"/>
                        </a:rPr>
                        <a:t>, </a:t>
                      </a:r>
                      <a:r>
                        <a:rPr lang="en-US" sz="2200" baseline="0" dirty="0" err="1" smtClean="0">
                          <a:solidFill>
                            <a:srgbClr val="073779"/>
                          </a:solidFill>
                          <a:latin typeface="+mn-lt"/>
                        </a:rPr>
                        <a:t>Twinrix</a:t>
                      </a:r>
                      <a:r>
                        <a:rPr lang="en-US" sz="2200" baseline="0" dirty="0" smtClean="0">
                          <a:solidFill>
                            <a:srgbClr val="073779"/>
                          </a:solidFill>
                          <a:latin typeface="+mn-lt"/>
                        </a:rPr>
                        <a:t>, Rabies, Shingles, Smallpox, [</a:t>
                      </a:r>
                      <a:r>
                        <a:rPr lang="en-US" sz="2200" baseline="0" dirty="0" err="1" smtClean="0">
                          <a:solidFill>
                            <a:srgbClr val="073779"/>
                          </a:solidFill>
                          <a:latin typeface="+mn-lt"/>
                        </a:rPr>
                        <a:t>Pentacel</a:t>
                      </a:r>
                      <a:r>
                        <a:rPr lang="en-US" sz="2200" baseline="0" dirty="0" smtClean="0">
                          <a:solidFill>
                            <a:srgbClr val="073779"/>
                          </a:solidFill>
                          <a:latin typeface="+mn-lt"/>
                        </a:rPr>
                        <a:t>]</a:t>
                      </a:r>
                      <a:endParaRPr lang="en-US" sz="2200" dirty="0">
                        <a:solidFill>
                          <a:srgbClr val="073779"/>
                        </a:solidFill>
                        <a:latin typeface="+mn-lt"/>
                      </a:endParaRPr>
                    </a:p>
                  </a:txBody>
                  <a:tcPr anchor="ctr"/>
                </a:tc>
              </a:tr>
              <a:tr h="767144">
                <a:tc>
                  <a:txBody>
                    <a:bodyPr/>
                    <a:lstStyle/>
                    <a:p>
                      <a:r>
                        <a:rPr lang="en-US" sz="2400" dirty="0" smtClean="0">
                          <a:solidFill>
                            <a:srgbClr val="073779"/>
                          </a:solidFill>
                        </a:rPr>
                        <a:t>PER.C.6</a:t>
                      </a:r>
                      <a:endParaRPr lang="en-US" sz="2400" dirty="0">
                        <a:solidFill>
                          <a:srgbClr val="073779"/>
                        </a:solidFill>
                      </a:endParaRPr>
                    </a:p>
                  </a:txBody>
                  <a:tcPr anchor="ctr"/>
                </a:tc>
                <a:tc>
                  <a:txBody>
                    <a:bodyPr/>
                    <a:lstStyle/>
                    <a:p>
                      <a:r>
                        <a:rPr lang="en-US" sz="2400" dirty="0" smtClean="0">
                          <a:solidFill>
                            <a:srgbClr val="073779"/>
                          </a:solidFill>
                        </a:rPr>
                        <a:t>1985</a:t>
                      </a:r>
                      <a:endParaRPr lang="en-US" sz="2400" dirty="0">
                        <a:solidFill>
                          <a:srgbClr val="073779"/>
                        </a:solidFill>
                      </a:endParaRPr>
                    </a:p>
                  </a:txBody>
                  <a:tcPr anchor="ctr"/>
                </a:tc>
                <a:tc>
                  <a:txBody>
                    <a:bodyPr/>
                    <a:lstStyle/>
                    <a:p>
                      <a:r>
                        <a:rPr lang="en-US" sz="2000" dirty="0" smtClean="0">
                          <a:solidFill>
                            <a:srgbClr val="073779"/>
                          </a:solidFill>
                          <a:latin typeface="+mj-lt"/>
                        </a:rPr>
                        <a:t>Human </a:t>
                      </a:r>
                      <a:r>
                        <a:rPr lang="mr-IN" sz="2000" dirty="0" smtClean="0">
                          <a:solidFill>
                            <a:srgbClr val="073779"/>
                          </a:solidFill>
                          <a:latin typeface="+mj-lt"/>
                        </a:rPr>
                        <a:t>–</a:t>
                      </a:r>
                      <a:r>
                        <a:rPr lang="en-US" sz="2000" dirty="0" smtClean="0">
                          <a:solidFill>
                            <a:srgbClr val="073779"/>
                          </a:solidFill>
                          <a:latin typeface="+mj-lt"/>
                        </a:rPr>
                        <a:t> retina cells</a:t>
                      </a:r>
                      <a:endParaRPr lang="en-US" sz="2000" dirty="0">
                        <a:solidFill>
                          <a:srgbClr val="073779"/>
                        </a:solidFill>
                        <a:latin typeface="+mj-lt"/>
                      </a:endParaRPr>
                    </a:p>
                  </a:txBody>
                  <a:tcPr anchor="ctr"/>
                </a:tc>
                <a:tc>
                  <a:txBody>
                    <a:bodyPr/>
                    <a:lstStyle/>
                    <a:p>
                      <a:r>
                        <a:rPr lang="en-US" sz="2200" dirty="0" smtClean="0">
                          <a:solidFill>
                            <a:srgbClr val="073779"/>
                          </a:solidFill>
                          <a:latin typeface="+mn-lt"/>
                        </a:rPr>
                        <a:t>Experimental </a:t>
                      </a:r>
                      <a:r>
                        <a:rPr lang="mr-IN" sz="2200" dirty="0" smtClean="0">
                          <a:solidFill>
                            <a:srgbClr val="073779"/>
                          </a:solidFill>
                          <a:latin typeface="+mn-lt"/>
                        </a:rPr>
                        <a:t>–</a:t>
                      </a:r>
                      <a:r>
                        <a:rPr lang="en-US" sz="2200" dirty="0" smtClean="0">
                          <a:solidFill>
                            <a:srgbClr val="073779"/>
                          </a:solidFill>
                          <a:latin typeface="+mn-lt"/>
                        </a:rPr>
                        <a:t> Ebola and HIV</a:t>
                      </a:r>
                      <a:endParaRPr lang="en-US" sz="2200" dirty="0">
                        <a:solidFill>
                          <a:srgbClr val="073779"/>
                        </a:solidFill>
                        <a:latin typeface="+mn-lt"/>
                      </a:endParaRPr>
                    </a:p>
                  </a:txBody>
                  <a:tcPr anchor="ctr"/>
                </a:tc>
              </a:tr>
              <a:tr h="1032026">
                <a:tc>
                  <a:txBody>
                    <a:bodyPr/>
                    <a:lstStyle/>
                    <a:p>
                      <a:r>
                        <a:rPr lang="en-US" sz="2000" b="0" dirty="0" err="1" smtClean="0">
                          <a:solidFill>
                            <a:srgbClr val="073779"/>
                          </a:solidFill>
                        </a:rPr>
                        <a:t>Baculo</a:t>
                      </a:r>
                      <a:r>
                        <a:rPr lang="en-US" sz="2000" b="0" dirty="0" smtClean="0">
                          <a:solidFill>
                            <a:srgbClr val="073779"/>
                          </a:solidFill>
                        </a:rPr>
                        <a:t>-virus</a:t>
                      </a:r>
                      <a:endParaRPr lang="en-US" sz="2000" b="0" dirty="0">
                        <a:solidFill>
                          <a:srgbClr val="073779"/>
                        </a:solidFill>
                      </a:endParaRPr>
                    </a:p>
                  </a:txBody>
                  <a:tcPr anchor="ctr"/>
                </a:tc>
                <a:tc>
                  <a:txBody>
                    <a:bodyPr/>
                    <a:lstStyle/>
                    <a:p>
                      <a:r>
                        <a:rPr lang="en-US" sz="2400" dirty="0" smtClean="0">
                          <a:solidFill>
                            <a:srgbClr val="073779"/>
                          </a:solidFill>
                        </a:rPr>
                        <a:t>2013</a:t>
                      </a:r>
                      <a:endParaRPr lang="en-US" sz="2400" dirty="0">
                        <a:solidFill>
                          <a:srgbClr val="073779"/>
                        </a:solidFill>
                      </a:endParaRP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err="1" smtClean="0">
                          <a:solidFill>
                            <a:srgbClr val="073779"/>
                          </a:solidFill>
                          <a:effectLst/>
                          <a:latin typeface="+mn-lt"/>
                          <a:ea typeface="+mn-ea"/>
                          <a:cs typeface="+mn-cs"/>
                        </a:rPr>
                        <a:t>Spodoptera</a:t>
                      </a:r>
                      <a:r>
                        <a:rPr lang="en-US" sz="1800" kern="1200" dirty="0" smtClean="0">
                          <a:solidFill>
                            <a:srgbClr val="073779"/>
                          </a:solidFill>
                          <a:effectLst/>
                          <a:latin typeface="+mn-lt"/>
                          <a:ea typeface="+mn-ea"/>
                          <a:cs typeface="+mn-cs"/>
                        </a:rPr>
                        <a:t> </a:t>
                      </a:r>
                      <a:r>
                        <a:rPr lang="en-US" sz="1800" kern="1200" dirty="0" err="1" smtClean="0">
                          <a:solidFill>
                            <a:srgbClr val="073779"/>
                          </a:solidFill>
                          <a:effectLst/>
                          <a:latin typeface="+mn-lt"/>
                          <a:ea typeface="+mn-ea"/>
                          <a:cs typeface="+mn-cs"/>
                        </a:rPr>
                        <a:t>frugiperda</a:t>
                      </a:r>
                      <a:r>
                        <a:rPr lang="en-US" sz="1800" kern="1200" dirty="0" smtClean="0">
                          <a:solidFill>
                            <a:srgbClr val="073779"/>
                          </a:solidFill>
                          <a:effectLst/>
                          <a:latin typeface="+mn-lt"/>
                          <a:ea typeface="+mn-ea"/>
                          <a:cs typeface="+mn-cs"/>
                        </a:rPr>
                        <a:t>, </a:t>
                      </a:r>
                      <a:r>
                        <a:rPr lang="en-US" sz="1800" kern="1200" baseline="0" dirty="0" smtClean="0">
                          <a:solidFill>
                            <a:srgbClr val="073779"/>
                          </a:solidFill>
                          <a:effectLst/>
                          <a:latin typeface="+mn-lt"/>
                          <a:ea typeface="+mn-ea"/>
                          <a:cs typeface="+mn-cs"/>
                        </a:rPr>
                        <a:t>  Armyworm</a:t>
                      </a:r>
                      <a:endParaRPr lang="en-US" sz="1800" kern="1200" dirty="0" smtClean="0">
                        <a:solidFill>
                          <a:srgbClr val="073779"/>
                        </a:solidFill>
                        <a:effectLst/>
                        <a:latin typeface="+mn-lt"/>
                        <a:ea typeface="+mn-ea"/>
                        <a:cs typeface="+mn-cs"/>
                      </a:endParaRPr>
                    </a:p>
                  </a:txBody>
                  <a:tcPr anchor="ctr"/>
                </a:tc>
                <a:tc>
                  <a:txBody>
                    <a:bodyPr/>
                    <a:lstStyle/>
                    <a:p>
                      <a:r>
                        <a:rPr lang="en-US" sz="2400" dirty="0" smtClean="0">
                          <a:solidFill>
                            <a:srgbClr val="073779"/>
                          </a:solidFill>
                          <a:latin typeface="+mn-lt"/>
                        </a:rPr>
                        <a:t>FluBlok </a:t>
                      </a:r>
                      <a:r>
                        <a:rPr lang="en-US" sz="1800" dirty="0" smtClean="0">
                          <a:solidFill>
                            <a:srgbClr val="073779"/>
                          </a:solidFill>
                          <a:latin typeface="+mn-lt"/>
                        </a:rPr>
                        <a:t>(approved</a:t>
                      </a:r>
                      <a:r>
                        <a:rPr lang="en-US" sz="1800" baseline="0" dirty="0" smtClean="0">
                          <a:solidFill>
                            <a:srgbClr val="073779"/>
                          </a:solidFill>
                          <a:latin typeface="+mn-lt"/>
                        </a:rPr>
                        <a:t> 2014)</a:t>
                      </a:r>
                      <a:endParaRPr lang="en-US" sz="1800" dirty="0">
                        <a:solidFill>
                          <a:srgbClr val="073779"/>
                        </a:solidFill>
                        <a:latin typeface="+mn-lt"/>
                      </a:endParaRPr>
                    </a:p>
                  </a:txBody>
                  <a:tcPr anchor="ctr"/>
                </a:tc>
              </a:tr>
            </a:tbl>
          </a:graphicData>
        </a:graphic>
      </p:graphicFrame>
    </p:spTree>
    <p:extLst>
      <p:ext uri="{BB962C8B-B14F-4D97-AF65-F5344CB8AC3E}">
        <p14:creationId xmlns:p14="http://schemas.microsoft.com/office/powerpoint/2010/main" val="424022596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5750" y="274638"/>
            <a:ext cx="8229600" cy="863600"/>
          </a:xfrm>
        </p:spPr>
        <p:txBody>
          <a:bodyPr>
            <a:normAutofit/>
          </a:bodyPr>
          <a:lstStyle/>
          <a:p>
            <a:pPr algn="ctr"/>
            <a:r>
              <a:rPr lang="en-US" sz="4800" b="1" dirty="0" smtClean="0"/>
              <a:t>MRC-5  Cells</a:t>
            </a:r>
            <a:endParaRPr lang="en-US" sz="4800" b="1" dirty="0"/>
          </a:p>
        </p:txBody>
      </p:sp>
      <p:sp>
        <p:nvSpPr>
          <p:cNvPr id="3" name="Content Placeholder 2"/>
          <p:cNvSpPr>
            <a:spLocks noGrp="1"/>
          </p:cNvSpPr>
          <p:nvPr>
            <p:ph idx="4294967295"/>
          </p:nvPr>
        </p:nvSpPr>
        <p:spPr>
          <a:xfrm>
            <a:off x="456355" y="1424908"/>
            <a:ext cx="8229600" cy="4987925"/>
          </a:xfrm>
        </p:spPr>
        <p:txBody>
          <a:bodyPr>
            <a:normAutofit fontScale="85000" lnSpcReduction="20000"/>
          </a:bodyPr>
          <a:lstStyle/>
          <a:p>
            <a:pPr marL="0" indent="0">
              <a:lnSpc>
                <a:spcPct val="110000"/>
              </a:lnSpc>
              <a:buNone/>
            </a:pPr>
            <a:r>
              <a:rPr lang="en-US" sz="3600" b="1" dirty="0"/>
              <a:t>1966: </a:t>
            </a:r>
            <a:r>
              <a:rPr lang="en-US" sz="3600" dirty="0" smtClean="0"/>
              <a:t>The immortalized cell line, MRC</a:t>
            </a:r>
            <a:r>
              <a:rPr lang="en-US" sz="3600" dirty="0"/>
              <a:t>-</a:t>
            </a:r>
            <a:r>
              <a:rPr lang="en-US" sz="3600" dirty="0" smtClean="0"/>
              <a:t>5, </a:t>
            </a:r>
            <a:r>
              <a:rPr lang="en-US" sz="3600" dirty="0"/>
              <a:t>was developed by British researchers at the Medical Research Council in England. </a:t>
            </a:r>
            <a:r>
              <a:rPr lang="en-US" sz="3600" dirty="0" smtClean="0"/>
              <a:t> </a:t>
            </a:r>
          </a:p>
          <a:p>
            <a:pPr lvl="1"/>
            <a:endParaRPr lang="en-US" sz="3200" dirty="0" smtClean="0"/>
          </a:p>
          <a:p>
            <a:pPr lvl="1">
              <a:lnSpc>
                <a:spcPct val="120000"/>
              </a:lnSpc>
            </a:pPr>
            <a:r>
              <a:rPr lang="en-US" sz="3000" dirty="0" smtClean="0"/>
              <a:t>The </a:t>
            </a:r>
            <a:r>
              <a:rPr lang="en-US" sz="3000" dirty="0"/>
              <a:t>cells were derived from lung tissue of an aborted male at about 14-week gestation removed from a 27 year old woman for “psychiatric reasons.” </a:t>
            </a:r>
            <a:r>
              <a:rPr lang="en-US" sz="3000" dirty="0" smtClean="0"/>
              <a:t> </a:t>
            </a:r>
          </a:p>
          <a:p>
            <a:pPr lvl="1"/>
            <a:endParaRPr lang="en-US" sz="3200" b="1" dirty="0" smtClean="0"/>
          </a:p>
          <a:p>
            <a:pPr marL="0" indent="0">
              <a:buNone/>
            </a:pPr>
            <a:r>
              <a:rPr lang="en-US" sz="3500" b="1" dirty="0" smtClean="0"/>
              <a:t>VACCINES: </a:t>
            </a:r>
            <a:r>
              <a:rPr lang="en-US" sz="3300" dirty="0" err="1" smtClean="0"/>
              <a:t>Varivax</a:t>
            </a:r>
            <a:r>
              <a:rPr lang="en-US" sz="3300" dirty="0"/>
              <a:t>, </a:t>
            </a:r>
            <a:r>
              <a:rPr lang="en-US" sz="3300" dirty="0" err="1"/>
              <a:t>Havrix</a:t>
            </a:r>
            <a:r>
              <a:rPr lang="en-US" sz="3300" dirty="0"/>
              <a:t>, </a:t>
            </a:r>
            <a:r>
              <a:rPr lang="en-US" sz="3300" dirty="0" err="1"/>
              <a:t>Vaqta</a:t>
            </a:r>
            <a:r>
              <a:rPr lang="en-US" sz="3300" dirty="0"/>
              <a:t>, </a:t>
            </a:r>
            <a:r>
              <a:rPr lang="en-US" sz="3300" dirty="0" err="1"/>
              <a:t>Twinrix</a:t>
            </a:r>
            <a:r>
              <a:rPr lang="en-US" sz="3300" dirty="0"/>
              <a:t>, Rabies, Shingles, Smallpox, [</a:t>
            </a:r>
            <a:r>
              <a:rPr lang="en-US" sz="3300" dirty="0" err="1"/>
              <a:t>Pentacel</a:t>
            </a:r>
            <a:r>
              <a:rPr lang="en-US" sz="3300" dirty="0" smtClean="0"/>
              <a:t>]</a:t>
            </a:r>
            <a:r>
              <a:rPr lang="en-US" sz="3600" dirty="0"/>
              <a:t>	</a:t>
            </a:r>
            <a:r>
              <a:rPr lang="en-US" dirty="0" smtClean="0"/>
              <a:t>		</a:t>
            </a:r>
            <a:r>
              <a:rPr lang="en-US" dirty="0"/>
              <a:t>	</a:t>
            </a:r>
          </a:p>
        </p:txBody>
      </p:sp>
    </p:spTree>
    <p:extLst>
      <p:ext uri="{BB962C8B-B14F-4D97-AF65-F5344CB8AC3E}">
        <p14:creationId xmlns:p14="http://schemas.microsoft.com/office/powerpoint/2010/main" val="353988221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0500" y="274638"/>
            <a:ext cx="8229600" cy="684212"/>
          </a:xfrm>
        </p:spPr>
        <p:txBody>
          <a:bodyPr>
            <a:noAutofit/>
          </a:bodyPr>
          <a:lstStyle/>
          <a:p>
            <a:pPr algn="ctr"/>
            <a:r>
              <a:rPr lang="en-US" sz="4800" b="1" dirty="0" smtClean="0">
                <a:solidFill>
                  <a:srgbClr val="073779"/>
                </a:solidFill>
              </a:rPr>
              <a:t>WI-38 </a:t>
            </a:r>
            <a:r>
              <a:rPr lang="en-US" sz="4800" b="1" dirty="0" smtClean="0"/>
              <a:t>Cells </a:t>
            </a:r>
            <a:endParaRPr lang="en-US" sz="4800" b="1" dirty="0"/>
          </a:p>
        </p:txBody>
      </p:sp>
      <p:sp>
        <p:nvSpPr>
          <p:cNvPr id="3" name="Content Placeholder 2"/>
          <p:cNvSpPr>
            <a:spLocks noGrp="1"/>
          </p:cNvSpPr>
          <p:nvPr>
            <p:ph idx="4294967295"/>
          </p:nvPr>
        </p:nvSpPr>
        <p:spPr>
          <a:xfrm>
            <a:off x="284342" y="1149350"/>
            <a:ext cx="8461195" cy="5613400"/>
          </a:xfrm>
        </p:spPr>
        <p:txBody>
          <a:bodyPr>
            <a:normAutofit fontScale="92500" lnSpcReduction="10000"/>
          </a:bodyPr>
          <a:lstStyle/>
          <a:p>
            <a:r>
              <a:rPr lang="en-US" sz="2600" b="1" dirty="0" smtClean="0"/>
              <a:t>1962:</a:t>
            </a:r>
            <a:r>
              <a:rPr lang="en-US" sz="2600" dirty="0"/>
              <a:t> </a:t>
            </a:r>
            <a:r>
              <a:rPr lang="en-US" sz="2600" dirty="0" smtClean="0"/>
              <a:t>Cells were extracted </a:t>
            </a:r>
            <a:r>
              <a:rPr lang="en-US" sz="2600" dirty="0"/>
              <a:t>from the lungs of an aborted female baby at approximately the end of the third month of pregnancy. </a:t>
            </a:r>
          </a:p>
          <a:p>
            <a:pPr lvl="2">
              <a:lnSpc>
                <a:spcPct val="120000"/>
              </a:lnSpc>
            </a:pPr>
            <a:r>
              <a:rPr lang="en-US" sz="2400" dirty="0" smtClean="0"/>
              <a:t>Many aborted fetus cell lines and various organs were tested</a:t>
            </a:r>
          </a:p>
          <a:p>
            <a:pPr lvl="2">
              <a:lnSpc>
                <a:spcPct val="120000"/>
              </a:lnSpc>
            </a:pPr>
            <a:r>
              <a:rPr lang="en-US" sz="2400" dirty="0" smtClean="0"/>
              <a:t>The 38</a:t>
            </a:r>
            <a:r>
              <a:rPr lang="en-US" sz="2400" baseline="30000" dirty="0" smtClean="0"/>
              <a:t>th</a:t>
            </a:r>
            <a:r>
              <a:rPr lang="en-US" sz="2400" dirty="0" smtClean="0"/>
              <a:t> cell line was </a:t>
            </a:r>
            <a:r>
              <a:rPr lang="en-US" sz="2400" dirty="0"/>
              <a:t>found to be the most </a:t>
            </a:r>
            <a:r>
              <a:rPr lang="en-US" sz="2400" dirty="0" smtClean="0"/>
              <a:t>adequate for immortalization</a:t>
            </a:r>
            <a:endParaRPr lang="en-US" sz="2400" dirty="0"/>
          </a:p>
          <a:p>
            <a:pPr lvl="2">
              <a:lnSpc>
                <a:spcPct val="120000"/>
              </a:lnSpc>
            </a:pPr>
            <a:r>
              <a:rPr lang="en-US" sz="2400" dirty="0" smtClean="0"/>
              <a:t>The line has always been free of adventitious agents</a:t>
            </a:r>
          </a:p>
          <a:p>
            <a:pPr lvl="2">
              <a:lnSpc>
                <a:spcPct val="120000"/>
              </a:lnSpc>
            </a:pPr>
            <a:r>
              <a:rPr lang="en-US" sz="2400" dirty="0"/>
              <a:t>Developed by Dr. Leonard </a:t>
            </a:r>
            <a:r>
              <a:rPr lang="en-US" sz="2400" dirty="0" err="1"/>
              <a:t>Hayflick</a:t>
            </a:r>
            <a:r>
              <a:rPr lang="en-US" sz="2400" dirty="0"/>
              <a:t> at the </a:t>
            </a:r>
            <a:r>
              <a:rPr lang="en-US" sz="2400" dirty="0" err="1"/>
              <a:t>Wistar</a:t>
            </a:r>
            <a:r>
              <a:rPr lang="en-US" sz="2400" dirty="0"/>
              <a:t> Institute in Philadelphia, </a:t>
            </a:r>
            <a:r>
              <a:rPr lang="en-US" sz="2400" dirty="0" smtClean="0"/>
              <a:t>PA</a:t>
            </a:r>
            <a:r>
              <a:rPr lang="en-US" sz="2400" dirty="0"/>
              <a:t> </a:t>
            </a:r>
            <a:r>
              <a:rPr lang="mr-IN" sz="2400" dirty="0" smtClean="0"/>
              <a:t>–</a:t>
            </a:r>
            <a:r>
              <a:rPr lang="en-US" sz="2400" dirty="0" smtClean="0"/>
              <a:t> hence the name, WI-38</a:t>
            </a:r>
          </a:p>
          <a:p>
            <a:r>
              <a:rPr lang="en-US" sz="2800" b="1" dirty="0" smtClean="0"/>
              <a:t>1965: </a:t>
            </a:r>
            <a:r>
              <a:rPr lang="en-US" sz="2800" dirty="0" smtClean="0"/>
              <a:t>WI-38 became commercialized </a:t>
            </a:r>
            <a:endParaRPr lang="en-US" b="1" dirty="0" smtClean="0"/>
          </a:p>
          <a:p>
            <a:pPr lvl="2"/>
            <a:r>
              <a:rPr lang="en-US" b="1" dirty="0" smtClean="0"/>
              <a:t>REFERENCE: </a:t>
            </a:r>
            <a:r>
              <a:rPr lang="en-US" dirty="0"/>
              <a:t>Medical research: Cell </a:t>
            </a:r>
            <a:r>
              <a:rPr lang="en-US" dirty="0" smtClean="0"/>
              <a:t>division. Nature. </a:t>
            </a:r>
            <a:r>
              <a:rPr lang="en-US" dirty="0" err="1" smtClean="0"/>
              <a:t>Vol</a:t>
            </a:r>
            <a:r>
              <a:rPr lang="en-US" dirty="0" smtClean="0"/>
              <a:t> 498, Issue 7455. June 26, 2013</a:t>
            </a:r>
          </a:p>
          <a:p>
            <a:pPr indent="0">
              <a:buNone/>
            </a:pPr>
            <a:r>
              <a:rPr lang="en-US" sz="2600" b="1" dirty="0" smtClean="0"/>
              <a:t>VACCINES; Rubella, Hepatitis A, Chickenpox, Rabies</a:t>
            </a:r>
          </a:p>
          <a:p>
            <a:pPr marL="1371600" lvl="3" indent="0">
              <a:buNone/>
            </a:pPr>
            <a:r>
              <a:rPr lang="en-US" dirty="0">
                <a:hlinkClick r:id="rId3"/>
              </a:rPr>
              <a:t>https://www.nature.com/news/medical-research-cell-division-</a:t>
            </a:r>
            <a:r>
              <a:rPr lang="en-US" dirty="0" smtClean="0">
                <a:hlinkClick r:id="rId3"/>
              </a:rPr>
              <a:t>1.13273</a:t>
            </a:r>
            <a:r>
              <a:rPr lang="en-US" dirty="0" smtClean="0"/>
              <a:t> </a:t>
            </a:r>
            <a:endParaRPr lang="en-US" dirty="0"/>
          </a:p>
          <a:p>
            <a:pPr marL="0" indent="0">
              <a:buNone/>
            </a:pPr>
            <a:endParaRPr lang="en-US" dirty="0"/>
          </a:p>
        </p:txBody>
      </p:sp>
    </p:spTree>
    <p:extLst>
      <p:ext uri="{BB962C8B-B14F-4D97-AF65-F5344CB8AC3E}">
        <p14:creationId xmlns:p14="http://schemas.microsoft.com/office/powerpoint/2010/main" val="366584460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4500" y="433388"/>
            <a:ext cx="8229600" cy="684212"/>
          </a:xfrm>
        </p:spPr>
        <p:txBody>
          <a:bodyPr>
            <a:noAutofit/>
          </a:bodyPr>
          <a:lstStyle/>
          <a:p>
            <a:pPr algn="ctr"/>
            <a:r>
              <a:rPr lang="en-US" sz="4800" b="1" dirty="0" smtClean="0"/>
              <a:t>WI-38 Cells </a:t>
            </a:r>
            <a:endParaRPr lang="en-US" sz="4800" b="1" dirty="0"/>
          </a:p>
        </p:txBody>
      </p:sp>
      <p:sp>
        <p:nvSpPr>
          <p:cNvPr id="3" name="Content Placeholder 2"/>
          <p:cNvSpPr>
            <a:spLocks noGrp="1"/>
          </p:cNvSpPr>
          <p:nvPr>
            <p:ph idx="4294967295"/>
          </p:nvPr>
        </p:nvSpPr>
        <p:spPr>
          <a:xfrm>
            <a:off x="223661" y="1245796"/>
            <a:ext cx="8572020" cy="5370492"/>
          </a:xfrm>
        </p:spPr>
        <p:txBody>
          <a:bodyPr>
            <a:noAutofit/>
          </a:bodyPr>
          <a:lstStyle/>
          <a:p>
            <a:pPr marL="0" indent="0">
              <a:buNone/>
            </a:pPr>
            <a:r>
              <a:rPr lang="en-US" sz="3200" b="1" dirty="0" smtClean="0"/>
              <a:t>1961: “</a:t>
            </a:r>
            <a:r>
              <a:rPr lang="en-US" sz="3200" dirty="0" smtClean="0"/>
              <a:t>The </a:t>
            </a:r>
            <a:r>
              <a:rPr lang="en-US" sz="3200" dirty="0" err="1"/>
              <a:t>Hayflick</a:t>
            </a:r>
            <a:r>
              <a:rPr lang="en-US" sz="3200" dirty="0"/>
              <a:t> </a:t>
            </a:r>
            <a:r>
              <a:rPr lang="en-US" sz="3200" dirty="0" smtClean="0"/>
              <a:t>limit”</a:t>
            </a:r>
          </a:p>
          <a:p>
            <a:r>
              <a:rPr lang="en-US" dirty="0" smtClean="0"/>
              <a:t>It was discovered </a:t>
            </a:r>
            <a:r>
              <a:rPr lang="en-US" dirty="0"/>
              <a:t>that </a:t>
            </a:r>
            <a:r>
              <a:rPr lang="en-US" dirty="0" smtClean="0"/>
              <a:t>normal </a:t>
            </a:r>
            <a:r>
              <a:rPr lang="en-US" dirty="0"/>
              <a:t>fetal cells stop replicating after about 50 population doublings. </a:t>
            </a:r>
            <a:r>
              <a:rPr lang="en-US" b="1" dirty="0"/>
              <a:t>This became known as ‘The </a:t>
            </a:r>
            <a:r>
              <a:rPr lang="en-US" b="1" dirty="0" err="1"/>
              <a:t>Hayflick</a:t>
            </a:r>
            <a:r>
              <a:rPr lang="en-US" b="1" dirty="0"/>
              <a:t> limit.</a:t>
            </a:r>
            <a:r>
              <a:rPr lang="en-US" b="1" dirty="0" smtClean="0"/>
              <a:t>’</a:t>
            </a:r>
          </a:p>
          <a:p>
            <a:r>
              <a:rPr lang="en-US" dirty="0"/>
              <a:t>These discoveries launched a new field: The study of cellular </a:t>
            </a:r>
            <a:r>
              <a:rPr lang="en-US" dirty="0" smtClean="0"/>
              <a:t>aging and the study of </a:t>
            </a:r>
            <a:r>
              <a:rPr lang="en-US" dirty="0" err="1" smtClean="0"/>
              <a:t>teleomeres</a:t>
            </a:r>
            <a:r>
              <a:rPr lang="en-US" dirty="0" smtClean="0"/>
              <a:t>. This </a:t>
            </a:r>
            <a:r>
              <a:rPr lang="en-US" dirty="0"/>
              <a:t>1961 paper became one of the most-ever cited publications in biology. </a:t>
            </a:r>
            <a:endParaRPr lang="en-US" dirty="0" smtClean="0"/>
          </a:p>
          <a:p>
            <a:r>
              <a:rPr lang="en-US" dirty="0" smtClean="0"/>
              <a:t>The </a:t>
            </a:r>
            <a:r>
              <a:rPr lang="en-US" dirty="0"/>
              <a:t>full story of the development of the WI-38 cell line is part of medical history</a:t>
            </a:r>
            <a:r>
              <a:rPr lang="en-US" dirty="0" smtClean="0"/>
              <a:t>. </a:t>
            </a:r>
            <a:r>
              <a:rPr lang="en-US" dirty="0"/>
              <a:t>It is quite interesting </a:t>
            </a:r>
            <a:r>
              <a:rPr lang="en-US" dirty="0" smtClean="0"/>
              <a:t>and even </a:t>
            </a:r>
            <a:r>
              <a:rPr lang="en-US" dirty="0"/>
              <a:t>laced with intrigue. </a:t>
            </a:r>
            <a:endParaRPr lang="en-US" dirty="0" smtClean="0"/>
          </a:p>
          <a:p>
            <a:pPr marL="0" indent="0" algn="ctr">
              <a:buNone/>
            </a:pPr>
            <a:r>
              <a:rPr lang="en-US" sz="2400" b="1" dirty="0" smtClean="0">
                <a:solidFill>
                  <a:srgbClr val="FF0000"/>
                </a:solidFill>
              </a:rPr>
              <a:t>The full interview with Dr. </a:t>
            </a:r>
            <a:r>
              <a:rPr lang="en-US" sz="2400" b="1" dirty="0" err="1" smtClean="0">
                <a:solidFill>
                  <a:srgbClr val="FF0000"/>
                </a:solidFill>
              </a:rPr>
              <a:t>Hayflick</a:t>
            </a:r>
            <a:r>
              <a:rPr lang="en-US" sz="2400" b="1" dirty="0" smtClean="0">
                <a:solidFill>
                  <a:srgbClr val="FF0000"/>
                </a:solidFill>
              </a:rPr>
              <a:t> on YouTube: </a:t>
            </a:r>
          </a:p>
          <a:p>
            <a:pPr marL="0" indent="0" algn="ctr">
              <a:buNone/>
            </a:pPr>
            <a:r>
              <a:rPr lang="en-US" dirty="0" smtClean="0"/>
              <a:t>An </a:t>
            </a:r>
            <a:r>
              <a:rPr lang="en-US" dirty="0"/>
              <a:t>Afternoon with Dr. Leonard </a:t>
            </a:r>
            <a:r>
              <a:rPr lang="en-US" dirty="0" err="1"/>
              <a:t>Hayflick</a:t>
            </a:r>
            <a:r>
              <a:rPr lang="en-US" dirty="0"/>
              <a:t> Discussing Aging Research, Telomeres, and Telomerase (</a:t>
            </a:r>
            <a:r>
              <a:rPr lang="en-US" dirty="0" err="1"/>
              <a:t>Pt</a:t>
            </a:r>
            <a:r>
              <a:rPr lang="en-US" dirty="0"/>
              <a:t> 1 and </a:t>
            </a:r>
            <a:r>
              <a:rPr lang="en-US" dirty="0" err="1"/>
              <a:t>Pt</a:t>
            </a:r>
            <a:r>
              <a:rPr lang="en-US" dirty="0"/>
              <a:t> 2) </a:t>
            </a:r>
          </a:p>
          <a:p>
            <a:pPr marL="228600" lvl="1" indent="0">
              <a:buNone/>
            </a:pPr>
            <a:endParaRPr lang="en-US" dirty="0"/>
          </a:p>
          <a:p>
            <a:endParaRPr lang="en-US" dirty="0"/>
          </a:p>
          <a:p>
            <a:endParaRPr lang="en-US" sz="3200" b="1" dirty="0" smtClean="0"/>
          </a:p>
          <a:p>
            <a:pPr marL="914400" lvl="2" indent="0">
              <a:buNone/>
            </a:pPr>
            <a:r>
              <a:rPr lang="en-US" sz="2400" b="1" dirty="0" smtClean="0">
                <a:solidFill>
                  <a:schemeClr val="accent1"/>
                </a:solidFill>
              </a:rPr>
              <a:t>REFERENCE: </a:t>
            </a:r>
            <a:r>
              <a:rPr lang="en-US" sz="2400" dirty="0">
                <a:solidFill>
                  <a:schemeClr val="accent1"/>
                </a:solidFill>
              </a:rPr>
              <a:t>Medical research: Cell </a:t>
            </a:r>
            <a:r>
              <a:rPr lang="en-US" sz="2400" dirty="0" smtClean="0">
                <a:solidFill>
                  <a:schemeClr val="accent1"/>
                </a:solidFill>
              </a:rPr>
              <a:t>division.  Nature. </a:t>
            </a:r>
            <a:r>
              <a:rPr lang="en-US" sz="2400" dirty="0" err="1" smtClean="0">
                <a:solidFill>
                  <a:schemeClr val="accent1"/>
                </a:solidFill>
              </a:rPr>
              <a:t>Vol</a:t>
            </a:r>
            <a:r>
              <a:rPr lang="en-US" sz="2400" dirty="0" smtClean="0">
                <a:solidFill>
                  <a:schemeClr val="accent1"/>
                </a:solidFill>
              </a:rPr>
              <a:t> 498, Issue 7455. June 26, 2013</a:t>
            </a:r>
          </a:p>
          <a:p>
            <a:pPr marL="914400" lvl="2" indent="0">
              <a:buNone/>
            </a:pPr>
            <a:r>
              <a:rPr lang="en-US" sz="2400" dirty="0" smtClean="0">
                <a:solidFill>
                  <a:schemeClr val="accent1"/>
                </a:solidFill>
              </a:rPr>
              <a:t>https</a:t>
            </a:r>
            <a:r>
              <a:rPr lang="en-US" sz="2400" dirty="0">
                <a:solidFill>
                  <a:schemeClr val="accent1"/>
                </a:solidFill>
              </a:rPr>
              <a:t>://www.nature.com/news/medical-research-cell-division-</a:t>
            </a:r>
            <a:r>
              <a:rPr lang="en-US" sz="2400" dirty="0" smtClean="0">
                <a:solidFill>
                  <a:schemeClr val="accent1"/>
                </a:solidFill>
              </a:rPr>
              <a:t>1.13273</a:t>
            </a:r>
            <a:endParaRPr lang="en-US" sz="2400" dirty="0">
              <a:solidFill>
                <a:schemeClr val="accent1"/>
              </a:solidFill>
            </a:endParaRPr>
          </a:p>
          <a:p>
            <a:endParaRPr lang="en-US" sz="3200" dirty="0" smtClean="0"/>
          </a:p>
          <a:p>
            <a:endParaRPr lang="en-US" sz="3200" dirty="0"/>
          </a:p>
        </p:txBody>
      </p:sp>
    </p:spTree>
    <p:extLst>
      <p:ext uri="{BB962C8B-B14F-4D97-AF65-F5344CB8AC3E}">
        <p14:creationId xmlns:p14="http://schemas.microsoft.com/office/powerpoint/2010/main" val="34603134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379413"/>
            <a:ext cx="8229600" cy="908050"/>
          </a:xfrm>
        </p:spPr>
        <p:txBody>
          <a:bodyPr>
            <a:normAutofit/>
          </a:bodyPr>
          <a:lstStyle/>
          <a:p>
            <a:pPr algn="ctr"/>
            <a:r>
              <a:rPr lang="en-US" sz="4800" b="1" dirty="0" smtClean="0"/>
              <a:t>PER.C.6 Cells </a:t>
            </a:r>
            <a:endParaRPr lang="en-US" sz="4800" b="1" dirty="0"/>
          </a:p>
        </p:txBody>
      </p:sp>
      <p:sp>
        <p:nvSpPr>
          <p:cNvPr id="3" name="Content Placeholder 2"/>
          <p:cNvSpPr>
            <a:spLocks noGrp="1"/>
          </p:cNvSpPr>
          <p:nvPr>
            <p:ph idx="4294967295"/>
          </p:nvPr>
        </p:nvSpPr>
        <p:spPr>
          <a:xfrm>
            <a:off x="317500" y="1524000"/>
            <a:ext cx="8521700" cy="4952999"/>
          </a:xfrm>
        </p:spPr>
        <p:txBody>
          <a:bodyPr>
            <a:noAutofit/>
          </a:bodyPr>
          <a:lstStyle/>
          <a:p>
            <a:pPr marL="0" indent="0">
              <a:buNone/>
            </a:pPr>
            <a:r>
              <a:rPr lang="en-US" sz="3600" b="1" dirty="0" smtClean="0"/>
              <a:t>1985: </a:t>
            </a:r>
            <a:r>
              <a:rPr lang="en-US" sz="3600" dirty="0" smtClean="0"/>
              <a:t>PER.C.6 </a:t>
            </a:r>
            <a:r>
              <a:rPr lang="en-US" sz="3600" dirty="0"/>
              <a:t>cell </a:t>
            </a:r>
            <a:r>
              <a:rPr lang="en-US" sz="3600" dirty="0" smtClean="0"/>
              <a:t>lines</a:t>
            </a:r>
            <a:r>
              <a:rPr lang="en-US" sz="3600" dirty="0"/>
              <a:t> </a:t>
            </a:r>
            <a:r>
              <a:rPr lang="en-US" sz="3600" dirty="0" smtClean="0"/>
              <a:t>were obtained </a:t>
            </a:r>
            <a:r>
              <a:rPr lang="en-US" sz="3600" dirty="0"/>
              <a:t>from human embryonic </a:t>
            </a:r>
            <a:r>
              <a:rPr lang="en-US" sz="3600" dirty="0" err="1" smtClean="0"/>
              <a:t>retinoblasts</a:t>
            </a:r>
            <a:r>
              <a:rPr lang="en-US" sz="3600" dirty="0" smtClean="0"/>
              <a:t> and immortalized </a:t>
            </a:r>
          </a:p>
          <a:p>
            <a:pPr lvl="1"/>
            <a:r>
              <a:rPr lang="en-US" sz="3600" dirty="0"/>
              <a:t> </a:t>
            </a:r>
            <a:r>
              <a:rPr lang="en-US" sz="2800" dirty="0" smtClean="0"/>
              <a:t>While found to be only mildly </a:t>
            </a:r>
            <a:r>
              <a:rPr lang="en-US" sz="2800" dirty="0" err="1" smtClean="0"/>
              <a:t>tumorgenic</a:t>
            </a:r>
            <a:r>
              <a:rPr lang="en-US" sz="2800" dirty="0" smtClean="0"/>
              <a:t>, the cells were found to form </a:t>
            </a:r>
            <a:r>
              <a:rPr lang="en-US" sz="2800" dirty="0"/>
              <a:t>tumors if transferred to a </a:t>
            </a:r>
            <a:r>
              <a:rPr lang="en-US" sz="2800" dirty="0" smtClean="0"/>
              <a:t>recipient</a:t>
            </a:r>
            <a:endParaRPr lang="en-US" sz="2800" dirty="0"/>
          </a:p>
          <a:p>
            <a:pPr lvl="1"/>
            <a:r>
              <a:rPr lang="en-US" sz="2800" dirty="0" smtClean="0"/>
              <a:t> No current human vaccines are licensed with these cells, which are still considered to be experimental</a:t>
            </a:r>
            <a:endParaRPr lang="en-US" sz="2800" dirty="0"/>
          </a:p>
          <a:p>
            <a:pPr marL="457200" lvl="1" indent="0">
              <a:buNone/>
            </a:pPr>
            <a:endParaRPr lang="en-US" sz="3600" dirty="0" smtClean="0"/>
          </a:p>
          <a:p>
            <a:pPr marL="457200" lvl="1" indent="0">
              <a:buNone/>
            </a:pPr>
            <a:endParaRPr lang="en-US" sz="3600" dirty="0"/>
          </a:p>
          <a:p>
            <a:endParaRPr lang="en-US" sz="4000" dirty="0"/>
          </a:p>
        </p:txBody>
      </p:sp>
    </p:spTree>
    <p:extLst>
      <p:ext uri="{BB962C8B-B14F-4D97-AF65-F5344CB8AC3E}">
        <p14:creationId xmlns:p14="http://schemas.microsoft.com/office/powerpoint/2010/main" val="268960056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30" y="1478711"/>
            <a:ext cx="7411877" cy="3272951"/>
          </a:xfrm>
        </p:spPr>
        <p:txBody>
          <a:bodyPr/>
          <a:lstStyle/>
          <a:p>
            <a:pPr algn="ctr"/>
            <a:r>
              <a:rPr lang="en-US" dirty="0" smtClean="0"/>
              <a:t>Significant problems with the residual immortalized human cells found in vaccines</a:t>
            </a:r>
            <a:endParaRPr lang="en-US" dirty="0"/>
          </a:p>
        </p:txBody>
      </p:sp>
    </p:spTree>
    <p:extLst>
      <p:ext uri="{BB962C8B-B14F-4D97-AF65-F5344CB8AC3E}">
        <p14:creationId xmlns:p14="http://schemas.microsoft.com/office/powerpoint/2010/main" val="31001019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781" y="246452"/>
            <a:ext cx="7032753" cy="928934"/>
          </a:xfrm>
        </p:spPr>
        <p:txBody>
          <a:bodyPr/>
          <a:lstStyle/>
          <a:p>
            <a:pPr algn="ctr"/>
            <a:r>
              <a:rPr lang="en-US" sz="2800" dirty="0" smtClean="0">
                <a:solidFill>
                  <a:srgbClr val="FF0000"/>
                </a:solidFill>
              </a:rPr>
              <a:t>Open Letter from Dr. Theresa </a:t>
            </a:r>
            <a:r>
              <a:rPr lang="en-US" sz="2800" dirty="0" err="1" smtClean="0">
                <a:solidFill>
                  <a:srgbClr val="FF0000"/>
                </a:solidFill>
              </a:rPr>
              <a:t>Deisher</a:t>
            </a:r>
            <a:r>
              <a:rPr lang="en-US" sz="2800" dirty="0" smtClean="0">
                <a:solidFill>
                  <a:srgbClr val="FF0000"/>
                </a:solidFill>
              </a:rPr>
              <a:t>, PhD on Human DNA in Vaccines, April 2019 </a:t>
            </a:r>
            <a:endParaRPr lang="en-US" sz="2800" dirty="0">
              <a:solidFill>
                <a:srgbClr val="FF0000"/>
              </a:solidFill>
            </a:endParaRPr>
          </a:p>
        </p:txBody>
      </p:sp>
      <p:sp>
        <p:nvSpPr>
          <p:cNvPr id="3" name="Content Placeholder 2"/>
          <p:cNvSpPr>
            <a:spLocks noGrp="1"/>
          </p:cNvSpPr>
          <p:nvPr>
            <p:ph idx="1"/>
          </p:nvPr>
        </p:nvSpPr>
        <p:spPr>
          <a:xfrm>
            <a:off x="267639" y="1432529"/>
            <a:ext cx="8679690" cy="5425471"/>
          </a:xfrm>
        </p:spPr>
        <p:txBody>
          <a:bodyPr>
            <a:normAutofit lnSpcReduction="10000"/>
          </a:bodyPr>
          <a:lstStyle/>
          <a:p>
            <a:pPr marL="0" indent="0">
              <a:buNone/>
            </a:pPr>
            <a:r>
              <a:rPr lang="en-US" sz="2800" i="1" dirty="0" smtClean="0"/>
              <a:t>A little background on Dr. </a:t>
            </a:r>
            <a:r>
              <a:rPr lang="en-US" sz="2800" i="1" dirty="0" err="1" smtClean="0"/>
              <a:t>Deisher</a:t>
            </a:r>
            <a:r>
              <a:rPr lang="en-US" sz="2800" i="1" dirty="0" smtClean="0"/>
              <a:t> </a:t>
            </a:r>
          </a:p>
          <a:p>
            <a:r>
              <a:rPr lang="en-US" sz="2200" dirty="0" smtClean="0">
                <a:solidFill>
                  <a:schemeClr val="accent1"/>
                </a:solidFill>
              </a:rPr>
              <a:t>She is </a:t>
            </a:r>
            <a:r>
              <a:rPr lang="en-US" sz="2200" dirty="0">
                <a:solidFill>
                  <a:schemeClr val="accent1"/>
                </a:solidFill>
              </a:rPr>
              <a:t>President of the non-profit Sound Choice Pharmaceutical Institute. </a:t>
            </a:r>
            <a:endParaRPr lang="en-US" sz="2200" dirty="0" smtClean="0">
              <a:solidFill>
                <a:schemeClr val="accent1"/>
              </a:solidFill>
            </a:endParaRPr>
          </a:p>
          <a:p>
            <a:r>
              <a:rPr lang="en-US" sz="2200" dirty="0">
                <a:solidFill>
                  <a:schemeClr val="accent1"/>
                </a:solidFill>
              </a:rPr>
              <a:t>Dr. </a:t>
            </a:r>
            <a:r>
              <a:rPr lang="en-US" sz="2200" dirty="0" err="1">
                <a:solidFill>
                  <a:schemeClr val="accent1"/>
                </a:solidFill>
              </a:rPr>
              <a:t>Deisher</a:t>
            </a:r>
            <a:r>
              <a:rPr lang="en-US" sz="2200" dirty="0">
                <a:solidFill>
                  <a:schemeClr val="accent1"/>
                </a:solidFill>
              </a:rPr>
              <a:t> was the first person to discover adult cardiac derived stem cells, and has been a champion of </a:t>
            </a:r>
            <a:r>
              <a:rPr lang="en-US" sz="2200" b="1" dirty="0">
                <a:solidFill>
                  <a:schemeClr val="accent1"/>
                </a:solidFill>
              </a:rPr>
              <a:t>adult stem cell research</a:t>
            </a:r>
            <a:r>
              <a:rPr lang="en-US" sz="2200" dirty="0">
                <a:solidFill>
                  <a:schemeClr val="accent1"/>
                </a:solidFill>
              </a:rPr>
              <a:t>, both professionally and privately for over two decades. </a:t>
            </a:r>
            <a:endParaRPr lang="en-US" sz="2200" dirty="0" smtClean="0">
              <a:solidFill>
                <a:schemeClr val="accent1"/>
              </a:solidFill>
            </a:endParaRPr>
          </a:p>
          <a:p>
            <a:r>
              <a:rPr lang="en-US" sz="2200" dirty="0" smtClean="0">
                <a:solidFill>
                  <a:schemeClr val="accent1"/>
                </a:solidFill>
              </a:rPr>
              <a:t>Her </a:t>
            </a:r>
            <a:r>
              <a:rPr lang="en-US" sz="2200" dirty="0">
                <a:solidFill>
                  <a:schemeClr val="accent1"/>
                </a:solidFill>
              </a:rPr>
              <a:t>research </a:t>
            </a:r>
            <a:r>
              <a:rPr lang="en-US" sz="2200" dirty="0" smtClean="0">
                <a:solidFill>
                  <a:schemeClr val="accent1"/>
                </a:solidFill>
              </a:rPr>
              <a:t>also focuses </a:t>
            </a:r>
            <a:r>
              <a:rPr lang="en-US" sz="2200" dirty="0">
                <a:solidFill>
                  <a:schemeClr val="accent1"/>
                </a:solidFill>
              </a:rPr>
              <a:t>on the health risks of residual human fetal DNA contaminants and retroviruses found in pharmaceutical products, including some </a:t>
            </a:r>
            <a:r>
              <a:rPr lang="en-US" sz="2200" dirty="0" smtClean="0">
                <a:solidFill>
                  <a:schemeClr val="accent1"/>
                </a:solidFill>
              </a:rPr>
              <a:t>vaccines. </a:t>
            </a:r>
          </a:p>
          <a:p>
            <a:r>
              <a:rPr lang="en-US" sz="2200" dirty="0" smtClean="0">
                <a:solidFill>
                  <a:schemeClr val="accent1"/>
                </a:solidFill>
              </a:rPr>
              <a:t>She studies </a:t>
            </a:r>
            <a:r>
              <a:rPr lang="en-US" sz="2200" dirty="0">
                <a:solidFill>
                  <a:schemeClr val="accent1"/>
                </a:solidFill>
              </a:rPr>
              <a:t>how these contaminants may be implicated in autism, autoimmune disease </a:t>
            </a:r>
            <a:r>
              <a:rPr lang="en-US" sz="2200" b="1" dirty="0">
                <a:solidFill>
                  <a:schemeClr val="accent1"/>
                </a:solidFill>
              </a:rPr>
              <a:t>and cancer.</a:t>
            </a:r>
            <a:r>
              <a:rPr lang="en-US" sz="2200" dirty="0">
                <a:solidFill>
                  <a:schemeClr val="accent1"/>
                </a:solidFill>
              </a:rPr>
              <a:t> </a:t>
            </a:r>
            <a:endParaRPr lang="en-US" sz="2200" dirty="0" smtClean="0">
              <a:solidFill>
                <a:schemeClr val="accent1"/>
              </a:solidFill>
            </a:endParaRPr>
          </a:p>
          <a:p>
            <a:r>
              <a:rPr lang="en-US" sz="2200" dirty="0" smtClean="0">
                <a:solidFill>
                  <a:schemeClr val="accent1"/>
                </a:solidFill>
              </a:rPr>
              <a:t>As </a:t>
            </a:r>
            <a:r>
              <a:rPr lang="en-US" sz="2200" dirty="0">
                <a:solidFill>
                  <a:schemeClr val="accent1"/>
                </a:solidFill>
              </a:rPr>
              <a:t>the result of this work, her name is on </a:t>
            </a:r>
            <a:r>
              <a:rPr lang="en-US" sz="2200" b="1" dirty="0">
                <a:solidFill>
                  <a:schemeClr val="accent1"/>
                </a:solidFill>
              </a:rPr>
              <a:t>23 patents as the inventor.</a:t>
            </a:r>
            <a:endParaRPr lang="en-US" sz="2200" dirty="0">
              <a:solidFill>
                <a:schemeClr val="accent1"/>
              </a:solidFill>
            </a:endParaRPr>
          </a:p>
          <a:p>
            <a:endParaRPr lang="en-US" sz="2200" dirty="0">
              <a:solidFill>
                <a:schemeClr val="accent1"/>
              </a:solidFill>
            </a:endParaRPr>
          </a:p>
        </p:txBody>
      </p:sp>
    </p:spTree>
    <p:extLst>
      <p:ext uri="{BB962C8B-B14F-4D97-AF65-F5344CB8AC3E}">
        <p14:creationId xmlns:p14="http://schemas.microsoft.com/office/powerpoint/2010/main" val="212609020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a:xfrm>
            <a:off x="575884" y="104256"/>
            <a:ext cx="7420931" cy="823913"/>
          </a:xfrm>
        </p:spPr>
        <p:txBody>
          <a:bodyPr/>
          <a:lstStyle/>
          <a:p>
            <a:pPr eaLnBrk="1" hangingPunct="1"/>
            <a:r>
              <a:rPr lang="en-US" b="1" dirty="0" smtClean="0">
                <a:solidFill>
                  <a:srgbClr val="073779"/>
                </a:solidFill>
                <a:latin typeface="Tahoma" charset="0"/>
                <a:ea typeface="ＭＳ Ｐゴシック" charset="0"/>
              </a:rPr>
              <a:t>Problem with Human Cell Lines</a:t>
            </a:r>
            <a:endParaRPr lang="en-US" b="1" dirty="0">
              <a:solidFill>
                <a:srgbClr val="073779"/>
              </a:solidFill>
              <a:latin typeface="Tahoma" charset="0"/>
              <a:ea typeface="ＭＳ Ｐゴシック" charset="0"/>
            </a:endParaRPr>
          </a:p>
        </p:txBody>
      </p:sp>
      <p:sp>
        <p:nvSpPr>
          <p:cNvPr id="407555" name="Rectangle 3"/>
          <p:cNvSpPr>
            <a:spLocks noGrp="1" noChangeArrowheads="1"/>
          </p:cNvSpPr>
          <p:nvPr>
            <p:ph type="body" idx="4294967295"/>
          </p:nvPr>
        </p:nvSpPr>
        <p:spPr>
          <a:xfrm>
            <a:off x="401017" y="1821553"/>
            <a:ext cx="8421336" cy="4639890"/>
          </a:xfrm>
        </p:spPr>
        <p:txBody>
          <a:bodyPr>
            <a:normAutofit/>
          </a:bodyPr>
          <a:lstStyle/>
          <a:p>
            <a:r>
              <a:rPr lang="en-US" sz="2400" dirty="0" smtClean="0"/>
              <a:t>“Vaccines manufactured </a:t>
            </a:r>
            <a:r>
              <a:rPr lang="en-US" sz="2400" dirty="0"/>
              <a:t>using human fetal cell </a:t>
            </a:r>
            <a:r>
              <a:rPr lang="en-US" sz="2400" dirty="0" smtClean="0"/>
              <a:t>lines </a:t>
            </a:r>
            <a:r>
              <a:rPr lang="en-US" sz="2400" dirty="0"/>
              <a:t>are heavily contaminated with human fetal </a:t>
            </a:r>
            <a:r>
              <a:rPr lang="en-US" sz="2400" dirty="0" smtClean="0"/>
              <a:t>DNA. </a:t>
            </a:r>
            <a:r>
              <a:rPr lang="en-US" sz="2400" dirty="0"/>
              <a:t>Levels in our children can reach up to </a:t>
            </a:r>
            <a:r>
              <a:rPr lang="en-US" sz="2400" b="1" dirty="0">
                <a:solidFill>
                  <a:srgbClr val="FF0000"/>
                </a:solidFill>
              </a:rPr>
              <a:t>5 </a:t>
            </a:r>
            <a:r>
              <a:rPr lang="en-US" sz="2400" b="1" dirty="0" err="1">
                <a:solidFill>
                  <a:srgbClr val="FF0000"/>
                </a:solidFill>
              </a:rPr>
              <a:t>ng</a:t>
            </a:r>
            <a:r>
              <a:rPr lang="en-US" sz="2400" b="1" dirty="0">
                <a:solidFill>
                  <a:srgbClr val="FF0000"/>
                </a:solidFill>
              </a:rPr>
              <a:t>/ml </a:t>
            </a:r>
            <a:r>
              <a:rPr lang="en-US" sz="2400" dirty="0"/>
              <a:t>after vaccination, depending on the age, weight and blood volume of the child. That level is known to activate </a:t>
            </a:r>
            <a:r>
              <a:rPr lang="en-US" sz="2400" b="1" dirty="0"/>
              <a:t>Toll-like receptor 9 (TLR9),</a:t>
            </a:r>
            <a:r>
              <a:rPr lang="en-US" sz="2400" dirty="0"/>
              <a:t> which can cause autoimmune attacks</a:t>
            </a:r>
            <a:r>
              <a:rPr lang="en-US" sz="2400" dirty="0" smtClean="0"/>
              <a:t>.”</a:t>
            </a:r>
          </a:p>
          <a:p>
            <a:r>
              <a:rPr lang="en-US" sz="2400" dirty="0" smtClean="0"/>
              <a:t>“The </a:t>
            </a:r>
            <a:r>
              <a:rPr lang="en-US" sz="2400" dirty="0"/>
              <a:t>rubella portion of the MMR vaccine contains human derived fetal DNA contaminants of </a:t>
            </a:r>
            <a:r>
              <a:rPr lang="en-US" sz="2400" b="1" dirty="0">
                <a:solidFill>
                  <a:srgbClr val="FF0000"/>
                </a:solidFill>
              </a:rPr>
              <a:t>about 175 </a:t>
            </a:r>
            <a:r>
              <a:rPr lang="en-US" sz="2400" b="1" dirty="0" err="1">
                <a:solidFill>
                  <a:srgbClr val="FF0000"/>
                </a:solidFill>
              </a:rPr>
              <a:t>ngs</a:t>
            </a:r>
            <a:r>
              <a:rPr lang="en-US" sz="2400" b="1" dirty="0">
                <a:solidFill>
                  <a:srgbClr val="FF0000"/>
                </a:solidFill>
              </a:rPr>
              <a:t>, </a:t>
            </a:r>
            <a:r>
              <a:rPr lang="en-US" sz="2400" dirty="0"/>
              <a:t>more than 10x over the recommended </a:t>
            </a:r>
            <a:r>
              <a:rPr lang="en-US" sz="2400" dirty="0" smtClean="0"/>
              <a:t>WHO and FDA </a:t>
            </a:r>
            <a:r>
              <a:rPr lang="en-US" sz="2400" dirty="0"/>
              <a:t>threshold of </a:t>
            </a:r>
            <a:r>
              <a:rPr lang="en-US" sz="2400" b="1" dirty="0" smtClean="0"/>
              <a:t>10ng </a:t>
            </a:r>
            <a:r>
              <a:rPr lang="en-US" sz="2400" b="1" dirty="0"/>
              <a:t>per vaccine dose</a:t>
            </a:r>
          </a:p>
          <a:p>
            <a:endParaRPr lang="en-US" sz="2400" dirty="0"/>
          </a:p>
          <a:p>
            <a:endParaRPr lang="en-US" sz="2400" dirty="0"/>
          </a:p>
          <a:p>
            <a:pPr marL="0" indent="0">
              <a:buNone/>
            </a:pPr>
            <a:endParaRPr lang="en-US" sz="2400" dirty="0"/>
          </a:p>
        </p:txBody>
      </p:sp>
      <p:sp>
        <p:nvSpPr>
          <p:cNvPr id="3" name="TextBox 2"/>
          <p:cNvSpPr txBox="1"/>
          <p:nvPr/>
        </p:nvSpPr>
        <p:spPr>
          <a:xfrm>
            <a:off x="317471" y="995014"/>
            <a:ext cx="8504882" cy="707886"/>
          </a:xfrm>
          <a:prstGeom prst="rect">
            <a:avLst/>
          </a:prstGeom>
          <a:noFill/>
        </p:spPr>
        <p:txBody>
          <a:bodyPr wrap="square" rtlCol="0">
            <a:spAutoFit/>
          </a:bodyPr>
          <a:lstStyle/>
          <a:p>
            <a:pPr algn="ctr"/>
            <a:r>
              <a:rPr lang="en-US" sz="2000" b="1" dirty="0">
                <a:solidFill>
                  <a:srgbClr val="FF0000"/>
                </a:solidFill>
              </a:rPr>
              <a:t>REFERENCE: Theresa </a:t>
            </a:r>
            <a:r>
              <a:rPr lang="en-US" sz="2000" b="1" dirty="0" err="1">
                <a:solidFill>
                  <a:srgbClr val="FF0000"/>
                </a:solidFill>
              </a:rPr>
              <a:t>Deisher</a:t>
            </a:r>
            <a:r>
              <a:rPr lang="en-US" sz="2000" b="1" dirty="0">
                <a:solidFill>
                  <a:srgbClr val="FF0000"/>
                </a:solidFill>
              </a:rPr>
              <a:t>, PhD. “Open Letter to Legislators Regarding Fetal Cell DNA in Vaccines.” April 8, 2019</a:t>
            </a:r>
            <a:r>
              <a:rPr lang="en-US" sz="2000" b="1" dirty="0" smtClean="0">
                <a:solidFill>
                  <a:srgbClr val="FF0000"/>
                </a:solidFill>
              </a:rPr>
              <a:t>.</a:t>
            </a:r>
            <a:endParaRPr lang="en-US" sz="2000" b="1" dirty="0">
              <a:solidFill>
                <a:srgbClr val="FF0000"/>
              </a:solidFill>
            </a:endParaRPr>
          </a:p>
        </p:txBody>
      </p:sp>
    </p:spTree>
    <p:extLst>
      <p:ext uri="{BB962C8B-B14F-4D97-AF65-F5344CB8AC3E}">
        <p14:creationId xmlns:p14="http://schemas.microsoft.com/office/powerpoint/2010/main" val="3921710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7555">
                                            <p:txEl>
                                              <p:pRg st="0" end="0"/>
                                            </p:txEl>
                                          </p:spTgt>
                                        </p:tgtEl>
                                        <p:attrNameLst>
                                          <p:attrName>style.visibility</p:attrName>
                                        </p:attrNameLst>
                                      </p:cBhvr>
                                      <p:to>
                                        <p:strVal val="visible"/>
                                      </p:to>
                                    </p:set>
                                    <p:anim calcmode="lin" valueType="num">
                                      <p:cBhvr additive="base">
                                        <p:cTn id="7" dur="500" fill="hold"/>
                                        <p:tgtEl>
                                          <p:spTgt spid="407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7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7555">
                                            <p:txEl>
                                              <p:pRg st="1" end="1"/>
                                            </p:txEl>
                                          </p:spTgt>
                                        </p:tgtEl>
                                        <p:attrNameLst>
                                          <p:attrName>style.visibility</p:attrName>
                                        </p:attrNameLst>
                                      </p:cBhvr>
                                      <p:to>
                                        <p:strVal val="visible"/>
                                      </p:to>
                                    </p:set>
                                    <p:anim calcmode="lin" valueType="num">
                                      <p:cBhvr additive="base">
                                        <p:cTn id="13" dur="500" fill="hold"/>
                                        <p:tgtEl>
                                          <p:spTgt spid="4075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755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5" grpId="0" build="p" bldLvl="2"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a:xfrm>
            <a:off x="575884" y="104256"/>
            <a:ext cx="7420931" cy="823913"/>
          </a:xfrm>
        </p:spPr>
        <p:txBody>
          <a:bodyPr/>
          <a:lstStyle/>
          <a:p>
            <a:pPr eaLnBrk="1" hangingPunct="1"/>
            <a:r>
              <a:rPr lang="en-US" b="1" dirty="0" smtClean="0">
                <a:solidFill>
                  <a:srgbClr val="073779"/>
                </a:solidFill>
                <a:latin typeface="Tahoma" charset="0"/>
                <a:ea typeface="ＭＳ Ｐゴシック" charset="0"/>
              </a:rPr>
              <a:t>Problem with Human Cell Lines</a:t>
            </a:r>
            <a:endParaRPr lang="en-US" b="1" dirty="0">
              <a:solidFill>
                <a:srgbClr val="073779"/>
              </a:solidFill>
              <a:latin typeface="Tahoma" charset="0"/>
              <a:ea typeface="ＭＳ Ｐゴシック" charset="0"/>
            </a:endParaRPr>
          </a:p>
        </p:txBody>
      </p:sp>
      <p:sp>
        <p:nvSpPr>
          <p:cNvPr id="407555" name="Rectangle 3"/>
          <p:cNvSpPr>
            <a:spLocks noGrp="1" noChangeArrowheads="1"/>
          </p:cNvSpPr>
          <p:nvPr>
            <p:ph type="body" idx="4294967295"/>
          </p:nvPr>
        </p:nvSpPr>
        <p:spPr>
          <a:xfrm>
            <a:off x="217217" y="1788129"/>
            <a:ext cx="8749069" cy="4903990"/>
          </a:xfrm>
        </p:spPr>
        <p:txBody>
          <a:bodyPr>
            <a:normAutofit fontScale="92500" lnSpcReduction="10000"/>
          </a:bodyPr>
          <a:lstStyle/>
          <a:p>
            <a:pPr marL="0" indent="0">
              <a:buNone/>
            </a:pPr>
            <a:r>
              <a:rPr lang="en-US" sz="2400" dirty="0" smtClean="0"/>
              <a:t>Administration </a:t>
            </a:r>
            <a:r>
              <a:rPr lang="en-US" sz="2400" dirty="0"/>
              <a:t>of fragments of human, non-self DNA to a child </a:t>
            </a:r>
            <a:r>
              <a:rPr lang="en-US" sz="2400" dirty="0" smtClean="0"/>
              <a:t>can </a:t>
            </a:r>
            <a:r>
              <a:rPr lang="en-US" sz="2400" dirty="0"/>
              <a:t>generate an immune response that </a:t>
            </a:r>
            <a:r>
              <a:rPr lang="en-US" sz="2400" dirty="0" smtClean="0"/>
              <a:t>can </a:t>
            </a:r>
            <a:r>
              <a:rPr lang="en-US" sz="2400" dirty="0"/>
              <a:t>cross-react with the </a:t>
            </a:r>
            <a:r>
              <a:rPr lang="en-US" sz="2400" b="1" dirty="0"/>
              <a:t>child’s own </a:t>
            </a:r>
            <a:r>
              <a:rPr lang="en-US" sz="2400" b="1" dirty="0" smtClean="0"/>
              <a:t>DNA.</a:t>
            </a:r>
            <a:endParaRPr lang="en-US" sz="2400" dirty="0" smtClean="0"/>
          </a:p>
          <a:p>
            <a:pPr marL="0" indent="0">
              <a:buNone/>
            </a:pPr>
            <a:r>
              <a:rPr lang="en-US" sz="2400" dirty="0" smtClean="0"/>
              <a:t>Injecting children </a:t>
            </a:r>
            <a:r>
              <a:rPr lang="en-US" sz="2400" dirty="0"/>
              <a:t>with human fetal DNA contaminants </a:t>
            </a:r>
            <a:r>
              <a:rPr lang="en-US" sz="2400" dirty="0" smtClean="0"/>
              <a:t>risks </a:t>
            </a:r>
            <a:r>
              <a:rPr lang="en-US" sz="2400" dirty="0"/>
              <a:t>of causing </a:t>
            </a:r>
            <a:r>
              <a:rPr lang="en-US" sz="2400" b="1" dirty="0"/>
              <a:t>two well-established pathologies</a:t>
            </a:r>
            <a:r>
              <a:rPr lang="en-US" sz="2400" dirty="0" smtClean="0"/>
              <a:t>:</a:t>
            </a:r>
            <a:endParaRPr lang="en-US" sz="2400" dirty="0"/>
          </a:p>
          <a:p>
            <a:pPr lvl="1"/>
            <a:endParaRPr lang="en-US" sz="2200" b="1" dirty="0" smtClean="0"/>
          </a:p>
          <a:p>
            <a:pPr lvl="1"/>
            <a:r>
              <a:rPr lang="en-US" sz="2200" b="1" dirty="0"/>
              <a:t>Autoimmune disease: </a:t>
            </a:r>
            <a:r>
              <a:rPr lang="en-US" sz="2200" dirty="0"/>
              <a:t>Foreign fetal human DNA triggers an immune response, leading the immune system to attack his/her own body</a:t>
            </a:r>
            <a:r>
              <a:rPr lang="en-US" sz="2200" dirty="0" smtClean="0"/>
              <a:t>.</a:t>
            </a:r>
            <a:endParaRPr lang="en-US" sz="2200" b="1" dirty="0" smtClean="0"/>
          </a:p>
          <a:p>
            <a:pPr lvl="1"/>
            <a:endParaRPr lang="en-US" sz="2200" b="1" dirty="0" smtClean="0"/>
          </a:p>
          <a:p>
            <a:pPr lvl="1"/>
            <a:r>
              <a:rPr lang="en-US" sz="2200" b="1" dirty="0" err="1" smtClean="0"/>
              <a:t>Insertional</a:t>
            </a:r>
            <a:r>
              <a:rPr lang="en-US" sz="2200" b="1" dirty="0" smtClean="0"/>
              <a:t> </a:t>
            </a:r>
            <a:r>
              <a:rPr lang="en-US" sz="2200" b="1" dirty="0"/>
              <a:t>mutagenesis: </a:t>
            </a:r>
            <a:r>
              <a:rPr lang="en-US" sz="2200" dirty="0"/>
              <a:t>fetal human DNA incorporates into the child’s DNA causing mutations. Gene therapy using </a:t>
            </a:r>
            <a:r>
              <a:rPr lang="en-US" sz="2200" dirty="0" smtClean="0"/>
              <a:t>as little as </a:t>
            </a:r>
            <a:r>
              <a:rPr lang="en-US" sz="2200" b="1" dirty="0" smtClean="0">
                <a:solidFill>
                  <a:srgbClr val="FF0000"/>
                </a:solidFill>
              </a:rPr>
              <a:t>1.9ng</a:t>
            </a:r>
            <a:r>
              <a:rPr lang="en-US" sz="2200" b="1" dirty="0">
                <a:solidFill>
                  <a:srgbClr val="FF0000"/>
                </a:solidFill>
              </a:rPr>
              <a:t>/ml </a:t>
            </a:r>
            <a:r>
              <a:rPr lang="en-US" sz="2200" dirty="0"/>
              <a:t>of DNA fragments results </a:t>
            </a:r>
            <a:r>
              <a:rPr lang="en-US" sz="2200" dirty="0" smtClean="0"/>
              <a:t>100</a:t>
            </a:r>
            <a:r>
              <a:rPr lang="en-US" sz="2200" dirty="0"/>
              <a:t>% </a:t>
            </a:r>
            <a:r>
              <a:rPr lang="en-US" sz="2200" dirty="0" smtClean="0"/>
              <a:t>insertion into genomes of injected mice. The </a:t>
            </a:r>
            <a:r>
              <a:rPr lang="en-US" sz="2200" dirty="0"/>
              <a:t>levels of human fetal DNA fragments in </a:t>
            </a:r>
            <a:r>
              <a:rPr lang="en-US" sz="2200" dirty="0" smtClean="0"/>
              <a:t>the MMR</a:t>
            </a:r>
            <a:r>
              <a:rPr lang="en-US" sz="2200" dirty="0"/>
              <a:t>, </a:t>
            </a:r>
            <a:r>
              <a:rPr lang="en-US" sz="2200" dirty="0" err="1"/>
              <a:t>Varivax</a:t>
            </a:r>
            <a:r>
              <a:rPr lang="en-US" sz="2200" dirty="0"/>
              <a:t> (chickenpox) </a:t>
            </a:r>
            <a:r>
              <a:rPr lang="en-US" sz="2200" dirty="0" smtClean="0"/>
              <a:t>and </a:t>
            </a:r>
            <a:r>
              <a:rPr lang="en-US" sz="2200" dirty="0"/>
              <a:t>Hepatitis A </a:t>
            </a:r>
            <a:r>
              <a:rPr lang="en-US" sz="2200" dirty="0" smtClean="0"/>
              <a:t>vaccines </a:t>
            </a:r>
            <a:r>
              <a:rPr lang="en-US" sz="2200" b="1" dirty="0" smtClean="0">
                <a:solidFill>
                  <a:srgbClr val="FF0000"/>
                </a:solidFill>
              </a:rPr>
              <a:t>contain much more than vaccines 1.9 </a:t>
            </a:r>
            <a:r>
              <a:rPr lang="en-US" sz="2200" b="1" dirty="0" err="1">
                <a:solidFill>
                  <a:srgbClr val="FF0000"/>
                </a:solidFill>
              </a:rPr>
              <a:t>ng</a:t>
            </a:r>
            <a:r>
              <a:rPr lang="en-US" sz="2200" b="1" dirty="0">
                <a:solidFill>
                  <a:srgbClr val="FF0000"/>
                </a:solidFill>
              </a:rPr>
              <a:t>/ml.</a:t>
            </a:r>
          </a:p>
          <a:p>
            <a:pPr marL="0" indent="0">
              <a:buNone/>
            </a:pPr>
            <a:endParaRPr lang="en-US" sz="2400" dirty="0"/>
          </a:p>
          <a:p>
            <a:endParaRPr lang="en-US" sz="2400" dirty="0"/>
          </a:p>
          <a:p>
            <a:pPr marL="0" indent="0">
              <a:buNone/>
            </a:pPr>
            <a:endParaRPr lang="en-US" sz="2400" dirty="0"/>
          </a:p>
        </p:txBody>
      </p:sp>
      <p:sp>
        <p:nvSpPr>
          <p:cNvPr id="3" name="TextBox 2"/>
          <p:cNvSpPr txBox="1"/>
          <p:nvPr/>
        </p:nvSpPr>
        <p:spPr>
          <a:xfrm>
            <a:off x="317471" y="1061862"/>
            <a:ext cx="8445529" cy="461665"/>
          </a:xfrm>
          <a:prstGeom prst="rect">
            <a:avLst/>
          </a:prstGeom>
          <a:noFill/>
        </p:spPr>
        <p:txBody>
          <a:bodyPr wrap="square" rtlCol="0">
            <a:spAutoFit/>
          </a:bodyPr>
          <a:lstStyle/>
          <a:p>
            <a:pPr algn="ctr"/>
            <a:r>
              <a:rPr lang="en-US" sz="2400" b="1" dirty="0" smtClean="0">
                <a:solidFill>
                  <a:srgbClr val="FF0000"/>
                </a:solidFill>
              </a:rPr>
              <a:t>Theresa </a:t>
            </a:r>
            <a:r>
              <a:rPr lang="en-US" sz="2400" b="1" dirty="0" err="1" smtClean="0">
                <a:solidFill>
                  <a:srgbClr val="FF0000"/>
                </a:solidFill>
              </a:rPr>
              <a:t>Deisher</a:t>
            </a:r>
            <a:r>
              <a:rPr lang="en-US" sz="2400" b="1" dirty="0" smtClean="0">
                <a:solidFill>
                  <a:srgbClr val="FF0000"/>
                </a:solidFill>
              </a:rPr>
              <a:t>, PhD </a:t>
            </a:r>
            <a:r>
              <a:rPr lang="mr-IN" sz="2400" b="1" dirty="0">
                <a:solidFill>
                  <a:srgbClr val="FF0000"/>
                </a:solidFill>
              </a:rPr>
              <a:t>–</a:t>
            </a:r>
            <a:r>
              <a:rPr lang="en-US" sz="2400" b="1" dirty="0">
                <a:solidFill>
                  <a:srgbClr val="FF0000"/>
                </a:solidFill>
              </a:rPr>
              <a:t> </a:t>
            </a:r>
            <a:r>
              <a:rPr lang="en-US" sz="2400" b="1" dirty="0" smtClean="0">
                <a:solidFill>
                  <a:srgbClr val="FF0000"/>
                </a:solidFill>
              </a:rPr>
              <a:t>continued</a:t>
            </a:r>
            <a:r>
              <a:rPr lang="mr-IN" sz="2400" b="1" dirty="0" smtClean="0">
                <a:solidFill>
                  <a:srgbClr val="FF0000"/>
                </a:solidFill>
              </a:rPr>
              <a:t>…</a:t>
            </a:r>
            <a:endParaRPr lang="en-US" sz="2400" b="1" dirty="0">
              <a:solidFill>
                <a:srgbClr val="FF0000"/>
              </a:solidFill>
            </a:endParaRPr>
          </a:p>
        </p:txBody>
      </p:sp>
    </p:spTree>
    <p:extLst>
      <p:ext uri="{BB962C8B-B14F-4D97-AF65-F5344CB8AC3E}">
        <p14:creationId xmlns:p14="http://schemas.microsoft.com/office/powerpoint/2010/main" val="13050983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7555">
                                            <p:txEl>
                                              <p:pRg st="0" end="0"/>
                                            </p:txEl>
                                          </p:spTgt>
                                        </p:tgtEl>
                                        <p:attrNameLst>
                                          <p:attrName>style.visibility</p:attrName>
                                        </p:attrNameLst>
                                      </p:cBhvr>
                                      <p:to>
                                        <p:strVal val="visible"/>
                                      </p:to>
                                    </p:set>
                                    <p:anim calcmode="lin" valueType="num">
                                      <p:cBhvr additive="base">
                                        <p:cTn id="7" dur="500" fill="hold"/>
                                        <p:tgtEl>
                                          <p:spTgt spid="407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7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7555">
                                            <p:txEl>
                                              <p:pRg st="1" end="1"/>
                                            </p:txEl>
                                          </p:spTgt>
                                        </p:tgtEl>
                                        <p:attrNameLst>
                                          <p:attrName>style.visibility</p:attrName>
                                        </p:attrNameLst>
                                      </p:cBhvr>
                                      <p:to>
                                        <p:strVal val="visible"/>
                                      </p:to>
                                    </p:set>
                                    <p:anim calcmode="lin" valueType="num">
                                      <p:cBhvr additive="base">
                                        <p:cTn id="13" dur="500" fill="hold"/>
                                        <p:tgtEl>
                                          <p:spTgt spid="4075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75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7555">
                                            <p:txEl>
                                              <p:pRg st="3" end="3"/>
                                            </p:txEl>
                                          </p:spTgt>
                                        </p:tgtEl>
                                        <p:attrNameLst>
                                          <p:attrName>style.visibility</p:attrName>
                                        </p:attrNameLst>
                                      </p:cBhvr>
                                      <p:to>
                                        <p:strVal val="visible"/>
                                      </p:to>
                                    </p:set>
                                    <p:anim calcmode="lin" valueType="num">
                                      <p:cBhvr additive="base">
                                        <p:cTn id="19" dur="500" fill="hold"/>
                                        <p:tgtEl>
                                          <p:spTgt spid="40755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75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7555">
                                            <p:txEl>
                                              <p:pRg st="5" end="5"/>
                                            </p:txEl>
                                          </p:spTgt>
                                        </p:tgtEl>
                                        <p:attrNameLst>
                                          <p:attrName>style.visibility</p:attrName>
                                        </p:attrNameLst>
                                      </p:cBhvr>
                                      <p:to>
                                        <p:strVal val="visible"/>
                                      </p:to>
                                    </p:set>
                                    <p:anim calcmode="lin" valueType="num">
                                      <p:cBhvr additive="base">
                                        <p:cTn id="25" dur="500" fill="hold"/>
                                        <p:tgtEl>
                                          <p:spTgt spid="40755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755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5" grpId="0" build="p" bldLvl="2"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a:xfrm>
            <a:off x="575884" y="104256"/>
            <a:ext cx="7420931" cy="823913"/>
          </a:xfrm>
        </p:spPr>
        <p:txBody>
          <a:bodyPr/>
          <a:lstStyle/>
          <a:p>
            <a:pPr eaLnBrk="1" hangingPunct="1"/>
            <a:r>
              <a:rPr lang="en-US" b="1" dirty="0" smtClean="0">
                <a:solidFill>
                  <a:srgbClr val="073779"/>
                </a:solidFill>
                <a:latin typeface="Tahoma" charset="0"/>
                <a:ea typeface="ＭＳ Ｐゴシック" charset="0"/>
              </a:rPr>
              <a:t>Problem with Human Cell Lines</a:t>
            </a:r>
            <a:endParaRPr lang="en-US" b="1" dirty="0">
              <a:solidFill>
                <a:srgbClr val="073779"/>
              </a:solidFill>
              <a:latin typeface="Tahoma" charset="0"/>
              <a:ea typeface="ＭＳ Ｐゴシック" charset="0"/>
            </a:endParaRPr>
          </a:p>
        </p:txBody>
      </p:sp>
      <p:sp>
        <p:nvSpPr>
          <p:cNvPr id="407555" name="Rectangle 3"/>
          <p:cNvSpPr>
            <a:spLocks noGrp="1" noChangeArrowheads="1"/>
          </p:cNvSpPr>
          <p:nvPr>
            <p:ph type="body" idx="4294967295"/>
          </p:nvPr>
        </p:nvSpPr>
        <p:spPr>
          <a:xfrm>
            <a:off x="217217" y="1664410"/>
            <a:ext cx="8926783" cy="3659837"/>
          </a:xfrm>
        </p:spPr>
        <p:txBody>
          <a:bodyPr>
            <a:normAutofit/>
          </a:bodyPr>
          <a:lstStyle/>
          <a:p>
            <a:pPr marL="0" indent="0">
              <a:lnSpc>
                <a:spcPct val="120000"/>
              </a:lnSpc>
              <a:buNone/>
            </a:pPr>
            <a:r>
              <a:rPr lang="en-US" sz="2800" dirty="0" smtClean="0"/>
              <a:t>“The </a:t>
            </a:r>
            <a:r>
              <a:rPr lang="en-US" sz="2800" dirty="0"/>
              <a:t>presence of both the high level contaminating fetal DNA as well as the </a:t>
            </a:r>
            <a:r>
              <a:rPr lang="en-US" sz="2800" dirty="0" smtClean="0"/>
              <a:t>the presence of Human </a:t>
            </a:r>
            <a:r>
              <a:rPr lang="en-US" sz="2800" dirty="0"/>
              <a:t>endogenous retrovirus K (HERVK) </a:t>
            </a:r>
            <a:r>
              <a:rPr lang="en-US" sz="2800" dirty="0" smtClean="0"/>
              <a:t> in </a:t>
            </a:r>
            <a:r>
              <a:rPr lang="en-US" sz="2800" dirty="0"/>
              <a:t>the MMR vaccine is an unstudied risk with huge implications and dangers for individual and public </a:t>
            </a:r>
            <a:r>
              <a:rPr lang="en-US" sz="2800" dirty="0" smtClean="0"/>
              <a:t>health.”</a:t>
            </a:r>
            <a:endParaRPr lang="en-US" sz="2600" dirty="0"/>
          </a:p>
          <a:p>
            <a:r>
              <a:rPr lang="en-US" dirty="0" smtClean="0"/>
              <a:t>To </a:t>
            </a:r>
            <a:r>
              <a:rPr lang="en-US" dirty="0"/>
              <a:t>date there is evidence </a:t>
            </a:r>
            <a:r>
              <a:rPr lang="en-US" dirty="0" smtClean="0"/>
              <a:t>of HERV-K retrovirus </a:t>
            </a:r>
            <a:r>
              <a:rPr lang="en-US" dirty="0"/>
              <a:t>activation in ovarian cancer, melanoma, breast, prostate, lymphomas, leukemia and sarcomas</a:t>
            </a:r>
            <a:r>
              <a:rPr lang="en-US" sz="2600" dirty="0" smtClean="0"/>
              <a:t>.</a:t>
            </a:r>
            <a:endParaRPr lang="en-US" sz="2400" b="1" dirty="0">
              <a:solidFill>
                <a:srgbClr val="FF0000"/>
              </a:solidFill>
            </a:endParaRPr>
          </a:p>
        </p:txBody>
      </p:sp>
      <p:sp>
        <p:nvSpPr>
          <p:cNvPr id="3" name="TextBox 2"/>
          <p:cNvSpPr txBox="1"/>
          <p:nvPr/>
        </p:nvSpPr>
        <p:spPr>
          <a:xfrm>
            <a:off x="317471" y="948114"/>
            <a:ext cx="8445529" cy="461665"/>
          </a:xfrm>
          <a:prstGeom prst="rect">
            <a:avLst/>
          </a:prstGeom>
          <a:noFill/>
        </p:spPr>
        <p:txBody>
          <a:bodyPr wrap="square" rtlCol="0">
            <a:spAutoFit/>
          </a:bodyPr>
          <a:lstStyle/>
          <a:p>
            <a:pPr algn="ctr"/>
            <a:r>
              <a:rPr lang="en-US" sz="2400" b="1" dirty="0" err="1" smtClean="0">
                <a:solidFill>
                  <a:srgbClr val="FF0000"/>
                </a:solidFill>
              </a:rPr>
              <a:t>Threresa</a:t>
            </a:r>
            <a:r>
              <a:rPr lang="en-US" sz="2400" b="1" dirty="0" smtClean="0">
                <a:solidFill>
                  <a:srgbClr val="FF0000"/>
                </a:solidFill>
              </a:rPr>
              <a:t> </a:t>
            </a:r>
            <a:r>
              <a:rPr lang="en-US" sz="2400" b="1" dirty="0" err="1" smtClean="0">
                <a:solidFill>
                  <a:srgbClr val="FF0000"/>
                </a:solidFill>
              </a:rPr>
              <a:t>Deisher</a:t>
            </a:r>
            <a:r>
              <a:rPr lang="en-US" sz="2400" b="1" dirty="0" smtClean="0">
                <a:solidFill>
                  <a:srgbClr val="FF0000"/>
                </a:solidFill>
              </a:rPr>
              <a:t> PhD - continued</a:t>
            </a:r>
            <a:r>
              <a:rPr lang="mr-IN" sz="2400" b="1" dirty="0" smtClean="0">
                <a:solidFill>
                  <a:srgbClr val="FF0000"/>
                </a:solidFill>
              </a:rPr>
              <a:t>…</a:t>
            </a:r>
            <a:endParaRPr lang="en-US" sz="2400" b="1" dirty="0">
              <a:solidFill>
                <a:srgbClr val="FF0000"/>
              </a:solidFill>
            </a:endParaRPr>
          </a:p>
        </p:txBody>
      </p:sp>
      <p:sp>
        <p:nvSpPr>
          <p:cNvPr id="4" name="TextBox 3"/>
          <p:cNvSpPr txBox="1"/>
          <p:nvPr/>
        </p:nvSpPr>
        <p:spPr>
          <a:xfrm>
            <a:off x="692847" y="5349014"/>
            <a:ext cx="8012542" cy="830997"/>
          </a:xfrm>
          <a:prstGeom prst="rect">
            <a:avLst/>
          </a:prstGeom>
          <a:noFill/>
        </p:spPr>
        <p:txBody>
          <a:bodyPr wrap="square" rtlCol="0">
            <a:spAutoFit/>
          </a:bodyPr>
          <a:lstStyle/>
          <a:p>
            <a:r>
              <a:rPr lang="en-US" sz="2400" b="1" dirty="0" smtClean="0">
                <a:solidFill>
                  <a:srgbClr val="FF0000"/>
                </a:solidFill>
              </a:rPr>
              <a:t>	Dr</a:t>
            </a:r>
            <a:r>
              <a:rPr lang="en-US" sz="2400" b="1" dirty="0">
                <a:solidFill>
                  <a:srgbClr val="FF0000"/>
                </a:solidFill>
              </a:rPr>
              <a:t>. </a:t>
            </a:r>
            <a:r>
              <a:rPr lang="en-US" sz="2400" b="1" dirty="0" err="1">
                <a:solidFill>
                  <a:srgbClr val="FF0000"/>
                </a:solidFill>
              </a:rPr>
              <a:t>Deisher</a:t>
            </a:r>
            <a:r>
              <a:rPr lang="en-US" sz="2400" b="1" dirty="0">
                <a:solidFill>
                  <a:srgbClr val="FF0000"/>
                </a:solidFill>
              </a:rPr>
              <a:t> exposed HERV-K in MMR</a:t>
            </a:r>
          </a:p>
          <a:p>
            <a:r>
              <a:rPr lang="en-US" sz="2400" b="1" dirty="0" smtClean="0">
                <a:solidFill>
                  <a:srgbClr val="FF0000"/>
                </a:solidFill>
              </a:rPr>
              <a:t>Corvelva </a:t>
            </a:r>
            <a:r>
              <a:rPr lang="en-US" sz="2400" b="1" dirty="0">
                <a:solidFill>
                  <a:srgbClr val="FF0000"/>
                </a:solidFill>
              </a:rPr>
              <a:t>Laboratories exposed HERV-K in </a:t>
            </a:r>
            <a:r>
              <a:rPr lang="en-US" sz="2400" b="1" dirty="0" smtClean="0">
                <a:solidFill>
                  <a:srgbClr val="FF0000"/>
                </a:solidFill>
              </a:rPr>
              <a:t>Gardasil</a:t>
            </a:r>
            <a:endParaRPr lang="en-US" sz="2400" b="1" dirty="0">
              <a:solidFill>
                <a:srgbClr val="FF0000"/>
              </a:solidFill>
            </a:endParaRPr>
          </a:p>
        </p:txBody>
      </p:sp>
    </p:spTree>
    <p:extLst>
      <p:ext uri="{BB962C8B-B14F-4D97-AF65-F5344CB8AC3E}">
        <p14:creationId xmlns:p14="http://schemas.microsoft.com/office/powerpoint/2010/main" val="948594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7555">
                                            <p:txEl>
                                              <p:pRg st="0" end="0"/>
                                            </p:txEl>
                                          </p:spTgt>
                                        </p:tgtEl>
                                        <p:attrNameLst>
                                          <p:attrName>style.visibility</p:attrName>
                                        </p:attrNameLst>
                                      </p:cBhvr>
                                      <p:to>
                                        <p:strVal val="visible"/>
                                      </p:to>
                                    </p:set>
                                    <p:anim calcmode="lin" valueType="num">
                                      <p:cBhvr additive="base">
                                        <p:cTn id="7" dur="500" fill="hold"/>
                                        <p:tgtEl>
                                          <p:spTgt spid="407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7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7555">
                                            <p:txEl>
                                              <p:pRg st="1" end="1"/>
                                            </p:txEl>
                                          </p:spTgt>
                                        </p:tgtEl>
                                        <p:attrNameLst>
                                          <p:attrName>style.visibility</p:attrName>
                                        </p:attrNameLst>
                                      </p:cBhvr>
                                      <p:to>
                                        <p:strVal val="visible"/>
                                      </p:to>
                                    </p:set>
                                    <p:anim calcmode="lin" valueType="num">
                                      <p:cBhvr additive="base">
                                        <p:cTn id="13" dur="500" fill="hold"/>
                                        <p:tgtEl>
                                          <p:spTgt spid="4075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75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5" grpId="0" build="p" bldLvl="2" autoUpdateAnimBg="0"/>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Number Placeholder 3"/>
          <p:cNvSpPr>
            <a:spLocks noGrp="1"/>
          </p:cNvSpPr>
          <p:nvPr>
            <p:ph type="sldNum" sz="quarter" idx="12"/>
          </p:nvPr>
        </p:nvSpPr>
        <p:spPr>
          <a:noFill/>
        </p:spPr>
        <p:txBody>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endParaRPr lang="en-US" sz="1400" dirty="0">
              <a:solidFill>
                <a:srgbClr val="BFDDDE"/>
              </a:solidFill>
            </a:endParaRPr>
          </a:p>
        </p:txBody>
      </p:sp>
      <p:sp>
        <p:nvSpPr>
          <p:cNvPr id="613378" name="Text Box 2"/>
          <p:cNvSpPr txBox="1">
            <a:spLocks noChangeArrowheads="1"/>
          </p:cNvSpPr>
          <p:nvPr/>
        </p:nvSpPr>
        <p:spPr bwMode="auto">
          <a:xfrm>
            <a:off x="304800" y="990600"/>
            <a:ext cx="883920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3600" b="1" i="1" dirty="0" smtClean="0">
                <a:solidFill>
                  <a:srgbClr val="FF0000"/>
                </a:solidFill>
                <a:cs typeface="+mn-cs"/>
              </a:rPr>
              <a:t>Oct. 1967: </a:t>
            </a:r>
            <a:r>
              <a:rPr lang="en-US" sz="3600" i="1" dirty="0">
                <a:solidFill>
                  <a:srgbClr val="073779"/>
                </a:solidFill>
              </a:rPr>
              <a:t>Science </a:t>
            </a:r>
            <a:r>
              <a:rPr lang="en-US" sz="3600" i="1" dirty="0" smtClean="0">
                <a:solidFill>
                  <a:srgbClr val="073779"/>
                </a:solidFill>
              </a:rPr>
              <a:t>Magazine</a:t>
            </a:r>
            <a:endParaRPr lang="en-US" sz="3600" b="1" i="1" dirty="0" smtClean="0">
              <a:solidFill>
                <a:srgbClr val="FF0000"/>
              </a:solidFill>
              <a:cs typeface="+mn-cs"/>
            </a:endParaRPr>
          </a:p>
          <a:p>
            <a:pPr>
              <a:spcBef>
                <a:spcPct val="50000"/>
              </a:spcBef>
              <a:defRPr/>
            </a:pPr>
            <a:r>
              <a:rPr lang="en-US" sz="3200" dirty="0" smtClean="0">
                <a:solidFill>
                  <a:srgbClr val="073779"/>
                </a:solidFill>
                <a:cs typeface="+mn-cs"/>
              </a:rPr>
              <a:t>"</a:t>
            </a:r>
            <a:r>
              <a:rPr lang="en-US" sz="3200" dirty="0">
                <a:solidFill>
                  <a:srgbClr val="073779"/>
                </a:solidFill>
                <a:cs typeface="+mn-cs"/>
              </a:rPr>
              <a:t>In point of fact, we are practicing biological engineering on a rather large scale by </a:t>
            </a:r>
            <a:r>
              <a:rPr lang="en-US" sz="3200" dirty="0" smtClean="0">
                <a:solidFill>
                  <a:srgbClr val="073779"/>
                </a:solidFill>
                <a:cs typeface="+mn-cs"/>
              </a:rPr>
              <a:t>using </a:t>
            </a:r>
            <a:r>
              <a:rPr lang="en-US" sz="3200" dirty="0">
                <a:solidFill>
                  <a:srgbClr val="073779"/>
                </a:solidFill>
                <a:cs typeface="+mn-cs"/>
              </a:rPr>
              <a:t>live viruses in mass immunization campaigns… </a:t>
            </a:r>
          </a:p>
          <a:p>
            <a:pPr>
              <a:spcBef>
                <a:spcPct val="50000"/>
              </a:spcBef>
              <a:defRPr/>
            </a:pPr>
            <a:r>
              <a:rPr lang="en-US" sz="3200" dirty="0">
                <a:solidFill>
                  <a:srgbClr val="073779"/>
                </a:solidFill>
                <a:cs typeface="+mn-cs"/>
              </a:rPr>
              <a:t>Crude virus preparations are vulnerable to frightful mishaps of </a:t>
            </a:r>
            <a:r>
              <a:rPr lang="en-US" sz="3200" dirty="0" smtClean="0">
                <a:solidFill>
                  <a:srgbClr val="073779"/>
                </a:solidFill>
                <a:cs typeface="+mn-cs"/>
              </a:rPr>
              <a:t>contamination...</a:t>
            </a:r>
            <a:r>
              <a:rPr lang="en-US" sz="3200" dirty="0">
                <a:solidFill>
                  <a:srgbClr val="073779"/>
                </a:solidFill>
                <a:cs typeface="+mn-cs"/>
              </a:rPr>
              <a:t>"	</a:t>
            </a:r>
          </a:p>
          <a:p>
            <a:pPr>
              <a:spcBef>
                <a:spcPct val="50000"/>
              </a:spcBef>
              <a:defRPr/>
            </a:pPr>
            <a:r>
              <a:rPr lang="en-US" sz="3200" dirty="0">
                <a:solidFill>
                  <a:srgbClr val="073779"/>
                </a:solidFill>
                <a:cs typeface="+mn-cs"/>
              </a:rPr>
              <a:t>				</a:t>
            </a:r>
            <a:r>
              <a:rPr lang="en-US" sz="2000" dirty="0">
                <a:solidFill>
                  <a:srgbClr val="073779"/>
                </a:solidFill>
                <a:cs typeface="+mn-cs"/>
              </a:rPr>
              <a:t>Joshua Lederberg</a:t>
            </a:r>
          </a:p>
          <a:p>
            <a:pPr>
              <a:lnSpc>
                <a:spcPct val="30000"/>
              </a:lnSpc>
              <a:spcBef>
                <a:spcPct val="50000"/>
              </a:spcBef>
              <a:defRPr/>
            </a:pPr>
            <a:r>
              <a:rPr lang="en-US" sz="2000" dirty="0">
                <a:solidFill>
                  <a:srgbClr val="073779"/>
                </a:solidFill>
                <a:cs typeface="+mn-cs"/>
              </a:rPr>
              <a:t>				Dept. Human Genetics</a:t>
            </a:r>
          </a:p>
          <a:p>
            <a:pPr>
              <a:lnSpc>
                <a:spcPct val="50000"/>
              </a:lnSpc>
              <a:spcBef>
                <a:spcPct val="50000"/>
              </a:spcBef>
              <a:defRPr/>
            </a:pPr>
            <a:r>
              <a:rPr lang="en-US" sz="2000" dirty="0">
                <a:solidFill>
                  <a:srgbClr val="073779"/>
                </a:solidFill>
                <a:cs typeface="+mn-cs"/>
              </a:rPr>
              <a:t>				</a:t>
            </a:r>
            <a:r>
              <a:rPr lang="en-US" sz="2000" dirty="0" err="1">
                <a:solidFill>
                  <a:srgbClr val="073779"/>
                </a:solidFill>
                <a:cs typeface="+mn-cs"/>
              </a:rPr>
              <a:t>Standford</a:t>
            </a:r>
            <a:r>
              <a:rPr lang="en-US" sz="2000" dirty="0">
                <a:solidFill>
                  <a:srgbClr val="073779"/>
                </a:solidFill>
                <a:cs typeface="+mn-cs"/>
              </a:rPr>
              <a:t> School of Med.</a:t>
            </a:r>
          </a:p>
          <a:p>
            <a:pPr>
              <a:lnSpc>
                <a:spcPct val="40000"/>
              </a:lnSpc>
              <a:spcBef>
                <a:spcPct val="50000"/>
              </a:spcBef>
              <a:defRPr/>
            </a:pPr>
            <a:r>
              <a:rPr lang="en-US" sz="2000" dirty="0">
                <a:solidFill>
                  <a:srgbClr val="073779"/>
                </a:solidFill>
                <a:cs typeface="+mn-cs"/>
              </a:rPr>
              <a:t>				</a:t>
            </a:r>
            <a:endParaRPr lang="en-US" sz="2000" b="1" dirty="0">
              <a:solidFill>
                <a:srgbClr val="FF0000"/>
              </a:solidFill>
              <a:cs typeface="+mn-cs"/>
            </a:endParaRPr>
          </a:p>
        </p:txBody>
      </p:sp>
    </p:spTree>
    <p:extLst>
      <p:ext uri="{BB962C8B-B14F-4D97-AF65-F5344CB8AC3E}">
        <p14:creationId xmlns:p14="http://schemas.microsoft.com/office/powerpoint/2010/main" val="43730468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p:cNvSpPr>
            <a:spLocks noChangeArrowheads="1"/>
          </p:cNvSpPr>
          <p:nvPr/>
        </p:nvSpPr>
        <p:spPr bwMode="auto">
          <a:xfrm>
            <a:off x="193421" y="133520"/>
            <a:ext cx="8532514" cy="6647973"/>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lvl="3" eaLnBrk="0" hangingPunct="0">
              <a:spcBef>
                <a:spcPct val="50000"/>
              </a:spcBef>
              <a:defRPr/>
            </a:pPr>
            <a:r>
              <a:rPr lang="en-US" sz="3600" b="1" i="1" dirty="0" smtClean="0">
                <a:solidFill>
                  <a:srgbClr val="FF0000"/>
                </a:solidFill>
                <a:cs typeface="+mn-cs"/>
              </a:rPr>
              <a:t>1976: </a:t>
            </a:r>
            <a:r>
              <a:rPr lang="en-US" sz="2800" dirty="0" smtClean="0">
                <a:solidFill>
                  <a:srgbClr val="073779"/>
                </a:solidFill>
                <a:latin typeface="Arial" charset="0"/>
                <a:cs typeface="Arial" charset="0"/>
              </a:rPr>
              <a:t>Address at </a:t>
            </a:r>
            <a:r>
              <a:rPr lang="en-US" sz="2800" dirty="0">
                <a:solidFill>
                  <a:srgbClr val="073779"/>
                </a:solidFill>
                <a:latin typeface="Arial" charset="0"/>
                <a:cs typeface="Arial" charset="0"/>
              </a:rPr>
              <a:t>the annual American Cancer Society </a:t>
            </a:r>
            <a:r>
              <a:rPr lang="en-US" sz="2800" dirty="0" smtClean="0">
                <a:solidFill>
                  <a:srgbClr val="073779"/>
                </a:solidFill>
                <a:latin typeface="Arial" charset="0"/>
                <a:cs typeface="Arial" charset="0"/>
              </a:rPr>
              <a:t>Science </a:t>
            </a:r>
            <a:r>
              <a:rPr lang="en-US" sz="2800" dirty="0">
                <a:solidFill>
                  <a:srgbClr val="073779"/>
                </a:solidFill>
                <a:latin typeface="Arial" charset="0"/>
                <a:cs typeface="Arial" charset="0"/>
              </a:rPr>
              <a:t>Writers </a:t>
            </a:r>
            <a:r>
              <a:rPr lang="en-US" sz="2800" dirty="0" smtClean="0">
                <a:solidFill>
                  <a:srgbClr val="073779"/>
                </a:solidFill>
                <a:latin typeface="Arial" charset="0"/>
                <a:cs typeface="Arial" charset="0"/>
              </a:rPr>
              <a:t>Seminar</a:t>
            </a:r>
            <a:endParaRPr lang="en-US" sz="4400" b="1" i="1" dirty="0">
              <a:solidFill>
                <a:srgbClr val="FF0000"/>
              </a:solidFill>
              <a:cs typeface="+mn-cs"/>
            </a:endParaRPr>
          </a:p>
          <a:p>
            <a:pPr eaLnBrk="0" hangingPunct="0">
              <a:spcBef>
                <a:spcPct val="50000"/>
              </a:spcBef>
              <a:defRPr/>
            </a:pPr>
            <a:r>
              <a:rPr lang="ja-JP" altLang="en-US" sz="3200" dirty="0">
                <a:solidFill>
                  <a:srgbClr val="073779"/>
                </a:solidFill>
                <a:latin typeface="Arial"/>
              </a:rPr>
              <a:t>“</a:t>
            </a:r>
            <a:r>
              <a:rPr lang="en-US" sz="3200" dirty="0">
                <a:solidFill>
                  <a:srgbClr val="073779"/>
                </a:solidFill>
              </a:rPr>
              <a:t>Immunization Programs against flu, measles, mumps, polio and so forth may actually be </a:t>
            </a:r>
            <a:r>
              <a:rPr lang="en-US" sz="3200" u="sng" dirty="0">
                <a:solidFill>
                  <a:srgbClr val="073779"/>
                </a:solidFill>
              </a:rPr>
              <a:t>seeding humans with RNA to form latent proviruses</a:t>
            </a:r>
            <a:r>
              <a:rPr lang="en-US" sz="3200" dirty="0">
                <a:solidFill>
                  <a:srgbClr val="073779"/>
                </a:solidFill>
              </a:rPr>
              <a:t> in cells throughout the body. </a:t>
            </a:r>
            <a:endParaRPr lang="en-US" sz="3200" dirty="0" smtClean="0">
              <a:solidFill>
                <a:srgbClr val="073779"/>
              </a:solidFill>
            </a:endParaRPr>
          </a:p>
          <a:p>
            <a:pPr eaLnBrk="0" hangingPunct="0">
              <a:spcBef>
                <a:spcPct val="50000"/>
              </a:spcBef>
              <a:defRPr/>
            </a:pPr>
            <a:r>
              <a:rPr lang="en-US" sz="3200" dirty="0" smtClean="0">
                <a:solidFill>
                  <a:srgbClr val="073779"/>
                </a:solidFill>
              </a:rPr>
              <a:t>“These </a:t>
            </a:r>
            <a:r>
              <a:rPr lang="en-US" sz="3200" dirty="0">
                <a:solidFill>
                  <a:srgbClr val="073779"/>
                </a:solidFill>
              </a:rPr>
              <a:t>latent proviruses could be molecules in search of diseases, including rheumatoid arthritis, multiple sclerosis, systemic lupus erythematosus, Parkinson's disease, and </a:t>
            </a:r>
            <a:r>
              <a:rPr lang="en-US" sz="3200" u="sng" dirty="0">
                <a:solidFill>
                  <a:srgbClr val="073779"/>
                </a:solidFill>
              </a:rPr>
              <a:t>perhaps cancer</a:t>
            </a:r>
            <a:r>
              <a:rPr lang="en-US" sz="3200" dirty="0">
                <a:solidFill>
                  <a:srgbClr val="073779"/>
                </a:solidFill>
              </a:rPr>
              <a:t>.</a:t>
            </a:r>
            <a:r>
              <a:rPr lang="ja-JP" altLang="en-US" sz="3200" dirty="0">
                <a:solidFill>
                  <a:srgbClr val="073779"/>
                </a:solidFill>
                <a:latin typeface="Arial"/>
              </a:rPr>
              <a:t>”</a:t>
            </a:r>
            <a:endParaRPr lang="en-US" sz="3200" dirty="0">
              <a:solidFill>
                <a:srgbClr val="073779"/>
              </a:solidFill>
            </a:endParaRPr>
          </a:p>
          <a:p>
            <a:pPr lvl="3" eaLnBrk="0" hangingPunct="0">
              <a:spcBef>
                <a:spcPct val="50000"/>
              </a:spcBef>
              <a:defRPr/>
            </a:pPr>
            <a:r>
              <a:rPr lang="en-US" sz="2800" dirty="0">
                <a:solidFill>
                  <a:srgbClr val="073779"/>
                </a:solidFill>
                <a:cs typeface="+mn-cs"/>
              </a:rPr>
              <a:t>	</a:t>
            </a:r>
            <a:r>
              <a:rPr lang="en-US" sz="2000" dirty="0" smtClean="0">
                <a:solidFill>
                  <a:srgbClr val="073779"/>
                </a:solidFill>
                <a:latin typeface="Arial" charset="0"/>
                <a:cs typeface="Arial" charset="0"/>
              </a:rPr>
              <a:t>Robert </a:t>
            </a:r>
            <a:r>
              <a:rPr lang="en-US" sz="2000" dirty="0">
                <a:solidFill>
                  <a:srgbClr val="073779"/>
                </a:solidFill>
                <a:latin typeface="Arial" charset="0"/>
                <a:cs typeface="Arial" charset="0"/>
              </a:rPr>
              <a:t>W. Simpson, M.D.</a:t>
            </a:r>
            <a:r>
              <a:rPr lang="en-US" sz="2000" dirty="0" smtClean="0">
                <a:solidFill>
                  <a:srgbClr val="073779"/>
                </a:solidFill>
                <a:latin typeface="Arial" charset="0"/>
                <a:cs typeface="Arial" charset="0"/>
              </a:rPr>
              <a:t>, </a:t>
            </a:r>
            <a:r>
              <a:rPr lang="en-US" sz="2000" dirty="0">
                <a:solidFill>
                  <a:srgbClr val="073779"/>
                </a:solidFill>
                <a:latin typeface="Arial" charset="0"/>
                <a:cs typeface="Arial" charset="0"/>
              </a:rPr>
              <a:t>Rutgers University 	</a:t>
            </a:r>
            <a:endParaRPr lang="en-US" dirty="0">
              <a:solidFill>
                <a:srgbClr val="073779"/>
              </a:solidFill>
              <a:cs typeface="+mn-cs"/>
            </a:endParaRPr>
          </a:p>
        </p:txBody>
      </p:sp>
    </p:spTree>
    <p:extLst>
      <p:ext uri="{BB962C8B-B14F-4D97-AF65-F5344CB8AC3E}">
        <p14:creationId xmlns:p14="http://schemas.microsoft.com/office/powerpoint/2010/main" val="53468078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2-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2717" y="5178563"/>
            <a:ext cx="2317016" cy="1950368"/>
          </a:xfrm>
          <a:prstGeom prst="rect">
            <a:avLst/>
          </a:prstGeom>
        </p:spPr>
      </p:pic>
      <p:sp>
        <p:nvSpPr>
          <p:cNvPr id="2" name="Title 1"/>
          <p:cNvSpPr>
            <a:spLocks noGrp="1"/>
          </p:cNvSpPr>
          <p:nvPr>
            <p:ph type="title" idx="4294967295"/>
          </p:nvPr>
        </p:nvSpPr>
        <p:spPr>
          <a:xfrm>
            <a:off x="1388534" y="139174"/>
            <a:ext cx="6297613" cy="605895"/>
          </a:xfrm>
        </p:spPr>
        <p:txBody>
          <a:bodyPr>
            <a:normAutofit fontScale="90000"/>
          </a:bodyPr>
          <a:lstStyle/>
          <a:p>
            <a:pPr algn="ctr"/>
            <a:r>
              <a:rPr lang="en-US" dirty="0" smtClean="0">
                <a:latin typeface="Avenir Black"/>
                <a:cs typeface="Avenir Black"/>
              </a:rPr>
              <a:t>Tenpenny Businesses</a:t>
            </a:r>
            <a:r>
              <a:rPr lang="en-US" dirty="0" smtClean="0"/>
              <a:t> </a:t>
            </a:r>
            <a:endParaRPr lang="en-US" dirty="0"/>
          </a:p>
        </p:txBody>
      </p:sp>
      <p:sp>
        <p:nvSpPr>
          <p:cNvPr id="3" name="Content Placeholder 2"/>
          <p:cNvSpPr>
            <a:spLocks noGrp="1"/>
          </p:cNvSpPr>
          <p:nvPr>
            <p:ph idx="4294967295"/>
          </p:nvPr>
        </p:nvSpPr>
        <p:spPr>
          <a:xfrm>
            <a:off x="33865" y="4175131"/>
            <a:ext cx="6435725" cy="2513539"/>
          </a:xfrm>
        </p:spPr>
        <p:txBody>
          <a:bodyPr>
            <a:normAutofit/>
          </a:bodyPr>
          <a:lstStyle/>
          <a:p>
            <a:r>
              <a:rPr lang="en-US" dirty="0" smtClean="0">
                <a:latin typeface="Avenir Black"/>
                <a:cs typeface="Avenir Black"/>
              </a:rPr>
              <a:t>Medical Consulting &amp; Management, LLC</a:t>
            </a:r>
          </a:p>
          <a:p>
            <a:pPr lvl="1"/>
            <a:r>
              <a:rPr lang="en-US" sz="2000" dirty="0" smtClean="0"/>
              <a:t>Speaking, Research, Consulting</a:t>
            </a:r>
          </a:p>
          <a:p>
            <a:r>
              <a:rPr lang="en-US" b="1" dirty="0" smtClean="0">
                <a:latin typeface="Avenir Black"/>
                <a:cs typeface="Avenir Black"/>
              </a:rPr>
              <a:t>Holistic Clinic: </a:t>
            </a:r>
            <a:r>
              <a:rPr lang="en-US" dirty="0" err="1" smtClean="0"/>
              <a:t>TenpennyIMC.com</a:t>
            </a:r>
            <a:r>
              <a:rPr lang="en-US" dirty="0" smtClean="0"/>
              <a:t> </a:t>
            </a:r>
          </a:p>
          <a:p>
            <a:r>
              <a:rPr lang="en-US" dirty="0" smtClean="0">
                <a:latin typeface="Avenir Black"/>
                <a:cs typeface="Avenir Black"/>
              </a:rPr>
              <a:t>Blog/</a:t>
            </a:r>
            <a:r>
              <a:rPr lang="en-US" dirty="0" err="1" smtClean="0">
                <a:latin typeface="Avenir Black"/>
                <a:cs typeface="Avenir Black"/>
              </a:rPr>
              <a:t>eNewslette</a:t>
            </a:r>
            <a:r>
              <a:rPr lang="en-US" b="1" dirty="0" err="1" smtClean="0">
                <a:latin typeface="Avenir Black"/>
                <a:cs typeface="Avenir Black"/>
              </a:rPr>
              <a:t>r</a:t>
            </a:r>
            <a:r>
              <a:rPr lang="en-US" b="1" dirty="0" smtClean="0"/>
              <a:t>: </a:t>
            </a:r>
            <a:r>
              <a:rPr lang="en-US" dirty="0" err="1" smtClean="0"/>
              <a:t>Vaxxter.com</a:t>
            </a:r>
            <a:endParaRPr lang="en-US" dirty="0" smtClean="0"/>
          </a:p>
          <a:p>
            <a:r>
              <a:rPr lang="en-US" b="1" dirty="0" smtClean="0"/>
              <a:t>Social Media</a:t>
            </a:r>
            <a:r>
              <a:rPr lang="en-US" dirty="0" smtClean="0"/>
              <a:t>: Facebook.com/</a:t>
            </a:r>
            <a:r>
              <a:rPr lang="en-US" dirty="0" err="1" smtClean="0"/>
              <a:t>VaccineInfo</a:t>
            </a:r>
            <a:endParaRPr lang="en-US" dirty="0" smtClean="0"/>
          </a:p>
        </p:txBody>
      </p:sp>
      <p:pic>
        <p:nvPicPr>
          <p:cNvPr id="5" name="Picture 4" descr="Boot Camp@2x-100 croppe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3883" y="3087258"/>
            <a:ext cx="1540825" cy="1387187"/>
          </a:xfrm>
          <a:prstGeom prst="rect">
            <a:avLst/>
          </a:prstGeom>
        </p:spPr>
      </p:pic>
      <p:pic>
        <p:nvPicPr>
          <p:cNvPr id="7" name="Picture 6" descr="Twitter_Profile_Picture_2x100 cropped.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1571" y="4673639"/>
            <a:ext cx="2029534" cy="688685"/>
          </a:xfrm>
          <a:prstGeom prst="rect">
            <a:avLst/>
          </a:prstGeom>
        </p:spPr>
      </p:pic>
      <p:pic>
        <p:nvPicPr>
          <p:cNvPr id="8" name="Picture 7" descr="coursesForMastery_Book_Center CROPPED.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3107" y="1058208"/>
            <a:ext cx="1935209" cy="1441396"/>
          </a:xfrm>
          <a:prstGeom prst="rect">
            <a:avLst/>
          </a:prstGeom>
        </p:spPr>
      </p:pic>
      <p:pic>
        <p:nvPicPr>
          <p:cNvPr id="9" name="Picture 8" descr="MVI-page2_43kb.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68000" y="4338981"/>
            <a:ext cx="2037033" cy="1376374"/>
          </a:xfrm>
          <a:prstGeom prst="rect">
            <a:avLst/>
          </a:prstGeom>
        </p:spPr>
      </p:pic>
      <p:pic>
        <p:nvPicPr>
          <p:cNvPr id="10" name="Picture 9" descr="logo_trans_jpg.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94708" y="2929489"/>
            <a:ext cx="1584302" cy="1584302"/>
          </a:xfrm>
          <a:prstGeom prst="rect">
            <a:avLst/>
          </a:prstGeom>
        </p:spPr>
      </p:pic>
      <p:sp>
        <p:nvSpPr>
          <p:cNvPr id="4" name="TextBox 3"/>
          <p:cNvSpPr txBox="1"/>
          <p:nvPr/>
        </p:nvSpPr>
        <p:spPr>
          <a:xfrm>
            <a:off x="220132" y="931333"/>
            <a:ext cx="5912585" cy="3200877"/>
          </a:xfrm>
          <a:prstGeom prst="rect">
            <a:avLst/>
          </a:prstGeom>
          <a:noFill/>
        </p:spPr>
        <p:txBody>
          <a:bodyPr wrap="square" rtlCol="0">
            <a:spAutoFit/>
          </a:bodyPr>
          <a:lstStyle/>
          <a:p>
            <a:r>
              <a:rPr lang="en-US" sz="2400" b="1" dirty="0">
                <a:solidFill>
                  <a:srgbClr val="073779"/>
                </a:solidFill>
                <a:latin typeface="Avenir Black"/>
                <a:cs typeface="Avenir Black"/>
              </a:rPr>
              <a:t>COURSES FOR </a:t>
            </a:r>
            <a:r>
              <a:rPr lang="en-US" sz="2400" b="1" dirty="0" err="1" smtClean="0">
                <a:solidFill>
                  <a:srgbClr val="073779"/>
                </a:solidFill>
                <a:latin typeface="Avenir Black"/>
                <a:cs typeface="Avenir Black"/>
              </a:rPr>
              <a:t>MASTERY.com</a:t>
            </a:r>
            <a:endParaRPr lang="en-US" sz="2400" b="1" dirty="0">
              <a:solidFill>
                <a:srgbClr val="073779"/>
              </a:solidFill>
              <a:latin typeface="Avenir Black"/>
              <a:cs typeface="Avenir Black"/>
            </a:endParaRPr>
          </a:p>
          <a:p>
            <a:endParaRPr lang="en-US" sz="1600" b="1" dirty="0">
              <a:solidFill>
                <a:srgbClr val="073779"/>
              </a:solidFill>
              <a:latin typeface="Avenir Black"/>
              <a:cs typeface="Avenir Black"/>
            </a:endParaRPr>
          </a:p>
          <a:p>
            <a:pPr>
              <a:lnSpc>
                <a:spcPct val="120000"/>
              </a:lnSpc>
            </a:pPr>
            <a:r>
              <a:rPr lang="en-US" sz="2000" dirty="0" smtClean="0">
                <a:solidFill>
                  <a:srgbClr val="FF0000"/>
                </a:solidFill>
                <a:latin typeface="Avenir Black"/>
                <a:cs typeface="Avenir Black"/>
              </a:rPr>
              <a:t>Bi-Annual </a:t>
            </a:r>
            <a:r>
              <a:rPr lang="en-US" sz="2000" dirty="0">
                <a:solidFill>
                  <a:srgbClr val="FF0000"/>
                </a:solidFill>
                <a:latin typeface="Avenir Black"/>
                <a:cs typeface="Avenir Black"/>
              </a:rPr>
              <a:t>Boot Camp: </a:t>
            </a:r>
            <a:r>
              <a:rPr lang="en-US" sz="2000" dirty="0">
                <a:solidFill>
                  <a:srgbClr val="FF0000"/>
                </a:solidFill>
              </a:rPr>
              <a:t>MasteringVaccineInfo.com</a:t>
            </a:r>
          </a:p>
          <a:p>
            <a:pPr>
              <a:lnSpc>
                <a:spcPct val="120000"/>
              </a:lnSpc>
            </a:pPr>
            <a:r>
              <a:rPr lang="en-US" sz="2000" dirty="0">
                <a:solidFill>
                  <a:srgbClr val="073779"/>
                </a:solidFill>
                <a:latin typeface="Avenir Black"/>
                <a:cs typeface="Avenir Black"/>
              </a:rPr>
              <a:t>Advanced Education</a:t>
            </a:r>
            <a:r>
              <a:rPr lang="en-US" sz="2000" dirty="0">
                <a:solidFill>
                  <a:srgbClr val="073779"/>
                </a:solidFill>
              </a:rPr>
              <a:t>: VaccineU.com</a:t>
            </a:r>
          </a:p>
          <a:p>
            <a:pPr>
              <a:lnSpc>
                <a:spcPct val="120000"/>
              </a:lnSpc>
            </a:pPr>
            <a:r>
              <a:rPr lang="en-US" sz="2000" dirty="0">
                <a:solidFill>
                  <a:srgbClr val="073779"/>
                </a:solidFill>
                <a:latin typeface="Avenir Black"/>
                <a:cs typeface="Avenir Black"/>
              </a:rPr>
              <a:t>Membership: </a:t>
            </a:r>
            <a:r>
              <a:rPr lang="en-US" sz="2000" dirty="0">
                <a:solidFill>
                  <a:srgbClr val="073779"/>
                </a:solidFill>
              </a:rPr>
              <a:t>MVIPage2.com </a:t>
            </a:r>
          </a:p>
          <a:p>
            <a:pPr>
              <a:lnSpc>
                <a:spcPct val="120000"/>
              </a:lnSpc>
            </a:pPr>
            <a:r>
              <a:rPr lang="en-US" sz="2000" dirty="0">
                <a:solidFill>
                  <a:srgbClr val="073779"/>
                </a:solidFill>
                <a:latin typeface="Avenir Black"/>
                <a:cs typeface="Avenir Black"/>
              </a:rPr>
              <a:t>Research: </a:t>
            </a:r>
            <a:r>
              <a:rPr lang="en-US" sz="2000" dirty="0" smtClean="0">
                <a:solidFill>
                  <a:srgbClr val="073779"/>
                </a:solidFill>
              </a:rPr>
              <a:t>TenpennyResearchLibrary.com </a:t>
            </a:r>
            <a:endParaRPr lang="en-US" sz="2000" dirty="0">
              <a:solidFill>
                <a:srgbClr val="073779"/>
              </a:solidFill>
            </a:endParaRPr>
          </a:p>
          <a:p>
            <a:pPr>
              <a:lnSpc>
                <a:spcPct val="120000"/>
              </a:lnSpc>
            </a:pPr>
            <a:r>
              <a:rPr lang="en-US" sz="2000" dirty="0">
                <a:solidFill>
                  <a:srgbClr val="073779"/>
                </a:solidFill>
                <a:latin typeface="Avenir Black"/>
                <a:cs typeface="Avenir Black"/>
              </a:rPr>
              <a:t>Pod Cast: </a:t>
            </a:r>
            <a:r>
              <a:rPr lang="en-US" sz="2000" dirty="0">
                <a:solidFill>
                  <a:srgbClr val="073779"/>
                </a:solidFill>
              </a:rPr>
              <a:t>vScienceBites.com </a:t>
            </a:r>
            <a:r>
              <a:rPr lang="en-US" sz="2000" i="1" dirty="0" smtClean="0">
                <a:solidFill>
                  <a:srgbClr val="073779"/>
                </a:solidFill>
              </a:rPr>
              <a:t>(coming soon!)</a:t>
            </a:r>
            <a:endParaRPr lang="en-US" sz="2000" i="1" dirty="0">
              <a:solidFill>
                <a:srgbClr val="073779"/>
              </a:solidFill>
            </a:endParaRPr>
          </a:p>
          <a:p>
            <a:pPr>
              <a:lnSpc>
                <a:spcPct val="120000"/>
              </a:lnSpc>
            </a:pPr>
            <a:r>
              <a:rPr lang="en-US" sz="2000" dirty="0">
                <a:solidFill>
                  <a:srgbClr val="FF0000"/>
                </a:solidFill>
                <a:latin typeface="Avenir Black"/>
                <a:cs typeface="Avenir Black"/>
              </a:rPr>
              <a:t>Support: </a:t>
            </a:r>
            <a:r>
              <a:rPr lang="en-US" sz="2000" dirty="0">
                <a:solidFill>
                  <a:srgbClr val="073779"/>
                </a:solidFill>
              </a:rPr>
              <a:t>Courses4Mastery@gmail.com </a:t>
            </a:r>
          </a:p>
          <a:p>
            <a:endParaRPr lang="en-US" dirty="0">
              <a:solidFill>
                <a:srgbClr val="073779"/>
              </a:solidFill>
            </a:endParaRPr>
          </a:p>
        </p:txBody>
      </p:sp>
    </p:spTree>
    <p:extLst>
      <p:ext uri="{BB962C8B-B14F-4D97-AF65-F5344CB8AC3E}">
        <p14:creationId xmlns:p14="http://schemas.microsoft.com/office/powerpoint/2010/main" val="186589893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1_Default Theme">
  <a:themeElements>
    <a:clrScheme name="Custom 1">
      <a:dk1>
        <a:srgbClr val="150FFB"/>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DFFF1"/>
      </a:hlink>
      <a:folHlink>
        <a:srgbClr val="DEBE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5626</TotalTime>
  <Words>6950</Words>
  <Application>Microsoft Macintosh PowerPoint</Application>
  <PresentationFormat>On-screen Show (4:3)</PresentationFormat>
  <Paragraphs>662</Paragraphs>
  <Slides>47</Slides>
  <Notes>36</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1_Default Theme</vt:lpstr>
      <vt:lpstr> Vaccines and Cancer:  The Health Risks From Vaccine Cell Lines and Adventitious Contaminants  </vt:lpstr>
      <vt:lpstr>DISCLAIMER</vt:lpstr>
      <vt:lpstr>What We Are Going To  Discuss Today</vt:lpstr>
      <vt:lpstr>Partial list of vaccine ingredients in commonly given vaccines</vt:lpstr>
      <vt:lpstr>Problematic Ingredients #1: COW PROTEINS</vt:lpstr>
      <vt:lpstr>Bovine Ingredients in Vaccines </vt:lpstr>
      <vt:lpstr>What Cow Parts are in Vaccines? </vt:lpstr>
      <vt:lpstr>Cow Serum</vt:lpstr>
      <vt:lpstr>Fetal Bovine Serum</vt:lpstr>
      <vt:lpstr>WARNING:  Disturbing Content</vt:lpstr>
      <vt:lpstr>Bovine Sera Contaminants</vt:lpstr>
      <vt:lpstr>Bovine Sera Contaminants</vt:lpstr>
      <vt:lpstr>Vaccines with Bovine Products</vt:lpstr>
      <vt:lpstr>Problematic Ingredients  #2: EGGS and CHICKEN </vt:lpstr>
      <vt:lpstr>EGGS as INCUBATORS</vt:lpstr>
      <vt:lpstr>PowerPoint Presentation</vt:lpstr>
      <vt:lpstr>Avian Viral contaminants</vt:lpstr>
      <vt:lpstr>PowerPoint Presentation</vt:lpstr>
      <vt:lpstr>Recall: Bovine and Avian Contaminants </vt:lpstr>
      <vt:lpstr>PowerPoint Presentation</vt:lpstr>
      <vt:lpstr>PowerPoint Presentation</vt:lpstr>
      <vt:lpstr>Problematic Ingredients  #3:Monkey Kidneys</vt:lpstr>
      <vt:lpstr>SV40 and Cancer</vt:lpstr>
      <vt:lpstr>SV40 and Cancer</vt:lpstr>
      <vt:lpstr>SV40 and Cancer</vt:lpstr>
      <vt:lpstr>SV40 and Cancer</vt:lpstr>
      <vt:lpstr>PowerPoint Presentation</vt:lpstr>
      <vt:lpstr>PowerPoint Presentation</vt:lpstr>
      <vt:lpstr>PowerPoint Presentation</vt:lpstr>
      <vt:lpstr>PowerPoint Presentation</vt:lpstr>
      <vt:lpstr>Problematic Ingredients  #4: Dog Cells</vt:lpstr>
      <vt:lpstr>MDCK Cells</vt:lpstr>
      <vt:lpstr>Tumorigenic Cell Lines</vt:lpstr>
      <vt:lpstr>Problematic Ingredients  #4:Human Cells</vt:lpstr>
      <vt:lpstr>PowerPoint Presentation</vt:lpstr>
      <vt:lpstr>MRC-5  Cells</vt:lpstr>
      <vt:lpstr>WI-38 Cells </vt:lpstr>
      <vt:lpstr>WI-38 Cells </vt:lpstr>
      <vt:lpstr>PER.C.6 Cells </vt:lpstr>
      <vt:lpstr>Significant problems with the residual immortalized human cells found in vaccines</vt:lpstr>
      <vt:lpstr>Open Letter from Dr. Theresa Deisher, PhD on Human DNA in Vaccines, April 2019 </vt:lpstr>
      <vt:lpstr>Problem with Human Cell Lines</vt:lpstr>
      <vt:lpstr>Problem with Human Cell Lines</vt:lpstr>
      <vt:lpstr>Problem with Human Cell Lines</vt:lpstr>
      <vt:lpstr>PowerPoint Presentation</vt:lpstr>
      <vt:lpstr>PowerPoint Presentation</vt:lpstr>
      <vt:lpstr>Tenpenny Businesses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Title:  Investigating Adverse Health Risks From Vaccine Cell Lines, Adventitious Contaminants and Certain Ingredients </dc:title>
  <dc:creator>Sherri Tenpenny</dc:creator>
  <cp:lastModifiedBy>Sherri Tenpenny</cp:lastModifiedBy>
  <cp:revision>220</cp:revision>
  <dcterms:created xsi:type="dcterms:W3CDTF">2019-08-11T14:42:01Z</dcterms:created>
  <dcterms:modified xsi:type="dcterms:W3CDTF">2019-10-26T14:30:13Z</dcterms:modified>
</cp:coreProperties>
</file>