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9" r:id="rId1"/>
  </p:sldMasterIdLst>
  <p:notesMasterIdLst>
    <p:notesMasterId r:id="rId66"/>
  </p:notesMasterIdLst>
  <p:sldIdLst>
    <p:sldId id="256" r:id="rId2"/>
    <p:sldId id="271" r:id="rId3"/>
    <p:sldId id="475" r:id="rId4"/>
    <p:sldId id="472" r:id="rId5"/>
    <p:sldId id="473" r:id="rId6"/>
    <p:sldId id="474" r:id="rId7"/>
    <p:sldId id="476" r:id="rId8"/>
    <p:sldId id="466" r:id="rId9"/>
    <p:sldId id="268" r:id="rId10"/>
    <p:sldId id="273" r:id="rId11"/>
    <p:sldId id="274" r:id="rId12"/>
    <p:sldId id="272" r:id="rId13"/>
    <p:sldId id="415" r:id="rId14"/>
    <p:sldId id="265" r:id="rId15"/>
    <p:sldId id="275" r:id="rId16"/>
    <p:sldId id="269" r:id="rId17"/>
    <p:sldId id="406" r:id="rId18"/>
    <p:sldId id="423" r:id="rId19"/>
    <p:sldId id="405" r:id="rId20"/>
    <p:sldId id="404" r:id="rId21"/>
    <p:sldId id="267" r:id="rId22"/>
    <p:sldId id="468" r:id="rId23"/>
    <p:sldId id="467" r:id="rId24"/>
    <p:sldId id="469" r:id="rId25"/>
    <p:sldId id="470" r:id="rId26"/>
    <p:sldId id="465" r:id="rId27"/>
    <p:sldId id="471" r:id="rId28"/>
    <p:sldId id="323" r:id="rId29"/>
    <p:sldId id="396" r:id="rId30"/>
    <p:sldId id="397" r:id="rId31"/>
    <p:sldId id="383" r:id="rId32"/>
    <p:sldId id="367" r:id="rId33"/>
    <p:sldId id="362" r:id="rId34"/>
    <p:sldId id="399" r:id="rId35"/>
    <p:sldId id="400" r:id="rId36"/>
    <p:sldId id="293" r:id="rId37"/>
    <p:sldId id="394" r:id="rId38"/>
    <p:sldId id="290" r:id="rId39"/>
    <p:sldId id="410" r:id="rId40"/>
    <p:sldId id="291" r:id="rId41"/>
    <p:sldId id="279" r:id="rId42"/>
    <p:sldId id="285" r:id="rId43"/>
    <p:sldId id="425" r:id="rId44"/>
    <p:sldId id="354" r:id="rId45"/>
    <p:sldId id="463" r:id="rId46"/>
    <p:sldId id="444" r:id="rId47"/>
    <p:sldId id="409" r:id="rId48"/>
    <p:sldId id="424" r:id="rId49"/>
    <p:sldId id="411" r:id="rId50"/>
    <p:sldId id="386" r:id="rId51"/>
    <p:sldId id="376" r:id="rId52"/>
    <p:sldId id="412" r:id="rId53"/>
    <p:sldId id="440" r:id="rId54"/>
    <p:sldId id="418" r:id="rId55"/>
    <p:sldId id="422" r:id="rId56"/>
    <p:sldId id="459" r:id="rId57"/>
    <p:sldId id="460" r:id="rId58"/>
    <p:sldId id="454" r:id="rId59"/>
    <p:sldId id="455" r:id="rId60"/>
    <p:sldId id="456" r:id="rId61"/>
    <p:sldId id="453" r:id="rId62"/>
    <p:sldId id="457" r:id="rId63"/>
    <p:sldId id="258" r:id="rId64"/>
    <p:sldId id="401" r:id="rId6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1348"/>
    <p:restoredTop sz="94558"/>
  </p:normalViewPr>
  <p:slideViewPr>
    <p:cSldViewPr snapToGrid="0" snapToObjects="1">
      <p:cViewPr varScale="1">
        <p:scale>
          <a:sx n="121" d="100"/>
          <a:sy n="121" d="100"/>
        </p:scale>
        <p:origin x="896" y="16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07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0007F1-606A-1B48-8672-B3B5C4138BD6}" type="datetimeFigureOut">
              <a:rPr lang="en-US" smtClean="0"/>
              <a:t>11/1/19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C6990E-26D0-4346-A8B9-52CE770EC5FB}" type="slidenum">
              <a:rPr lang="en-US" smtClean="0"/>
              <a:t>‹#›</a:t>
            </a:fld>
            <a:endParaRPr lang="en-US"/>
          </a:p>
        </p:txBody>
      </p:sp>
    </p:spTree>
    <p:extLst>
      <p:ext uri="{BB962C8B-B14F-4D97-AF65-F5344CB8AC3E}">
        <p14:creationId xmlns:p14="http://schemas.microsoft.com/office/powerpoint/2010/main" val="38207070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C6990E-26D0-4346-A8B9-52CE770EC5FB}" type="slidenum">
              <a:rPr lang="en-US" smtClean="0"/>
              <a:t>1</a:t>
            </a:fld>
            <a:endParaRPr lang="en-US"/>
          </a:p>
        </p:txBody>
      </p:sp>
    </p:spTree>
    <p:extLst>
      <p:ext uri="{BB962C8B-B14F-4D97-AF65-F5344CB8AC3E}">
        <p14:creationId xmlns:p14="http://schemas.microsoft.com/office/powerpoint/2010/main" val="3941875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C6990E-26D0-4346-A8B9-52CE770EC5FB}" type="slidenum">
              <a:rPr lang="en-US" smtClean="0"/>
              <a:t>3</a:t>
            </a:fld>
            <a:endParaRPr lang="en-US"/>
          </a:p>
        </p:txBody>
      </p:sp>
    </p:spTree>
    <p:extLst>
      <p:ext uri="{BB962C8B-B14F-4D97-AF65-F5344CB8AC3E}">
        <p14:creationId xmlns:p14="http://schemas.microsoft.com/office/powerpoint/2010/main" val="63112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newest category</a:t>
            </a:r>
            <a:r>
              <a:rPr lang="en-US" baseline="0" dirty="0"/>
              <a:t> called the ETC’s</a:t>
            </a:r>
            <a:r>
              <a:rPr lang="mr-IN" baseline="0" dirty="0"/>
              <a:t>……</a:t>
            </a:r>
            <a:r>
              <a:rPr lang="en-US" baseline="0" dirty="0"/>
              <a:t>.those are the ones we never knew about and also the ones that are yet to come</a:t>
            </a:r>
            <a:r>
              <a:rPr lang="mr-IN" baseline="0" dirty="0"/>
              <a:t>……</a:t>
            </a:r>
            <a:r>
              <a:rPr lang="en-US" baseline="0" dirty="0" err="1"/>
              <a:t>ive</a:t>
            </a:r>
            <a:r>
              <a:rPr lang="en-US" baseline="0" dirty="0"/>
              <a:t> brought some examples of those with me today</a:t>
            </a:r>
            <a:endParaRPr lang="en-US" dirty="0"/>
          </a:p>
        </p:txBody>
      </p:sp>
      <p:sp>
        <p:nvSpPr>
          <p:cNvPr id="4" name="Slide Number Placeholder 3"/>
          <p:cNvSpPr>
            <a:spLocks noGrp="1"/>
          </p:cNvSpPr>
          <p:nvPr>
            <p:ph type="sldNum" sz="quarter" idx="10"/>
          </p:nvPr>
        </p:nvSpPr>
        <p:spPr/>
        <p:txBody>
          <a:bodyPr/>
          <a:lstStyle/>
          <a:p>
            <a:fld id="{08C6990E-26D0-4346-A8B9-52CE770EC5FB}" type="slidenum">
              <a:rPr lang="en-US" smtClean="0"/>
              <a:t>9</a:t>
            </a:fld>
            <a:endParaRPr lang="en-US"/>
          </a:p>
        </p:txBody>
      </p:sp>
    </p:spTree>
    <p:extLst>
      <p:ext uri="{BB962C8B-B14F-4D97-AF65-F5344CB8AC3E}">
        <p14:creationId xmlns:p14="http://schemas.microsoft.com/office/powerpoint/2010/main" val="3826911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When inhaled, smog irritates our airways, increasing our risk of serious heart and lung diseases. These health risks are why many cities monitor smog levels. On a high ozone-alert day, for example, your eyes and throat may burn, and you may cough and wheeze.</a:t>
            </a:r>
          </a:p>
          <a:p>
            <a:r>
              <a:rPr lang="en-US" sz="1200" b="0" i="0" kern="1200" dirty="0">
                <a:solidFill>
                  <a:schemeClr val="tx1"/>
                </a:solidFill>
                <a:effectLst/>
                <a:latin typeface="+mn-lt"/>
                <a:ea typeface="+mn-ea"/>
                <a:cs typeface="+mn-cs"/>
              </a:rPr>
              <a:t>Reducing smog will protect all Americans – especially our kids, older adults and people active outdoors.</a:t>
            </a:r>
          </a:p>
          <a:p>
            <a:r>
              <a:rPr lang="en-US" sz="1200" b="0" i="0" kern="1200" dirty="0">
                <a:solidFill>
                  <a:schemeClr val="tx1"/>
                </a:solidFill>
                <a:effectLst/>
                <a:latin typeface="+mn-lt"/>
                <a:ea typeface="+mn-ea"/>
                <a:cs typeface="+mn-cs"/>
              </a:rPr>
              <a:t>China is the largest emitter of carbon dioxide in the world. The country emits more than 10,375 million metric tons per year, which causes serious health problems for the population, especially in the big industrial cities. Beijing is the most polluted city in the world where there are literally weeks when locals don’t see the sun because of the smog. Many citizens wear protective masks when they go outside and the local authorities have installed giant screens, which show sunrises and sunsets, to prevent depression. Nevertheless air pollution in China causes millions of deaths every year and although the country has a thriving economy, it is also the biggest polluter in the world.</a:t>
            </a:r>
          </a:p>
          <a:p>
            <a:pPr fontAlgn="base"/>
            <a:r>
              <a:rPr lang="en-US" sz="1200" b="1" i="0" kern="1200" dirty="0">
                <a:solidFill>
                  <a:schemeClr val="tx1"/>
                </a:solidFill>
                <a:effectLst/>
                <a:latin typeface="+mn-lt"/>
                <a:ea typeface="+mn-ea"/>
                <a:cs typeface="+mn-cs"/>
              </a:rPr>
              <a:t>USA</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The biggest economy in the world so far with high production, oil reserves and giant metropolitan. The U.S. citizens are one of the most mobilized and the traffic on the streets and in the skies is so high, that air pollution is becoming a more and more pressing problem. The whole infrastructure of American cities forces people to travel by cars which combined with the industry emits 5,414 million metric tons of CO2 every years. The air pollution in the USA is a great concern of many people and is causing thousands of people to seek medical attention every year.</a:t>
            </a:r>
          </a:p>
          <a:p>
            <a:pPr fontAlgn="base"/>
            <a:r>
              <a:rPr lang="en-US" sz="1200" b="0" i="0" kern="1200" dirty="0">
                <a:solidFill>
                  <a:schemeClr val="tx1"/>
                </a:solidFill>
                <a:effectLst/>
                <a:latin typeface="+mn-lt"/>
                <a:ea typeface="+mn-ea"/>
                <a:cs typeface="+mn-cs"/>
              </a:rPr>
              <a:t>One of the biggest problems with living in the big city is the polluted air. The World Health Organization reported that due to air pollution and environmental risks there are 1.7 million child deaths every year. </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8C6990E-26D0-4346-A8B9-52CE770EC5FB}" type="slidenum">
              <a:rPr lang="en-US" smtClean="0"/>
              <a:t>10</a:t>
            </a:fld>
            <a:endParaRPr lang="en-US"/>
          </a:p>
        </p:txBody>
      </p:sp>
    </p:spTree>
    <p:extLst>
      <p:ext uri="{BB962C8B-B14F-4D97-AF65-F5344CB8AC3E}">
        <p14:creationId xmlns:p14="http://schemas.microsoft.com/office/powerpoint/2010/main" val="1789321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choose and when do we choose it</a:t>
            </a:r>
            <a:r>
              <a:rPr lang="mr-IN" dirty="0"/>
              <a:t>………</a:t>
            </a:r>
            <a:r>
              <a:rPr lang="en-US" dirty="0"/>
              <a:t>.Story telling is a dying art</a:t>
            </a:r>
            <a:r>
              <a:rPr lang="mr-IN" dirty="0"/>
              <a:t>……</a:t>
            </a:r>
            <a:r>
              <a:rPr lang="en-US" dirty="0"/>
              <a:t>.my grandmother</a:t>
            </a:r>
            <a:r>
              <a:rPr lang="en-US" baseline="0" dirty="0"/>
              <a:t> used to shop every day</a:t>
            </a:r>
            <a:r>
              <a:rPr lang="mr-IN" baseline="0" dirty="0"/>
              <a:t>…</a:t>
            </a:r>
            <a:r>
              <a:rPr lang="en-US" baseline="0" dirty="0"/>
              <a:t>.</a:t>
            </a:r>
            <a:r>
              <a:rPr lang="en-US" baseline="0" dirty="0" err="1"/>
              <a:t>i</a:t>
            </a:r>
            <a:r>
              <a:rPr lang="en-US" baseline="0" dirty="0"/>
              <a:t> remember her </a:t>
            </a:r>
            <a:r>
              <a:rPr lang="en-US" baseline="0" dirty="0" err="1"/>
              <a:t>refrig</a:t>
            </a:r>
            <a:r>
              <a:rPr lang="en-US" baseline="0" dirty="0"/>
              <a:t> had a ice block that kept things fresh for the day</a:t>
            </a:r>
          </a:p>
          <a:p>
            <a:r>
              <a:rPr lang="en-US" baseline="0" dirty="0"/>
              <a:t>We </a:t>
            </a:r>
            <a:r>
              <a:rPr lang="en-US" baseline="0" dirty="0" err="1"/>
              <a:t>didn</a:t>
            </a:r>
            <a:r>
              <a:rPr lang="mr-IN" baseline="0" dirty="0"/>
              <a:t>’</a:t>
            </a:r>
            <a:r>
              <a:rPr lang="en-US" baseline="0" dirty="0"/>
              <a:t>t eat left overs</a:t>
            </a:r>
            <a:r>
              <a:rPr lang="mr-IN" baseline="0" dirty="0"/>
              <a:t>……</a:t>
            </a:r>
            <a:r>
              <a:rPr lang="en-US" baseline="0" dirty="0"/>
              <a:t>there </a:t>
            </a:r>
            <a:r>
              <a:rPr lang="en-US" baseline="0" dirty="0" err="1"/>
              <a:t>werent</a:t>
            </a:r>
            <a:r>
              <a:rPr lang="en-US" baseline="0" dirty="0"/>
              <a:t> foods </a:t>
            </a:r>
            <a:r>
              <a:rPr lang="mr-IN" baseline="0" dirty="0"/>
              <a:t>…</a:t>
            </a:r>
            <a:r>
              <a:rPr lang="en-US" baseline="0" dirty="0"/>
              <a:t>..like </a:t>
            </a:r>
            <a:r>
              <a:rPr lang="en-US" baseline="0" dirty="0" err="1"/>
              <a:t>twinkee’s</a:t>
            </a:r>
            <a:r>
              <a:rPr lang="en-US" baseline="0" dirty="0"/>
              <a:t> that has a shelf life of 500 years</a:t>
            </a:r>
            <a:r>
              <a:rPr lang="mr-IN" baseline="0" dirty="0"/>
              <a:t>……</a:t>
            </a:r>
            <a:r>
              <a:rPr lang="en-US" baseline="0" dirty="0"/>
              <a:t>..no offense to all you </a:t>
            </a:r>
            <a:r>
              <a:rPr lang="en-US" baseline="0" dirty="0" err="1"/>
              <a:t>twinkee</a:t>
            </a:r>
            <a:r>
              <a:rPr lang="en-US" baseline="0" dirty="0"/>
              <a:t> lovers out there</a:t>
            </a:r>
            <a:r>
              <a:rPr lang="mr-IN" baseline="0" dirty="0"/>
              <a:t>……</a:t>
            </a:r>
            <a:r>
              <a:rPr lang="en-US" baseline="0" dirty="0"/>
              <a:t>..so lets discuss for a moment some of the foundational components to our lives today</a:t>
            </a:r>
            <a:r>
              <a:rPr lang="mr-IN" baseline="0" dirty="0"/>
              <a:t>……</a:t>
            </a:r>
            <a:r>
              <a:rPr lang="en-US" baseline="0" dirty="0"/>
              <a:t>..</a:t>
            </a:r>
          </a:p>
          <a:p>
            <a:endParaRPr lang="en-US" dirty="0"/>
          </a:p>
        </p:txBody>
      </p:sp>
      <p:sp>
        <p:nvSpPr>
          <p:cNvPr id="4" name="Slide Number Placeholder 3"/>
          <p:cNvSpPr>
            <a:spLocks noGrp="1"/>
          </p:cNvSpPr>
          <p:nvPr>
            <p:ph type="sldNum" sz="quarter" idx="10"/>
          </p:nvPr>
        </p:nvSpPr>
        <p:spPr/>
        <p:txBody>
          <a:bodyPr/>
          <a:lstStyle/>
          <a:p>
            <a:fld id="{08C6990E-26D0-4346-A8B9-52CE770EC5FB}" type="slidenum">
              <a:rPr lang="en-US" smtClean="0"/>
              <a:t>14</a:t>
            </a:fld>
            <a:endParaRPr lang="en-US"/>
          </a:p>
        </p:txBody>
      </p:sp>
    </p:spTree>
    <p:extLst>
      <p:ext uri="{BB962C8B-B14F-4D97-AF65-F5344CB8AC3E}">
        <p14:creationId xmlns:p14="http://schemas.microsoft.com/office/powerpoint/2010/main" val="2025158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every problem comes a solution</a:t>
            </a:r>
            <a:r>
              <a:rPr lang="mr-IN" dirty="0"/>
              <a:t>………</a:t>
            </a:r>
            <a:r>
              <a:rPr lang="en-US" dirty="0"/>
              <a:t>.and my</a:t>
            </a:r>
            <a:r>
              <a:rPr lang="en-US" baseline="0" dirty="0"/>
              <a:t> colleagues your going to experience this weekend are the pioneers that have the real solutions</a:t>
            </a:r>
          </a:p>
          <a:p>
            <a:r>
              <a:rPr lang="en-US" baseline="0" dirty="0"/>
              <a:t>Let me explain why EMF is a toxin</a:t>
            </a:r>
            <a:r>
              <a:rPr lang="mr-IN" baseline="0" dirty="0"/>
              <a:t>……</a:t>
            </a:r>
            <a:r>
              <a:rPr lang="en-US" baseline="0" dirty="0"/>
              <a:t>..were all drawn in because electricity drives most of our modern lives in one way or another</a:t>
            </a:r>
            <a:r>
              <a:rPr lang="mr-IN" baseline="0" dirty="0"/>
              <a:t>……</a:t>
            </a:r>
            <a:r>
              <a:rPr lang="en-US" baseline="0" dirty="0"/>
              <a:t>.but electricity as we know it (alternating current)</a:t>
            </a:r>
          </a:p>
          <a:p>
            <a:r>
              <a:rPr lang="en-US" baseline="0" dirty="0"/>
              <a:t>Is not natural</a:t>
            </a:r>
            <a:r>
              <a:rPr lang="mr-IN" baseline="0" dirty="0"/>
              <a:t>……</a:t>
            </a:r>
            <a:r>
              <a:rPr lang="en-US" baseline="0" dirty="0"/>
              <a:t>.and as most things we have experienced in modern life</a:t>
            </a:r>
            <a:r>
              <a:rPr lang="mr-IN" baseline="0" dirty="0"/>
              <a:t>……</a:t>
            </a:r>
            <a:r>
              <a:rPr lang="en-US" baseline="0" dirty="0"/>
              <a:t>if you surround yourself long enough around things that are not natural</a:t>
            </a:r>
            <a:r>
              <a:rPr lang="mr-IN" baseline="0" dirty="0"/>
              <a:t>…</a:t>
            </a:r>
            <a:r>
              <a:rPr lang="en-US" baseline="0" dirty="0"/>
              <a:t>..like wireless devices</a:t>
            </a:r>
            <a:r>
              <a:rPr lang="mr-IN" baseline="0" dirty="0"/>
              <a:t>…</a:t>
            </a:r>
            <a:r>
              <a:rPr lang="en-US" baseline="0" dirty="0"/>
              <a:t>..blue tooth this or that’s</a:t>
            </a:r>
            <a:r>
              <a:rPr lang="mr-IN" baseline="0" dirty="0"/>
              <a:t>……</a:t>
            </a:r>
            <a:r>
              <a:rPr lang="en-US" baseline="0" dirty="0"/>
              <a:t>.blue light devices</a:t>
            </a:r>
            <a:r>
              <a:rPr lang="mr-IN" baseline="0" dirty="0"/>
              <a:t>……</a:t>
            </a:r>
            <a:r>
              <a:rPr lang="en-US" baseline="0" dirty="0"/>
              <a:t>.synthetic foods or medications</a:t>
            </a:r>
            <a:r>
              <a:rPr lang="mr-IN" baseline="0" dirty="0"/>
              <a:t>………</a:t>
            </a:r>
            <a:r>
              <a:rPr lang="en-US" baseline="0" dirty="0"/>
              <a:t>you</a:t>
            </a:r>
            <a:r>
              <a:rPr lang="mr-IN" baseline="0" dirty="0"/>
              <a:t>…</a:t>
            </a:r>
            <a:r>
              <a:rPr lang="en-US" baseline="0" dirty="0"/>
              <a:t>..we pay a price</a:t>
            </a:r>
            <a:r>
              <a:rPr lang="mr-IN" baseline="0" dirty="0"/>
              <a:t>……</a:t>
            </a:r>
            <a:r>
              <a:rPr lang="en-US" baseline="0" dirty="0"/>
              <a:t>a HUGE price because they quietly rob us of our health</a:t>
            </a:r>
            <a:r>
              <a:rPr lang="mr-IN" baseline="0" dirty="0"/>
              <a:t>……</a:t>
            </a:r>
            <a:r>
              <a:rPr lang="en-US" baseline="0" dirty="0"/>
              <a:t>which prevents us from realizing our full potential</a:t>
            </a:r>
            <a:r>
              <a:rPr lang="mr-IN" baseline="0" dirty="0"/>
              <a:t>……………</a:t>
            </a:r>
            <a:r>
              <a:rPr lang="en-US" baseline="0" dirty="0"/>
              <a:t>.so it occurred to me when I started thinking about EMF’s 15 </a:t>
            </a:r>
            <a:r>
              <a:rPr lang="en-US" baseline="0" dirty="0" err="1"/>
              <a:t>yrs</a:t>
            </a:r>
            <a:r>
              <a:rPr lang="en-US" baseline="0" dirty="0"/>
              <a:t> ago</a:t>
            </a:r>
            <a:r>
              <a:rPr lang="mr-IN" baseline="0" dirty="0"/>
              <a:t>……</a:t>
            </a:r>
            <a:r>
              <a:rPr lang="en-US" baseline="0" dirty="0"/>
              <a:t>way before the wireless rage</a:t>
            </a:r>
            <a:r>
              <a:rPr lang="mr-IN" baseline="0" dirty="0"/>
              <a:t>…</a:t>
            </a:r>
            <a:r>
              <a:rPr lang="en-US" baseline="0" dirty="0"/>
              <a:t>..that if the body had to choose between protecting itself from harmful man made energy’s called EMF’s</a:t>
            </a:r>
            <a:r>
              <a:rPr lang="mr-IN" baseline="0" dirty="0"/>
              <a:t>…</a:t>
            </a:r>
            <a:r>
              <a:rPr lang="en-US" baseline="0" dirty="0"/>
              <a:t>.. or receiving the amazing healing properties of Full Spectrum Infrared sun frequencies what would choose</a:t>
            </a:r>
            <a:r>
              <a:rPr lang="mr-IN" baseline="0" dirty="0"/>
              <a:t>…</a:t>
            </a:r>
            <a:r>
              <a:rPr lang="en-US" baseline="0" dirty="0"/>
              <a:t>.</a:t>
            </a:r>
          </a:p>
          <a:p>
            <a:r>
              <a:rPr lang="en-US" baseline="0" dirty="0"/>
              <a:t>Heck</a:t>
            </a:r>
            <a:r>
              <a:rPr lang="mr-IN" baseline="0" dirty="0"/>
              <a:t>…</a:t>
            </a:r>
            <a:r>
              <a:rPr lang="en-US" baseline="0" dirty="0"/>
              <a:t>.</a:t>
            </a:r>
            <a:r>
              <a:rPr lang="en-US" baseline="0" dirty="0" err="1"/>
              <a:t>i</a:t>
            </a:r>
            <a:r>
              <a:rPr lang="en-US" baseline="0" dirty="0"/>
              <a:t> </a:t>
            </a:r>
            <a:r>
              <a:rPr lang="en-US" baseline="0" dirty="0" err="1"/>
              <a:t>wasn</a:t>
            </a:r>
            <a:r>
              <a:rPr lang="mr-IN" baseline="0" dirty="0"/>
              <a:t>’</a:t>
            </a:r>
            <a:r>
              <a:rPr lang="en-US" baseline="0" dirty="0"/>
              <a:t>t that smart</a:t>
            </a:r>
            <a:r>
              <a:rPr lang="mr-IN" baseline="0" dirty="0"/>
              <a:t>…</a:t>
            </a:r>
            <a:r>
              <a:rPr lang="en-US" baseline="0" dirty="0"/>
              <a:t>..to have anticipated the amount of devices and the crazy amount micro-towers that delivery these energies as we think we see today</a:t>
            </a:r>
            <a:r>
              <a:rPr lang="mr-IN" baseline="0" dirty="0"/>
              <a:t>…</a:t>
            </a:r>
            <a:r>
              <a:rPr lang="en-US" baseline="0" dirty="0"/>
              <a:t>.</a:t>
            </a:r>
            <a:r>
              <a:rPr lang="en-US" baseline="0" dirty="0" err="1"/>
              <a:t>i</a:t>
            </a:r>
            <a:r>
              <a:rPr lang="en-US" baseline="0" dirty="0"/>
              <a:t> </a:t>
            </a:r>
            <a:r>
              <a:rPr lang="en-US" baseline="0" dirty="0" err="1"/>
              <a:t>wasn</a:t>
            </a:r>
            <a:r>
              <a:rPr lang="mr-IN" baseline="0" dirty="0"/>
              <a:t>’</a:t>
            </a:r>
            <a:r>
              <a:rPr lang="en-US" baseline="0" dirty="0"/>
              <a:t>t that smart</a:t>
            </a:r>
            <a:r>
              <a:rPr lang="mr-IN" baseline="0" dirty="0"/>
              <a:t>…</a:t>
            </a:r>
            <a:r>
              <a:rPr lang="en-US" baseline="0" dirty="0"/>
              <a:t>..</a:t>
            </a:r>
            <a:r>
              <a:rPr lang="en-US" baseline="0" dirty="0" err="1"/>
              <a:t>i</a:t>
            </a:r>
            <a:r>
              <a:rPr lang="en-US" baseline="0" dirty="0"/>
              <a:t> just knew the body would always choose to protect</a:t>
            </a:r>
            <a:r>
              <a:rPr lang="mr-IN" baseline="0" dirty="0"/>
              <a:t>……</a:t>
            </a:r>
            <a:r>
              <a:rPr lang="en-US" baseline="0" dirty="0"/>
              <a:t>to survive</a:t>
            </a:r>
            <a:r>
              <a:rPr lang="mr-IN" baseline="0" dirty="0"/>
              <a:t>……………</a:t>
            </a:r>
            <a:r>
              <a:rPr lang="en-US" baseline="0" dirty="0"/>
              <a:t>.So if I were to deliver to you and have your body receive the best results </a:t>
            </a:r>
            <a:r>
              <a:rPr lang="mr-IN" baseline="0" dirty="0"/>
              <a:t>…</a:t>
            </a:r>
            <a:r>
              <a:rPr lang="en-US" baseline="0" dirty="0"/>
              <a:t>.the full effects of the Infrared devices our company makes</a:t>
            </a:r>
            <a:r>
              <a:rPr lang="mr-IN" baseline="0" dirty="0"/>
              <a:t>…</a:t>
            </a:r>
            <a:r>
              <a:rPr lang="en-US" baseline="0" dirty="0"/>
              <a:t>..</a:t>
            </a:r>
            <a:r>
              <a:rPr lang="en-US" baseline="0" dirty="0" err="1"/>
              <a:t>i</a:t>
            </a:r>
            <a:r>
              <a:rPr lang="en-US" baseline="0" dirty="0"/>
              <a:t> would have to fix </a:t>
            </a:r>
            <a:r>
              <a:rPr lang="mr-IN" baseline="0" dirty="0"/>
              <a:t>…</a:t>
            </a:r>
            <a:r>
              <a:rPr lang="en-US" baseline="0" dirty="0"/>
              <a:t>.shield</a:t>
            </a:r>
            <a:r>
              <a:rPr lang="mr-IN" baseline="0" dirty="0"/>
              <a:t>……</a:t>
            </a:r>
            <a:r>
              <a:rPr lang="en-US" baseline="0" dirty="0"/>
              <a:t>..take EMF out of my equation</a:t>
            </a:r>
            <a:r>
              <a:rPr lang="mr-IN" baseline="0" dirty="0"/>
              <a:t>…</a:t>
            </a:r>
            <a:r>
              <a:rPr lang="en-US" baseline="0" dirty="0"/>
              <a:t>..so I developed and employed methods to do that</a:t>
            </a:r>
            <a:r>
              <a:rPr lang="mr-IN" baseline="0" dirty="0"/>
              <a:t>…</a:t>
            </a:r>
            <a:r>
              <a:rPr lang="en-US" baseline="0" dirty="0"/>
              <a:t>.and you to can find real inexpensive solutions to some of them are right next door</a:t>
            </a:r>
            <a:r>
              <a:rPr lang="mr-IN" baseline="0" dirty="0"/>
              <a:t>……</a:t>
            </a:r>
            <a:r>
              <a:rPr lang="en-US" baseline="0" dirty="0"/>
              <a:t>anyway</a:t>
            </a:r>
            <a:r>
              <a:rPr lang="mr-IN" baseline="0" dirty="0"/>
              <a:t>…</a:t>
            </a:r>
            <a:r>
              <a:rPr lang="en-US" baseline="0" dirty="0"/>
              <a:t>..as I started preaching Anti-EMF</a:t>
            </a:r>
            <a:r>
              <a:rPr lang="mr-IN" baseline="0" dirty="0"/>
              <a:t>……</a:t>
            </a:r>
            <a:r>
              <a:rPr lang="en-US" baseline="0" dirty="0"/>
              <a:t>15 years ago</a:t>
            </a:r>
            <a:r>
              <a:rPr lang="mr-IN" baseline="0" dirty="0"/>
              <a:t>……</a:t>
            </a:r>
            <a:r>
              <a:rPr lang="en-US" baseline="0" dirty="0"/>
              <a:t>I had lots of challenges</a:t>
            </a:r>
            <a:r>
              <a:rPr lang="mr-IN" baseline="0" dirty="0"/>
              <a:t>…</a:t>
            </a:r>
            <a:r>
              <a:rPr lang="en-US" baseline="0" dirty="0"/>
              <a:t>because you cant see them, taste them, smell them see them</a:t>
            </a:r>
            <a:r>
              <a:rPr lang="mr-IN" baseline="0" dirty="0"/>
              <a:t>………</a:t>
            </a:r>
            <a:r>
              <a:rPr lang="en-US" baseline="0" dirty="0"/>
              <a:t>.for most of us we can not sense them</a:t>
            </a:r>
            <a:r>
              <a:rPr lang="mr-IN" baseline="0" dirty="0"/>
              <a:t>……</a:t>
            </a:r>
            <a:r>
              <a:rPr lang="en-US" baseline="0" dirty="0"/>
              <a:t>..WOW</a:t>
            </a:r>
            <a:r>
              <a:rPr lang="mr-IN" baseline="0" dirty="0"/>
              <a:t>……</a:t>
            </a:r>
            <a:r>
              <a:rPr lang="en-US" baseline="0" dirty="0" err="1"/>
              <a:t>theres</a:t>
            </a:r>
            <a:r>
              <a:rPr lang="en-US" baseline="0" dirty="0"/>
              <a:t> a lot of playing field there</a:t>
            </a:r>
            <a:r>
              <a:rPr lang="mr-IN" baseline="0" dirty="0"/>
              <a:t>…</a:t>
            </a:r>
            <a:r>
              <a:rPr lang="en-US" baseline="0" dirty="0"/>
              <a:t>..if you stop and think about it</a:t>
            </a:r>
            <a:r>
              <a:rPr lang="mr-IN" baseline="0" dirty="0"/>
              <a:t>……</a:t>
            </a:r>
            <a:r>
              <a:rPr lang="en-US" baseline="0" dirty="0"/>
              <a:t>so I found a photographer that used a special kind of lens that captures auras</a:t>
            </a:r>
            <a:r>
              <a:rPr lang="mr-IN" baseline="0" dirty="0"/>
              <a:t>……</a:t>
            </a:r>
            <a:r>
              <a:rPr lang="en-US" baseline="0" dirty="0"/>
              <a:t>its called </a:t>
            </a:r>
            <a:r>
              <a:rPr lang="en-US" baseline="0" dirty="0" err="1"/>
              <a:t>kirlian</a:t>
            </a:r>
            <a:r>
              <a:rPr lang="mr-IN" baseline="0" dirty="0"/>
              <a:t>…</a:t>
            </a:r>
            <a:r>
              <a:rPr lang="en-US" baseline="0" dirty="0"/>
              <a:t>photography</a:t>
            </a:r>
            <a:r>
              <a:rPr lang="mr-IN" baseline="0" dirty="0"/>
              <a:t>…</a:t>
            </a:r>
            <a:r>
              <a:rPr lang="en-US" baseline="0" dirty="0"/>
              <a:t>.to see if he could capture the elusive </a:t>
            </a:r>
            <a:r>
              <a:rPr lang="en-US" baseline="0" dirty="0" err="1"/>
              <a:t>butteryfly</a:t>
            </a:r>
            <a:r>
              <a:rPr lang="en-US" baseline="0" dirty="0"/>
              <a:t> called EMF</a:t>
            </a:r>
            <a:r>
              <a:rPr lang="mr-IN" baseline="0" dirty="0"/>
              <a:t>…</a:t>
            </a:r>
            <a:r>
              <a:rPr lang="en-US" baseline="0" dirty="0"/>
              <a:t>..and here it is</a:t>
            </a:r>
            <a:endParaRPr lang="en-US" dirty="0"/>
          </a:p>
        </p:txBody>
      </p:sp>
      <p:sp>
        <p:nvSpPr>
          <p:cNvPr id="4" name="Slide Number Placeholder 3"/>
          <p:cNvSpPr>
            <a:spLocks noGrp="1"/>
          </p:cNvSpPr>
          <p:nvPr>
            <p:ph type="sldNum" sz="quarter" idx="10"/>
          </p:nvPr>
        </p:nvSpPr>
        <p:spPr/>
        <p:txBody>
          <a:bodyPr/>
          <a:lstStyle/>
          <a:p>
            <a:fld id="{08C6990E-26D0-4346-A8B9-52CE770EC5FB}" type="slidenum">
              <a:rPr lang="en-US" smtClean="0"/>
              <a:t>16</a:t>
            </a:fld>
            <a:endParaRPr lang="en-US"/>
          </a:p>
        </p:txBody>
      </p:sp>
    </p:spTree>
    <p:extLst>
      <p:ext uri="{BB962C8B-B14F-4D97-AF65-F5344CB8AC3E}">
        <p14:creationId xmlns:p14="http://schemas.microsoft.com/office/powerpoint/2010/main" val="1659867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next</a:t>
            </a:r>
            <a:r>
              <a:rPr lang="en-US" baseline="0" dirty="0"/>
              <a:t> is also things you don</a:t>
            </a:r>
            <a:r>
              <a:rPr lang="mr-IN" baseline="0" dirty="0"/>
              <a:t>’</a:t>
            </a:r>
            <a:r>
              <a:rPr lang="en-US" baseline="0" dirty="0"/>
              <a:t>t see</a:t>
            </a:r>
            <a:endParaRPr lang="en-US" dirty="0"/>
          </a:p>
        </p:txBody>
      </p:sp>
      <p:sp>
        <p:nvSpPr>
          <p:cNvPr id="4" name="Slide Number Placeholder 3"/>
          <p:cNvSpPr>
            <a:spLocks noGrp="1"/>
          </p:cNvSpPr>
          <p:nvPr>
            <p:ph type="sldNum" sz="quarter" idx="10"/>
          </p:nvPr>
        </p:nvSpPr>
        <p:spPr/>
        <p:txBody>
          <a:bodyPr/>
          <a:lstStyle/>
          <a:p>
            <a:fld id="{ABBAD704-9A07-B34B-B067-0DE6A89F7242}" type="slidenum">
              <a:rPr lang="en-US" smtClean="0"/>
              <a:t>21</a:t>
            </a:fld>
            <a:endParaRPr lang="en-US"/>
          </a:p>
        </p:txBody>
      </p:sp>
    </p:spTree>
    <p:extLst>
      <p:ext uri="{BB962C8B-B14F-4D97-AF65-F5344CB8AC3E}">
        <p14:creationId xmlns:p14="http://schemas.microsoft.com/office/powerpoint/2010/main" val="2625247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a:extLst>
              <a:ext uri="{FF2B5EF4-FFF2-40B4-BE49-F238E27FC236}">
                <a16:creationId xmlns:a16="http://schemas.microsoft.com/office/drawing/2014/main" id="{43EF8A26-5722-0342-A15D-1933DD0B562C}"/>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7762" name="Notes Placeholder 2">
            <a:extLst>
              <a:ext uri="{FF2B5EF4-FFF2-40B4-BE49-F238E27FC236}">
                <a16:creationId xmlns:a16="http://schemas.microsoft.com/office/drawing/2014/main" id="{1DDD2B86-4AC0-0C4E-B859-E2EF2BD90782}"/>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117763" name="Slide Number Placeholder 3">
            <a:extLst>
              <a:ext uri="{FF2B5EF4-FFF2-40B4-BE49-F238E27FC236}">
                <a16:creationId xmlns:a16="http://schemas.microsoft.com/office/drawing/2014/main" id="{15CB72AD-C4A8-8D42-8683-6EA8E930029E}"/>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fld id="{BCDA6F0E-B7FE-5B49-A151-3730BA87CB0C}" type="slidenum">
              <a:rPr lang="en-US" altLang="en-US" sz="1200">
                <a:latin typeface="Calibri" panose="020F0502020204030204" pitchFamily="34" charset="0"/>
              </a:rPr>
              <a:pPr/>
              <a:t>25</a:t>
            </a:fld>
            <a:endParaRPr lang="en-US" altLang="en-US" sz="1200">
              <a:latin typeface="Calibri" panose="020F0502020204030204" pitchFamily="34" charset="0"/>
            </a:endParaRPr>
          </a:p>
        </p:txBody>
      </p:sp>
    </p:spTree>
    <p:extLst>
      <p:ext uri="{BB962C8B-B14F-4D97-AF65-F5344CB8AC3E}">
        <p14:creationId xmlns:p14="http://schemas.microsoft.com/office/powerpoint/2010/main" val="582287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t>
            </a:r>
          </a:p>
          <a:p>
            <a:r>
              <a:rPr lang="en-US" dirty="0"/>
              <a:t>Let’s dive into</a:t>
            </a:r>
            <a:r>
              <a:rPr lang="en-US" baseline="0" dirty="0"/>
              <a:t> the science behind IR</a:t>
            </a:r>
            <a:endParaRPr lang="en-US" dirty="0"/>
          </a:p>
        </p:txBody>
      </p:sp>
      <p:sp>
        <p:nvSpPr>
          <p:cNvPr id="4" name="Slide Number Placeholder 3"/>
          <p:cNvSpPr>
            <a:spLocks noGrp="1"/>
          </p:cNvSpPr>
          <p:nvPr>
            <p:ph type="sldNum" sz="quarter" idx="10"/>
          </p:nvPr>
        </p:nvSpPr>
        <p:spPr/>
        <p:txBody>
          <a:bodyPr/>
          <a:lstStyle/>
          <a:p>
            <a:fld id="{8169169B-D096-4111-9B59-9E2947D18FD7}" type="slidenum">
              <a:rPr lang="en-US" smtClean="0"/>
              <a:pPr/>
              <a:t>28</a:t>
            </a:fld>
            <a:endParaRPr lang="en-US"/>
          </a:p>
        </p:txBody>
      </p:sp>
    </p:spTree>
    <p:extLst>
      <p:ext uri="{BB962C8B-B14F-4D97-AF65-F5344CB8AC3E}">
        <p14:creationId xmlns:p14="http://schemas.microsoft.com/office/powerpoint/2010/main" val="644866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Proteins Molecular Building Blocks</a:t>
            </a:r>
          </a:p>
        </p:txBody>
      </p:sp>
      <p:sp>
        <p:nvSpPr>
          <p:cNvPr id="4" name="Slide Number Placeholder 3"/>
          <p:cNvSpPr>
            <a:spLocks noGrp="1"/>
          </p:cNvSpPr>
          <p:nvPr>
            <p:ph type="sldNum" sz="quarter" idx="10"/>
          </p:nvPr>
        </p:nvSpPr>
        <p:spPr/>
        <p:txBody>
          <a:bodyPr/>
          <a:lstStyle/>
          <a:p>
            <a:fld id="{15D55BEC-D5AB-964A-AC37-9D94096EF0F8}" type="slidenum">
              <a:rPr lang="en-US" smtClean="0"/>
              <a:t>34</a:t>
            </a:fld>
            <a:endParaRPr lang="en-US"/>
          </a:p>
        </p:txBody>
      </p:sp>
    </p:spTree>
    <p:extLst>
      <p:ext uri="{BB962C8B-B14F-4D97-AF65-F5344CB8AC3E}">
        <p14:creationId xmlns:p14="http://schemas.microsoft.com/office/powerpoint/2010/main" val="2149772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C6990E-26D0-4346-A8B9-52CE770EC5FB}" type="slidenum">
              <a:rPr lang="en-US" smtClean="0"/>
              <a:t>44</a:t>
            </a:fld>
            <a:endParaRPr lang="en-US"/>
          </a:p>
        </p:txBody>
      </p:sp>
    </p:spTree>
    <p:extLst>
      <p:ext uri="{BB962C8B-B14F-4D97-AF65-F5344CB8AC3E}">
        <p14:creationId xmlns:p14="http://schemas.microsoft.com/office/powerpoint/2010/main" val="2872209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a:extLst>
              <a:ext uri="{FF2B5EF4-FFF2-40B4-BE49-F238E27FC236}">
                <a16:creationId xmlns:a16="http://schemas.microsoft.com/office/drawing/2014/main" id="{43EF8A26-5722-0342-A15D-1933DD0B562C}"/>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7762" name="Notes Placeholder 2">
            <a:extLst>
              <a:ext uri="{FF2B5EF4-FFF2-40B4-BE49-F238E27FC236}">
                <a16:creationId xmlns:a16="http://schemas.microsoft.com/office/drawing/2014/main" id="{1DDD2B86-4AC0-0C4E-B859-E2EF2BD90782}"/>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117763" name="Slide Number Placeholder 3">
            <a:extLst>
              <a:ext uri="{FF2B5EF4-FFF2-40B4-BE49-F238E27FC236}">
                <a16:creationId xmlns:a16="http://schemas.microsoft.com/office/drawing/2014/main" id="{15CB72AD-C4A8-8D42-8683-6EA8E930029E}"/>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fld id="{BCDA6F0E-B7FE-5B49-A151-3730BA87CB0C}" type="slidenum">
              <a:rPr lang="en-US" altLang="en-US" sz="1200">
                <a:latin typeface="Calibri" panose="020F0502020204030204" pitchFamily="34" charset="0"/>
              </a:rPr>
              <a:pPr/>
              <a:t>59</a:t>
            </a:fld>
            <a:endParaRPr lang="en-US" altLang="en-US" sz="1200">
              <a:latin typeface="Calibri" panose="020F0502020204030204" pitchFamily="34" charset="0"/>
            </a:endParaRPr>
          </a:p>
        </p:txBody>
      </p:sp>
    </p:spTree>
    <p:extLst>
      <p:ext uri="{BB962C8B-B14F-4D97-AF65-F5344CB8AC3E}">
        <p14:creationId xmlns:p14="http://schemas.microsoft.com/office/powerpoint/2010/main" val="582287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some simple things to think about </a:t>
            </a:r>
            <a:r>
              <a:rPr lang="mr-IN" dirty="0"/>
              <a:t>……</a:t>
            </a:r>
            <a:r>
              <a:rPr lang="en-US" dirty="0"/>
              <a:t>.simple things to shift in your daily routines that can make a huge difference</a:t>
            </a:r>
            <a:r>
              <a:rPr lang="en-US" baseline="0" dirty="0"/>
              <a:t> in the quality of your life while your in Earth Camp</a:t>
            </a:r>
            <a:r>
              <a:rPr lang="mr-IN" baseline="0" dirty="0"/>
              <a:t>…………</a:t>
            </a:r>
            <a:r>
              <a:rPr lang="en-US" baseline="0" dirty="0"/>
              <a:t>.so as I finish I want to tell you a quick story about a dear friend of mine</a:t>
            </a:r>
            <a:r>
              <a:rPr lang="mr-IN" baseline="0" dirty="0"/>
              <a:t>…</a:t>
            </a:r>
            <a:r>
              <a:rPr lang="en-US" baseline="0" dirty="0"/>
              <a:t>..that on the first day we met he asked me to help him make a watch</a:t>
            </a:r>
          </a:p>
          <a:p>
            <a:r>
              <a:rPr lang="en-US" baseline="0" dirty="0"/>
              <a:t>The most accurate watch on the planet</a:t>
            </a:r>
            <a:r>
              <a:rPr lang="mr-IN" baseline="0" dirty="0"/>
              <a:t>……</a:t>
            </a:r>
            <a:r>
              <a:rPr lang="en-US" baseline="0" dirty="0"/>
              <a:t>..this was a magical watch</a:t>
            </a:r>
            <a:r>
              <a:rPr lang="mr-IN" baseline="0" dirty="0"/>
              <a:t>……</a:t>
            </a:r>
            <a:r>
              <a:rPr lang="en-US" baseline="0" dirty="0"/>
              <a:t>a watch that never needed batteries</a:t>
            </a:r>
            <a:r>
              <a:rPr lang="mr-IN" baseline="0" dirty="0"/>
              <a:t>……</a:t>
            </a:r>
            <a:r>
              <a:rPr lang="en-US" baseline="0" dirty="0" err="1"/>
              <a:t>doesn</a:t>
            </a:r>
            <a:r>
              <a:rPr lang="mr-IN" baseline="0" dirty="0"/>
              <a:t>’</a:t>
            </a:r>
            <a:r>
              <a:rPr lang="en-US" baseline="0" dirty="0"/>
              <a:t>t need winding</a:t>
            </a:r>
            <a:r>
              <a:rPr lang="mr-IN" baseline="0" dirty="0"/>
              <a:t>……</a:t>
            </a:r>
            <a:r>
              <a:rPr lang="en-US" baseline="0" dirty="0" err="1"/>
              <a:t>isnt</a:t>
            </a:r>
            <a:r>
              <a:rPr lang="en-US" baseline="0" dirty="0"/>
              <a:t> even powered by the sun</a:t>
            </a:r>
          </a:p>
          <a:p>
            <a:r>
              <a:rPr lang="en-US" baseline="0" dirty="0"/>
              <a:t>This watch is always on time</a:t>
            </a:r>
            <a:r>
              <a:rPr lang="mr-IN" baseline="0" dirty="0"/>
              <a:t>………</a:t>
            </a:r>
            <a:r>
              <a:rPr lang="en-US" baseline="0" dirty="0"/>
              <a:t>this watch is a watch of action</a:t>
            </a:r>
            <a:r>
              <a:rPr lang="mr-IN" baseline="0" dirty="0"/>
              <a:t>…</a:t>
            </a:r>
            <a:r>
              <a:rPr lang="en-US" baseline="0" dirty="0"/>
              <a:t>..of change</a:t>
            </a:r>
            <a:r>
              <a:rPr lang="mr-IN" baseline="0" dirty="0"/>
              <a:t>…</a:t>
            </a:r>
            <a:r>
              <a:rPr lang="en-US" baseline="0" dirty="0"/>
              <a:t>..a watch of true reality</a:t>
            </a:r>
            <a:r>
              <a:rPr lang="mr-IN" baseline="0" dirty="0"/>
              <a:t>………</a:t>
            </a:r>
            <a:r>
              <a:rPr lang="en-US" baseline="0" dirty="0"/>
              <a:t>I created this watch and delivered it to him within a month</a:t>
            </a:r>
          </a:p>
          <a:p>
            <a:r>
              <a:rPr lang="en-US" baseline="0" dirty="0"/>
              <a:t>This watch that I also wear answers only one question</a:t>
            </a:r>
            <a:r>
              <a:rPr lang="mr-IN" baseline="0" dirty="0"/>
              <a:t>………………</a:t>
            </a:r>
            <a:r>
              <a:rPr lang="en-US" baseline="0" dirty="0"/>
              <a:t>.</a:t>
            </a:r>
          </a:p>
          <a:p>
            <a:endParaRPr lang="en-US" dirty="0"/>
          </a:p>
        </p:txBody>
      </p:sp>
      <p:sp>
        <p:nvSpPr>
          <p:cNvPr id="4" name="Slide Number Placeholder 3"/>
          <p:cNvSpPr>
            <a:spLocks noGrp="1"/>
          </p:cNvSpPr>
          <p:nvPr>
            <p:ph type="sldNum" sz="quarter" idx="10"/>
          </p:nvPr>
        </p:nvSpPr>
        <p:spPr/>
        <p:txBody>
          <a:bodyPr/>
          <a:lstStyle/>
          <a:p>
            <a:fld id="{08C6990E-26D0-4346-A8B9-52CE770EC5FB}" type="slidenum">
              <a:rPr lang="en-US" smtClean="0"/>
              <a:t>63</a:t>
            </a:fld>
            <a:endParaRPr lang="en-US"/>
          </a:p>
        </p:txBody>
      </p:sp>
    </p:spTree>
    <p:extLst>
      <p:ext uri="{BB962C8B-B14F-4D97-AF65-F5344CB8AC3E}">
        <p14:creationId xmlns:p14="http://schemas.microsoft.com/office/powerpoint/2010/main" val="2263758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4251665B-C24A-4702-B522-6A4334602E03}"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CB2B6B0-15AB-A04B-B2E7-CCE5B4C0657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9CE966-0F61-BD42-ACE7-8467DDA1C29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1CB2B6B0-15AB-A04B-B2E7-CCE5B4C0657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9CE966-0F61-BD42-ACE7-8467DDA1C291}"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1665B-C24A-4702-B522-6A4334602E03}"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1CB2B6B0-15AB-A04B-B2E7-CCE5B4C06571}" type="datetimeFigureOut">
              <a:rPr lang="en-US" smtClean="0"/>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9CE966-0F61-BD42-ACE7-8467DDA1C29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1CB2B6B0-15AB-A04B-B2E7-CCE5B4C06571}" type="datetimeFigureOut">
              <a:rPr lang="en-US" smtClean="0"/>
              <a:t>11/1/19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9CE966-0F61-BD42-ACE7-8467DDA1C29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1CB2B6B0-15AB-A04B-B2E7-CCE5B4C06571}" type="datetimeFigureOut">
              <a:rPr lang="en-US" smtClean="0"/>
              <a:t>11/1/19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9CE966-0F61-BD42-ACE7-8467DDA1C29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B2B6B0-15AB-A04B-B2E7-CCE5B4C06571}" type="datetimeFigureOut">
              <a:rPr lang="en-US" smtClean="0"/>
              <a:t>11/1/19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9CE966-0F61-BD42-ACE7-8467DDA1C29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B2B6B0-15AB-A04B-B2E7-CCE5B4C06571}" type="datetimeFigureOut">
              <a:rPr lang="en-US" smtClean="0"/>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9CE966-0F61-BD42-ACE7-8467DDA1C29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B2B6B0-15AB-A04B-B2E7-CCE5B4C06571}" type="datetimeFigureOut">
              <a:rPr lang="en-US" smtClean="0"/>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9CE966-0F61-BD42-ACE7-8467DDA1C291}"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CB2B6B0-15AB-A04B-B2E7-CCE5B4C0657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9CE966-0F61-BD42-ACE7-8467DDA1C29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CB2B6B0-15AB-A04B-B2E7-CCE5B4C0657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9CE966-0F61-BD42-ACE7-8467DDA1C29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1CB2B6B0-15AB-A04B-B2E7-CCE5B4C06571}" type="datetimeFigureOut">
              <a:rPr lang="en-US" smtClean="0"/>
              <a:t>11/1/19</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2C9CE966-0F61-BD42-ACE7-8467DDA1C29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tiff"/><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9.tiff"/><Relationship Id="rId7" Type="http://schemas.openxmlformats.org/officeDocument/2006/relationships/image" Target="../media/image22.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1.tiff"/><Relationship Id="rId4" Type="http://schemas.openxmlformats.org/officeDocument/2006/relationships/image" Target="../media/image20.tif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tiff"/><Relationship Id="rId1" Type="http://schemas.openxmlformats.org/officeDocument/2006/relationships/slideLayout" Target="../slideLayouts/slideLayout2.xml"/><Relationship Id="rId5" Type="http://schemas.openxmlformats.org/officeDocument/2006/relationships/image" Target="../media/image25.tiff"/><Relationship Id="rId4" Type="http://schemas.openxmlformats.org/officeDocument/2006/relationships/image" Target="../media/image24.tiff"/></Relationships>
</file>

<file path=ppt/slides/_rels/slide12.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8.tiff"/><Relationship Id="rId4" Type="http://schemas.openxmlformats.org/officeDocument/2006/relationships/image" Target="../media/image27.tif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4.jpg"/></Relationships>
</file>

<file path=ppt/slides/_rels/slide1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8.jpg"/><Relationship Id="rId4" Type="http://schemas.openxmlformats.org/officeDocument/2006/relationships/image" Target="../media/image37.jpg"/></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2.jpg"/><Relationship Id="rId4" Type="http://schemas.openxmlformats.org/officeDocument/2006/relationships/image" Target="../media/image41.jpg"/></Relationships>
</file>

<file path=ppt/slides/_rels/slide1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5.tif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9.jpg"/><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jpg"/><Relationship Id="rId1" Type="http://schemas.openxmlformats.org/officeDocument/2006/relationships/slideLayout" Target="../slideLayouts/slideLayout2.xml"/><Relationship Id="rId4" Type="http://schemas.openxmlformats.org/officeDocument/2006/relationships/image" Target="../media/image63.jp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8.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9.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image" Target="../media/image80.tif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2.tiff"/></Relationships>
</file>

<file path=ppt/slides/_rels/slide44.xml.rels><?xml version="1.0" encoding="UTF-8" standalone="yes"?>
<Relationships xmlns="http://schemas.openxmlformats.org/package/2006/relationships"><Relationship Id="rId3" Type="http://schemas.openxmlformats.org/officeDocument/2006/relationships/image" Target="../media/image83.tif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4.jp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5.emf"/><Relationship Id="rId1" Type="http://schemas.openxmlformats.org/officeDocument/2006/relationships/slideLayout" Target="../slideLayouts/slideLayout5.xml"/><Relationship Id="rId4" Type="http://schemas.openxmlformats.org/officeDocument/2006/relationships/image" Target="../media/image86.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image" Target="../media/image1.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5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5.tiff"/><Relationship Id="rId1" Type="http://schemas.openxmlformats.org/officeDocument/2006/relationships/slideLayout" Target="../slideLayouts/slideLayout2.xml"/><Relationship Id="rId4" Type="http://schemas.openxmlformats.org/officeDocument/2006/relationships/image" Target="../media/image96.tiff"/></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1.tiff"/><Relationship Id="rId2" Type="http://schemas.openxmlformats.org/officeDocument/2006/relationships/image" Target="../media/image97.jpg"/><Relationship Id="rId1" Type="http://schemas.openxmlformats.org/officeDocument/2006/relationships/slideLayout" Target="../slideLayouts/slideLayout2.xml"/><Relationship Id="rId6" Type="http://schemas.openxmlformats.org/officeDocument/2006/relationships/image" Target="../media/image100.tiff"/><Relationship Id="rId5" Type="http://schemas.openxmlformats.org/officeDocument/2006/relationships/image" Target="../media/image99.tiff"/><Relationship Id="rId4" Type="http://schemas.openxmlformats.org/officeDocument/2006/relationships/image" Target="../media/image98.tiff"/></Relationships>
</file>

<file path=ppt/slides/_rels/slide55.xml.rels><?xml version="1.0" encoding="UTF-8" standalone="yes"?>
<Relationships xmlns="http://schemas.openxmlformats.org/package/2006/relationships"><Relationship Id="rId3" Type="http://schemas.openxmlformats.org/officeDocument/2006/relationships/image" Target="../media/image102.tiff"/><Relationship Id="rId2" Type="http://schemas.openxmlformats.org/officeDocument/2006/relationships/image" Target="../media/image1.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2.jpeg"/><Relationship Id="rId7"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106.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9.jpe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Todays Healing Platform</a:t>
            </a:r>
          </a:p>
        </p:txBody>
      </p:sp>
      <p:sp>
        <p:nvSpPr>
          <p:cNvPr id="3" name="Subtitle 2"/>
          <p:cNvSpPr>
            <a:spLocks noGrp="1"/>
          </p:cNvSpPr>
          <p:nvPr>
            <p:ph type="subTitle" idx="1"/>
          </p:nvPr>
        </p:nvSpPr>
        <p:spPr/>
        <p:txBody>
          <a:bodyPr/>
          <a:lstStyle/>
          <a:p>
            <a:r>
              <a:rPr lang="en-US" b="1" dirty="0"/>
              <a:t>The Information Everyone Needs to Know</a:t>
            </a:r>
          </a:p>
        </p:txBody>
      </p:sp>
      <p:pic>
        <p:nvPicPr>
          <p:cNvPr id="5" name="Picture 4" descr="logo_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56" y="6094071"/>
            <a:ext cx="516044" cy="458321"/>
          </a:xfrm>
          <a:prstGeom prst="rect">
            <a:avLst/>
          </a:prstGeom>
        </p:spPr>
      </p:pic>
      <p:sp>
        <p:nvSpPr>
          <p:cNvPr id="4" name="TextBox 3">
            <a:extLst>
              <a:ext uri="{FF2B5EF4-FFF2-40B4-BE49-F238E27FC236}">
                <a16:creationId xmlns:a16="http://schemas.microsoft.com/office/drawing/2014/main" id="{1E9F8988-93E7-1345-B7A6-1EC3D63FCBC3}"/>
              </a:ext>
            </a:extLst>
          </p:cNvPr>
          <p:cNvSpPr txBox="1"/>
          <p:nvPr/>
        </p:nvSpPr>
        <p:spPr>
          <a:xfrm>
            <a:off x="3252576" y="4840445"/>
            <a:ext cx="3752908" cy="830997"/>
          </a:xfrm>
          <a:prstGeom prst="rect">
            <a:avLst/>
          </a:prstGeom>
          <a:noFill/>
        </p:spPr>
        <p:txBody>
          <a:bodyPr wrap="square" rtlCol="0">
            <a:spAutoFit/>
          </a:bodyPr>
          <a:lstStyle/>
          <a:p>
            <a:r>
              <a:rPr lang="en-US" dirty="0"/>
              <a:t>   </a:t>
            </a:r>
            <a:r>
              <a:rPr lang="en-US" sz="2400" dirty="0"/>
              <a:t> Presenters</a:t>
            </a:r>
          </a:p>
          <a:p>
            <a:r>
              <a:rPr lang="en-US" sz="2400" dirty="0"/>
              <a:t>   Robby Besner  PSc.D   </a:t>
            </a:r>
          </a:p>
        </p:txBody>
      </p:sp>
    </p:spTree>
    <p:extLst>
      <p:ext uri="{BB962C8B-B14F-4D97-AF65-F5344CB8AC3E}">
        <p14:creationId xmlns:p14="http://schemas.microsoft.com/office/powerpoint/2010/main" val="1192964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84D5-AF7A-844B-A81A-41E017689832}"/>
              </a:ext>
            </a:extLst>
          </p:cNvPr>
          <p:cNvSpPr>
            <a:spLocks noGrp="1"/>
          </p:cNvSpPr>
          <p:nvPr>
            <p:ph type="title"/>
          </p:nvPr>
        </p:nvSpPr>
        <p:spPr>
          <a:xfrm>
            <a:off x="549275" y="228411"/>
            <a:ext cx="8042276" cy="711745"/>
          </a:xfrm>
        </p:spPr>
        <p:txBody>
          <a:bodyPr/>
          <a:lstStyle/>
          <a:p>
            <a:r>
              <a:rPr lang="en-US" dirty="0"/>
              <a:t>Todays Lite Talking Points</a:t>
            </a:r>
          </a:p>
        </p:txBody>
      </p:sp>
      <p:sp>
        <p:nvSpPr>
          <p:cNvPr id="3" name="Content Placeholder 2">
            <a:extLst>
              <a:ext uri="{FF2B5EF4-FFF2-40B4-BE49-F238E27FC236}">
                <a16:creationId xmlns:a16="http://schemas.microsoft.com/office/drawing/2014/main" id="{77E53CBA-6AB6-444D-A949-F95D514D0EF5}"/>
              </a:ext>
            </a:extLst>
          </p:cNvPr>
          <p:cNvSpPr>
            <a:spLocks noGrp="1"/>
          </p:cNvSpPr>
          <p:nvPr>
            <p:ph idx="1"/>
          </p:nvPr>
        </p:nvSpPr>
        <p:spPr>
          <a:xfrm>
            <a:off x="983199" y="2015133"/>
            <a:ext cx="8042276" cy="5059839"/>
          </a:xfrm>
        </p:spPr>
        <p:txBody>
          <a:bodyPr>
            <a:normAutofit/>
          </a:bodyPr>
          <a:lstStyle/>
          <a:p>
            <a:r>
              <a:rPr lang="en-US" dirty="0"/>
              <a:t>Understanding Todays Toxic Environment  </a:t>
            </a:r>
          </a:p>
          <a:p>
            <a:r>
              <a:rPr lang="en-US" dirty="0"/>
              <a:t>Methodology for Fixing the Problem</a:t>
            </a:r>
          </a:p>
          <a:p>
            <a:pPr lvl="1"/>
            <a:r>
              <a:rPr lang="en-US" dirty="0"/>
              <a:t>Identify</a:t>
            </a:r>
          </a:p>
          <a:p>
            <a:pPr lvl="1"/>
            <a:r>
              <a:rPr lang="en-US" dirty="0"/>
              <a:t>Prevent</a:t>
            </a:r>
          </a:p>
          <a:p>
            <a:pPr lvl="1"/>
            <a:r>
              <a:rPr lang="en-US" dirty="0"/>
              <a:t>Repair &amp; Restore Your Health</a:t>
            </a:r>
          </a:p>
          <a:p>
            <a:r>
              <a:rPr lang="en-US" dirty="0"/>
              <a:t>The Impact of Infra</a:t>
            </a:r>
            <a:r>
              <a:rPr lang="en-US" dirty="0">
                <a:solidFill>
                  <a:srgbClr val="FF0000"/>
                </a:solidFill>
              </a:rPr>
              <a:t>R</a:t>
            </a:r>
            <a:r>
              <a:rPr lang="en-US" dirty="0"/>
              <a:t>ed Sun Light on Good Health</a:t>
            </a:r>
          </a:p>
          <a:p>
            <a:r>
              <a:rPr lang="en-US" dirty="0"/>
              <a:t>Protocols and Best Practices</a:t>
            </a:r>
          </a:p>
          <a:p>
            <a:r>
              <a:rPr lang="en-US" dirty="0"/>
              <a:t>Best Choices of Infra</a:t>
            </a:r>
            <a:r>
              <a:rPr lang="en-US" dirty="0">
                <a:solidFill>
                  <a:srgbClr val="FF0000"/>
                </a:solidFill>
              </a:rPr>
              <a:t>R</a:t>
            </a:r>
            <a:r>
              <a:rPr lang="en-US" dirty="0"/>
              <a:t>ed Devices and Why?</a:t>
            </a:r>
          </a:p>
          <a:p>
            <a:endParaRPr lang="en-US" dirty="0"/>
          </a:p>
          <a:p>
            <a:pPr marL="349250" lvl="1" indent="0">
              <a:buNone/>
            </a:pPr>
            <a:endParaRPr lang="en-US" dirty="0"/>
          </a:p>
        </p:txBody>
      </p:sp>
      <p:pic>
        <p:nvPicPr>
          <p:cNvPr id="4" name="Picture 3" descr="logo_icon.png">
            <a:extLst>
              <a:ext uri="{FF2B5EF4-FFF2-40B4-BE49-F238E27FC236}">
                <a16:creationId xmlns:a16="http://schemas.microsoft.com/office/drawing/2014/main" id="{78B7DFD7-13D0-8E40-ADA2-0DD2C8FF0A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5" name="TextBox 4">
            <a:extLst>
              <a:ext uri="{FF2B5EF4-FFF2-40B4-BE49-F238E27FC236}">
                <a16:creationId xmlns:a16="http://schemas.microsoft.com/office/drawing/2014/main" id="{654871C9-BCF9-B448-AAB5-4454E943CE98}"/>
              </a:ext>
            </a:extLst>
          </p:cNvPr>
          <p:cNvSpPr txBox="1"/>
          <p:nvPr/>
        </p:nvSpPr>
        <p:spPr>
          <a:xfrm>
            <a:off x="2430435" y="1112501"/>
            <a:ext cx="5083828" cy="584775"/>
          </a:xfrm>
          <a:prstGeom prst="rect">
            <a:avLst/>
          </a:prstGeom>
          <a:noFill/>
        </p:spPr>
        <p:txBody>
          <a:bodyPr wrap="none" rtlCol="0">
            <a:spAutoFit/>
          </a:bodyPr>
          <a:lstStyle/>
          <a:p>
            <a:r>
              <a:rPr lang="en-US" sz="3200" b="1" dirty="0">
                <a:solidFill>
                  <a:srgbClr val="FF0000"/>
                </a:solidFill>
              </a:rPr>
              <a:t>Toxicity</a:t>
            </a:r>
            <a:r>
              <a:rPr lang="en-US" sz="3200" dirty="0">
                <a:solidFill>
                  <a:srgbClr val="FF0000"/>
                </a:solidFill>
              </a:rPr>
              <a:t>    </a:t>
            </a:r>
            <a:r>
              <a:rPr lang="en-US" sz="3200" dirty="0"/>
              <a:t>=       </a:t>
            </a:r>
            <a:r>
              <a:rPr lang="en-US" sz="3200" b="1" dirty="0">
                <a:solidFill>
                  <a:srgbClr val="0070C0"/>
                </a:solidFill>
              </a:rPr>
              <a:t>Immune</a:t>
            </a:r>
            <a:r>
              <a:rPr lang="en-US" sz="3200" dirty="0">
                <a:solidFill>
                  <a:srgbClr val="FF0000"/>
                </a:solidFill>
              </a:rPr>
              <a:t> </a:t>
            </a:r>
          </a:p>
        </p:txBody>
      </p:sp>
      <p:sp>
        <p:nvSpPr>
          <p:cNvPr id="6" name="Down Arrow 5">
            <a:extLst>
              <a:ext uri="{FF2B5EF4-FFF2-40B4-BE49-F238E27FC236}">
                <a16:creationId xmlns:a16="http://schemas.microsoft.com/office/drawing/2014/main" id="{6F192105-8F2A-7A40-B399-C83FBF8C7723}"/>
              </a:ext>
            </a:extLst>
          </p:cNvPr>
          <p:cNvSpPr/>
          <p:nvPr/>
        </p:nvSpPr>
        <p:spPr>
          <a:xfrm>
            <a:off x="1999492" y="1011615"/>
            <a:ext cx="375785" cy="76046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Up Arrow 8">
            <a:extLst>
              <a:ext uri="{FF2B5EF4-FFF2-40B4-BE49-F238E27FC236}">
                <a16:creationId xmlns:a16="http://schemas.microsoft.com/office/drawing/2014/main" id="{9EFEAF09-2697-2443-97C6-F7E57DC94DE0}"/>
              </a:ext>
            </a:extLst>
          </p:cNvPr>
          <p:cNvSpPr/>
          <p:nvPr/>
        </p:nvSpPr>
        <p:spPr>
          <a:xfrm>
            <a:off x="5126111" y="1011615"/>
            <a:ext cx="375785" cy="711745"/>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781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2"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2" nodeType="clickEffect">
                                  <p:stCondLst>
                                    <p:cond delay="0"/>
                                  </p:stCondLst>
                                  <p:childTnLst>
                                    <p:set>
                                      <p:cBhvr>
                                        <p:cTn id="5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2" nodeType="clickEffect">
                                  <p:stCondLst>
                                    <p:cond delay="0"/>
                                  </p:stCondLst>
                                  <p:childTnLst>
                                    <p:set>
                                      <p:cBhvr>
                                        <p:cTn id="54" dur="1" fill="hold">
                                          <p:stCondLst>
                                            <p:cond delay="0"/>
                                          </p:stCondLst>
                                        </p:cTn>
                                        <p:tgtEl>
                                          <p:spTgt spid="3">
                                            <p:txEl>
                                              <p:pRg st="1" end="1"/>
                                            </p:txEl>
                                          </p:spTgt>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3">
                                            <p:txEl>
                                              <p:pRg st="2" end="2"/>
                                            </p:txEl>
                                          </p:spTgt>
                                        </p:tgtEl>
                                        <p:attrNameLst>
                                          <p:attrName>style.visibility</p:attrName>
                                        </p:attrNameLst>
                                      </p:cBhvr>
                                      <p:to>
                                        <p:strVal val="visible"/>
                                      </p:to>
                                    </p:set>
                                  </p:childTnLst>
                                </p:cTn>
                              </p:par>
                              <p:par>
                                <p:cTn id="57" presetID="1" presetClass="entr" presetSubtype="0" fill="hold" grpId="2" nodeType="with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childTnLst>
                                </p:cTn>
                              </p:par>
                              <p:par>
                                <p:cTn id="59" presetID="1" presetClass="entr" presetSubtype="0" fill="hold" grpId="2" nodeType="with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2" nodeType="clickEffect">
                                  <p:stCondLst>
                                    <p:cond delay="0"/>
                                  </p:stCondLst>
                                  <p:childTnLst>
                                    <p:set>
                                      <p:cBhvr>
                                        <p:cTn id="6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2" nodeType="clickEffect">
                                  <p:stCondLst>
                                    <p:cond delay="0"/>
                                  </p:stCondLst>
                                  <p:childTnLst>
                                    <p:set>
                                      <p:cBhvr>
                                        <p:cTn id="6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3" grpId="2"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C4001.jpg">
            <a:extLst>
              <a:ext uri="{FF2B5EF4-FFF2-40B4-BE49-F238E27FC236}">
                <a16:creationId xmlns:a16="http://schemas.microsoft.com/office/drawing/2014/main" id="{8119A224-9948-D848-918B-817261183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172" y="3565634"/>
            <a:ext cx="1792502" cy="1336956"/>
          </a:xfrm>
          <a:prstGeom prst="rect">
            <a:avLst/>
          </a:prstGeom>
        </p:spPr>
      </p:pic>
      <p:sp>
        <p:nvSpPr>
          <p:cNvPr id="2" name="Title 1"/>
          <p:cNvSpPr>
            <a:spLocks noGrp="1"/>
          </p:cNvSpPr>
          <p:nvPr>
            <p:ph type="title"/>
          </p:nvPr>
        </p:nvSpPr>
        <p:spPr/>
        <p:txBody>
          <a:bodyPr/>
          <a:lstStyle/>
          <a:p>
            <a:r>
              <a:rPr lang="en-US" dirty="0"/>
              <a:t>The I</a:t>
            </a:r>
            <a:r>
              <a:rPr lang="en-US" dirty="0">
                <a:solidFill>
                  <a:srgbClr val="FF0000"/>
                </a:solidFill>
              </a:rPr>
              <a:t>R</a:t>
            </a:r>
            <a:r>
              <a:rPr lang="en-US" dirty="0"/>
              <a:t> Solutions</a:t>
            </a:r>
          </a:p>
        </p:txBody>
      </p:sp>
      <p:sp>
        <p:nvSpPr>
          <p:cNvPr id="3" name="Content Placeholder 2"/>
          <p:cNvSpPr>
            <a:spLocks noGrp="1"/>
          </p:cNvSpPr>
          <p:nvPr>
            <p:ph idx="1"/>
          </p:nvPr>
        </p:nvSpPr>
        <p:spPr>
          <a:xfrm>
            <a:off x="307707" y="2127767"/>
            <a:ext cx="5440892" cy="3585632"/>
          </a:xfrm>
        </p:spPr>
        <p:txBody>
          <a:bodyPr>
            <a:normAutofit/>
          </a:bodyPr>
          <a:lstStyle/>
          <a:p>
            <a:r>
              <a:rPr lang="en-US" sz="3200" dirty="0"/>
              <a:t>Full Body Detox </a:t>
            </a:r>
            <a:r>
              <a:rPr lang="mr-IN" sz="3200" dirty="0"/>
              <a:t>–</a:t>
            </a:r>
            <a:r>
              <a:rPr lang="en-US" sz="3200" dirty="0"/>
              <a:t> </a:t>
            </a:r>
          </a:p>
          <a:p>
            <a:pPr lvl="1"/>
            <a:r>
              <a:rPr lang="en-US" sz="2800" dirty="0"/>
              <a:t>InfraRed Sauna</a:t>
            </a:r>
          </a:p>
          <a:p>
            <a:r>
              <a:rPr lang="en-US" sz="3200" dirty="0"/>
              <a:t>Focused Detox </a:t>
            </a:r>
            <a:r>
              <a:rPr lang="mr-IN" sz="3200" dirty="0"/>
              <a:t>–</a:t>
            </a:r>
            <a:r>
              <a:rPr lang="en-US" sz="3200" dirty="0"/>
              <a:t> </a:t>
            </a:r>
          </a:p>
          <a:p>
            <a:pPr lvl="1"/>
            <a:r>
              <a:rPr lang="en-US" sz="2800" dirty="0"/>
              <a:t>InfraRed Healing Pads  </a:t>
            </a:r>
          </a:p>
          <a:p>
            <a:pPr lvl="1"/>
            <a:r>
              <a:rPr lang="en-US" sz="2800" dirty="0"/>
              <a:t>Hand Held Devices</a:t>
            </a:r>
          </a:p>
        </p:txBody>
      </p:sp>
      <p:pic>
        <p:nvPicPr>
          <p:cNvPr id="5" name="Picture 4" descr="A chair sitting in front of a table&#10;&#10;Description automatically generated">
            <a:extLst>
              <a:ext uri="{FF2B5EF4-FFF2-40B4-BE49-F238E27FC236}">
                <a16:creationId xmlns:a16="http://schemas.microsoft.com/office/drawing/2014/main" id="{BB889052-7E37-0D45-9341-408890551112}"/>
              </a:ext>
            </a:extLst>
          </p:cNvPr>
          <p:cNvPicPr>
            <a:picLocks noChangeAspect="1"/>
          </p:cNvPicPr>
          <p:nvPr/>
        </p:nvPicPr>
        <p:blipFill>
          <a:blip r:embed="rId4"/>
          <a:stretch>
            <a:fillRect/>
          </a:stretch>
        </p:blipFill>
        <p:spPr>
          <a:xfrm>
            <a:off x="4825545" y="1444532"/>
            <a:ext cx="2259121" cy="2412765"/>
          </a:xfrm>
          <a:prstGeom prst="rect">
            <a:avLst/>
          </a:prstGeom>
        </p:spPr>
      </p:pic>
      <p:sp>
        <p:nvSpPr>
          <p:cNvPr id="7" name="TextBox 6">
            <a:extLst>
              <a:ext uri="{FF2B5EF4-FFF2-40B4-BE49-F238E27FC236}">
                <a16:creationId xmlns:a16="http://schemas.microsoft.com/office/drawing/2014/main" id="{139497C8-2919-554E-82DA-904D0595F762}"/>
              </a:ext>
            </a:extLst>
          </p:cNvPr>
          <p:cNvSpPr txBox="1"/>
          <p:nvPr/>
        </p:nvSpPr>
        <p:spPr>
          <a:xfrm>
            <a:off x="6647275" y="4902590"/>
            <a:ext cx="1596399" cy="369332"/>
          </a:xfrm>
          <a:prstGeom prst="rect">
            <a:avLst/>
          </a:prstGeom>
          <a:noFill/>
        </p:spPr>
        <p:txBody>
          <a:bodyPr wrap="none" rtlCol="0">
            <a:spAutoFit/>
          </a:bodyPr>
          <a:lstStyle/>
          <a:p>
            <a:r>
              <a:rPr lang="en-US" dirty="0"/>
              <a:t>Healing Pads</a:t>
            </a:r>
          </a:p>
        </p:txBody>
      </p:sp>
      <p:sp>
        <p:nvSpPr>
          <p:cNvPr id="8" name="TextBox 7">
            <a:extLst>
              <a:ext uri="{FF2B5EF4-FFF2-40B4-BE49-F238E27FC236}">
                <a16:creationId xmlns:a16="http://schemas.microsoft.com/office/drawing/2014/main" id="{BBCBC38D-9AE1-B749-AD16-3562EDD10C37}"/>
              </a:ext>
            </a:extLst>
          </p:cNvPr>
          <p:cNvSpPr txBox="1"/>
          <p:nvPr/>
        </p:nvSpPr>
        <p:spPr>
          <a:xfrm>
            <a:off x="7074977" y="2096916"/>
            <a:ext cx="1761316" cy="369332"/>
          </a:xfrm>
          <a:prstGeom prst="rect">
            <a:avLst/>
          </a:prstGeom>
          <a:noFill/>
        </p:spPr>
        <p:txBody>
          <a:bodyPr wrap="none" rtlCol="0">
            <a:spAutoFit/>
          </a:bodyPr>
          <a:lstStyle/>
          <a:p>
            <a:r>
              <a:rPr lang="en-US" dirty="0"/>
              <a:t>Thera360 Plus</a:t>
            </a:r>
          </a:p>
        </p:txBody>
      </p:sp>
    </p:spTree>
    <p:extLst>
      <p:ext uri="{BB962C8B-B14F-4D97-AF65-F5344CB8AC3E}">
        <p14:creationId xmlns:p14="http://schemas.microsoft.com/office/powerpoint/2010/main" val="2311327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earing glasses&#10;&#10;Description automatically generated">
            <a:extLst>
              <a:ext uri="{FF2B5EF4-FFF2-40B4-BE49-F238E27FC236}">
                <a16:creationId xmlns:a16="http://schemas.microsoft.com/office/drawing/2014/main" id="{9CE13D5D-AA5F-EE49-B5AC-62C39FA45F42}"/>
              </a:ext>
            </a:extLst>
          </p:cNvPr>
          <p:cNvPicPr>
            <a:picLocks noGrp="1" noChangeAspect="1"/>
          </p:cNvPicPr>
          <p:nvPr>
            <p:ph idx="1"/>
          </p:nvPr>
        </p:nvPicPr>
        <p:blipFill>
          <a:blip r:embed="rId2"/>
          <a:stretch>
            <a:fillRect/>
          </a:stretch>
        </p:blipFill>
        <p:spPr>
          <a:xfrm>
            <a:off x="1495167" y="401595"/>
            <a:ext cx="6153665" cy="6153665"/>
          </a:xfrm>
        </p:spPr>
      </p:pic>
    </p:spTree>
    <p:extLst>
      <p:ext uri="{BB962C8B-B14F-4D97-AF65-F5344CB8AC3E}">
        <p14:creationId xmlns:p14="http://schemas.microsoft.com/office/powerpoint/2010/main" val="393103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3FC4A-2A55-3147-ADFB-ACC4DADA2630}"/>
              </a:ext>
            </a:extLst>
          </p:cNvPr>
          <p:cNvSpPr>
            <a:spLocks noGrp="1"/>
          </p:cNvSpPr>
          <p:nvPr>
            <p:ph type="title"/>
          </p:nvPr>
        </p:nvSpPr>
        <p:spPr/>
        <p:txBody>
          <a:bodyPr/>
          <a:lstStyle/>
          <a:p>
            <a:r>
              <a:rPr lang="en-US" dirty="0"/>
              <a:t>We are on an Extinction Trajectory</a:t>
            </a:r>
          </a:p>
        </p:txBody>
      </p:sp>
      <p:pic>
        <p:nvPicPr>
          <p:cNvPr id="9" name="Content Placeholder 8" descr="A screenshot of a cell phone&#10;&#10;Description automatically generated">
            <a:extLst>
              <a:ext uri="{FF2B5EF4-FFF2-40B4-BE49-F238E27FC236}">
                <a16:creationId xmlns:a16="http://schemas.microsoft.com/office/drawing/2014/main" id="{7177E563-B72A-E64B-B945-ADCF1FC1D47A}"/>
              </a:ext>
            </a:extLst>
          </p:cNvPr>
          <p:cNvPicPr>
            <a:picLocks noGrp="1" noChangeAspect="1"/>
          </p:cNvPicPr>
          <p:nvPr>
            <p:ph idx="1"/>
          </p:nvPr>
        </p:nvPicPr>
        <p:blipFill>
          <a:blip r:embed="rId2"/>
          <a:stretch>
            <a:fillRect/>
          </a:stretch>
        </p:blipFill>
        <p:spPr>
          <a:xfrm>
            <a:off x="164456" y="1427713"/>
            <a:ext cx="3162300" cy="2578100"/>
          </a:xfrm>
        </p:spPr>
      </p:pic>
      <p:pic>
        <p:nvPicPr>
          <p:cNvPr id="11" name="Picture 10" descr="A close up of a device&#10;&#10;Description automatically generated">
            <a:extLst>
              <a:ext uri="{FF2B5EF4-FFF2-40B4-BE49-F238E27FC236}">
                <a16:creationId xmlns:a16="http://schemas.microsoft.com/office/drawing/2014/main" id="{E8E03409-AE2C-8646-972D-ED82C8792270}"/>
              </a:ext>
            </a:extLst>
          </p:cNvPr>
          <p:cNvPicPr>
            <a:picLocks noChangeAspect="1"/>
          </p:cNvPicPr>
          <p:nvPr/>
        </p:nvPicPr>
        <p:blipFill>
          <a:blip r:embed="rId3"/>
          <a:stretch>
            <a:fillRect/>
          </a:stretch>
        </p:blipFill>
        <p:spPr>
          <a:xfrm>
            <a:off x="5448944" y="1707113"/>
            <a:ext cx="3530600" cy="2298700"/>
          </a:xfrm>
          <a:prstGeom prst="rect">
            <a:avLst/>
          </a:prstGeom>
        </p:spPr>
      </p:pic>
      <p:pic>
        <p:nvPicPr>
          <p:cNvPr id="12" name="Picture 11">
            <a:extLst>
              <a:ext uri="{FF2B5EF4-FFF2-40B4-BE49-F238E27FC236}">
                <a16:creationId xmlns:a16="http://schemas.microsoft.com/office/drawing/2014/main" id="{D8232D35-CE9B-3541-BE8C-93C159706722}"/>
              </a:ext>
            </a:extLst>
          </p:cNvPr>
          <p:cNvPicPr>
            <a:picLocks noChangeAspect="1"/>
          </p:cNvPicPr>
          <p:nvPr/>
        </p:nvPicPr>
        <p:blipFill>
          <a:blip r:embed="rId4"/>
          <a:stretch>
            <a:fillRect/>
          </a:stretch>
        </p:blipFill>
        <p:spPr>
          <a:xfrm>
            <a:off x="3173070" y="2438733"/>
            <a:ext cx="2134025" cy="3247939"/>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796B4066-5B9A-6A49-8C1D-D7B45BD9949B}"/>
              </a:ext>
            </a:extLst>
          </p:cNvPr>
          <p:cNvPicPr>
            <a:picLocks noChangeAspect="1"/>
          </p:cNvPicPr>
          <p:nvPr/>
        </p:nvPicPr>
        <p:blipFill>
          <a:blip r:embed="rId5"/>
          <a:stretch>
            <a:fillRect/>
          </a:stretch>
        </p:blipFill>
        <p:spPr>
          <a:xfrm>
            <a:off x="5722123" y="4069468"/>
            <a:ext cx="3245064" cy="2656242"/>
          </a:xfrm>
          <a:prstGeom prst="rect">
            <a:avLst/>
          </a:prstGeom>
        </p:spPr>
      </p:pic>
      <p:pic>
        <p:nvPicPr>
          <p:cNvPr id="16" name="Picture 15" descr="A picture containing game&#10;&#10;Description automatically generated">
            <a:extLst>
              <a:ext uri="{FF2B5EF4-FFF2-40B4-BE49-F238E27FC236}">
                <a16:creationId xmlns:a16="http://schemas.microsoft.com/office/drawing/2014/main" id="{A73B9289-1899-7B4A-8C47-09E1E12E703B}"/>
              </a:ext>
            </a:extLst>
          </p:cNvPr>
          <p:cNvPicPr>
            <a:picLocks noChangeAspect="1"/>
          </p:cNvPicPr>
          <p:nvPr/>
        </p:nvPicPr>
        <p:blipFill>
          <a:blip r:embed="rId6"/>
          <a:stretch>
            <a:fillRect/>
          </a:stretch>
        </p:blipFill>
        <p:spPr>
          <a:xfrm>
            <a:off x="242626" y="4421332"/>
            <a:ext cx="2713853" cy="1809235"/>
          </a:xfrm>
          <a:prstGeom prst="rect">
            <a:avLst/>
          </a:prstGeom>
        </p:spPr>
      </p:pic>
    </p:spTree>
    <p:extLst>
      <p:ext uri="{BB962C8B-B14F-4D97-AF65-F5344CB8AC3E}">
        <p14:creationId xmlns:p14="http://schemas.microsoft.com/office/powerpoint/2010/main" val="3169994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F974-4701-2C41-A5FC-7BD7E452815D}"/>
              </a:ext>
            </a:extLst>
          </p:cNvPr>
          <p:cNvSpPr>
            <a:spLocks noGrp="1"/>
          </p:cNvSpPr>
          <p:nvPr>
            <p:ph type="title"/>
          </p:nvPr>
        </p:nvSpPr>
        <p:spPr>
          <a:xfrm>
            <a:off x="549275" y="107576"/>
            <a:ext cx="8042276" cy="1036870"/>
          </a:xfrm>
        </p:spPr>
        <p:txBody>
          <a:bodyPr/>
          <a:lstStyle/>
          <a:p>
            <a:r>
              <a:rPr lang="en-US" dirty="0"/>
              <a:t>Health Trends</a:t>
            </a:r>
          </a:p>
        </p:txBody>
      </p:sp>
      <p:pic>
        <p:nvPicPr>
          <p:cNvPr id="8" name="Content Placeholder 7" descr="A screenshot of a map&#10;&#10;Description automatically generated">
            <a:extLst>
              <a:ext uri="{FF2B5EF4-FFF2-40B4-BE49-F238E27FC236}">
                <a16:creationId xmlns:a16="http://schemas.microsoft.com/office/drawing/2014/main" id="{2149501E-7B80-8149-887C-FBE2CC2762B9}"/>
              </a:ext>
            </a:extLst>
          </p:cNvPr>
          <p:cNvPicPr>
            <a:picLocks noGrp="1" noChangeAspect="1"/>
          </p:cNvPicPr>
          <p:nvPr>
            <p:ph idx="1"/>
          </p:nvPr>
        </p:nvPicPr>
        <p:blipFill>
          <a:blip r:embed="rId2"/>
          <a:stretch>
            <a:fillRect/>
          </a:stretch>
        </p:blipFill>
        <p:spPr>
          <a:xfrm>
            <a:off x="5485841" y="1983991"/>
            <a:ext cx="2847741" cy="1142314"/>
          </a:xfrm>
        </p:spPr>
      </p:pic>
      <p:pic>
        <p:nvPicPr>
          <p:cNvPr id="12" name="Picture 11" descr="A close up of a sign&#10;&#10;Description automatically generated">
            <a:extLst>
              <a:ext uri="{FF2B5EF4-FFF2-40B4-BE49-F238E27FC236}">
                <a16:creationId xmlns:a16="http://schemas.microsoft.com/office/drawing/2014/main" id="{336B884B-7AC5-B349-9160-5D1A3F7E02CC}"/>
              </a:ext>
            </a:extLst>
          </p:cNvPr>
          <p:cNvPicPr>
            <a:picLocks noChangeAspect="1"/>
          </p:cNvPicPr>
          <p:nvPr/>
        </p:nvPicPr>
        <p:blipFill>
          <a:blip r:embed="rId3"/>
          <a:stretch>
            <a:fillRect/>
          </a:stretch>
        </p:blipFill>
        <p:spPr>
          <a:xfrm>
            <a:off x="217294" y="1636125"/>
            <a:ext cx="4577833" cy="2980360"/>
          </a:xfrm>
          <a:prstGeom prst="rect">
            <a:avLst/>
          </a:prstGeom>
        </p:spPr>
      </p:pic>
      <p:sp>
        <p:nvSpPr>
          <p:cNvPr id="13" name="TextBox 12">
            <a:extLst>
              <a:ext uri="{FF2B5EF4-FFF2-40B4-BE49-F238E27FC236}">
                <a16:creationId xmlns:a16="http://schemas.microsoft.com/office/drawing/2014/main" id="{1B030B50-CAC4-F048-9A5D-6649816C8EA8}"/>
              </a:ext>
            </a:extLst>
          </p:cNvPr>
          <p:cNvSpPr txBox="1"/>
          <p:nvPr/>
        </p:nvSpPr>
        <p:spPr>
          <a:xfrm>
            <a:off x="6268648" y="1531699"/>
            <a:ext cx="1385316" cy="646331"/>
          </a:xfrm>
          <a:prstGeom prst="rect">
            <a:avLst/>
          </a:prstGeom>
          <a:noFill/>
        </p:spPr>
        <p:txBody>
          <a:bodyPr wrap="none" rtlCol="0">
            <a:spAutoFit/>
          </a:bodyPr>
          <a:lstStyle/>
          <a:p>
            <a:r>
              <a:rPr lang="en-US" dirty="0"/>
              <a:t>Glyphosate</a:t>
            </a:r>
          </a:p>
          <a:p>
            <a:endParaRPr lang="en-US" dirty="0"/>
          </a:p>
        </p:txBody>
      </p:sp>
      <p:pic>
        <p:nvPicPr>
          <p:cNvPr id="15" name="Graphic 14">
            <a:extLst>
              <a:ext uri="{FF2B5EF4-FFF2-40B4-BE49-F238E27FC236}">
                <a16:creationId xmlns:a16="http://schemas.microsoft.com/office/drawing/2014/main" id="{8D3791CF-324A-F848-B612-A8E39AC4039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94762" y="3513558"/>
            <a:ext cx="3831944" cy="2707025"/>
          </a:xfrm>
          <a:prstGeom prst="rect">
            <a:avLst/>
          </a:prstGeom>
        </p:spPr>
      </p:pic>
    </p:spTree>
    <p:extLst>
      <p:ext uri="{BB962C8B-B14F-4D97-AF65-F5344CB8AC3E}">
        <p14:creationId xmlns:p14="http://schemas.microsoft.com/office/powerpoint/2010/main" val="1862669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CF7617-BF4A-FE4F-9D62-16C61989EDF8}"/>
              </a:ext>
            </a:extLst>
          </p:cNvPr>
          <p:cNvPicPr>
            <a:picLocks noChangeAspect="1"/>
          </p:cNvPicPr>
          <p:nvPr/>
        </p:nvPicPr>
        <p:blipFill>
          <a:blip r:embed="rId2"/>
          <a:stretch>
            <a:fillRect/>
          </a:stretch>
        </p:blipFill>
        <p:spPr>
          <a:xfrm>
            <a:off x="372896" y="809297"/>
            <a:ext cx="4634405" cy="2935891"/>
          </a:xfrm>
          <a:prstGeom prst="rect">
            <a:avLst/>
          </a:prstGeom>
        </p:spPr>
      </p:pic>
      <p:pic>
        <p:nvPicPr>
          <p:cNvPr id="6" name="Picture 5">
            <a:extLst>
              <a:ext uri="{FF2B5EF4-FFF2-40B4-BE49-F238E27FC236}">
                <a16:creationId xmlns:a16="http://schemas.microsoft.com/office/drawing/2014/main" id="{F9F4717A-6FC1-9142-B25A-CCA47E1343CA}"/>
              </a:ext>
            </a:extLst>
          </p:cNvPr>
          <p:cNvPicPr>
            <a:picLocks noChangeAspect="1"/>
          </p:cNvPicPr>
          <p:nvPr/>
        </p:nvPicPr>
        <p:blipFill>
          <a:blip r:embed="rId3"/>
          <a:stretch>
            <a:fillRect/>
          </a:stretch>
        </p:blipFill>
        <p:spPr>
          <a:xfrm>
            <a:off x="4986283" y="935420"/>
            <a:ext cx="3974662" cy="3974662"/>
          </a:xfrm>
          <a:prstGeom prst="rect">
            <a:avLst/>
          </a:prstGeom>
        </p:spPr>
      </p:pic>
      <p:pic>
        <p:nvPicPr>
          <p:cNvPr id="4" name="Picture 3">
            <a:extLst>
              <a:ext uri="{FF2B5EF4-FFF2-40B4-BE49-F238E27FC236}">
                <a16:creationId xmlns:a16="http://schemas.microsoft.com/office/drawing/2014/main" id="{3282FB98-E00D-C947-B350-50B34AEB6C7A}"/>
              </a:ext>
            </a:extLst>
          </p:cNvPr>
          <p:cNvPicPr>
            <a:picLocks noChangeAspect="1"/>
          </p:cNvPicPr>
          <p:nvPr/>
        </p:nvPicPr>
        <p:blipFill>
          <a:blip r:embed="rId4"/>
          <a:stretch>
            <a:fillRect/>
          </a:stretch>
        </p:blipFill>
        <p:spPr>
          <a:xfrm>
            <a:off x="951959" y="3597166"/>
            <a:ext cx="3205759" cy="1142478"/>
          </a:xfrm>
          <a:prstGeom prst="rect">
            <a:avLst/>
          </a:prstGeom>
        </p:spPr>
      </p:pic>
      <p:sp>
        <p:nvSpPr>
          <p:cNvPr id="9" name="TextBox 8">
            <a:extLst>
              <a:ext uri="{FF2B5EF4-FFF2-40B4-BE49-F238E27FC236}">
                <a16:creationId xmlns:a16="http://schemas.microsoft.com/office/drawing/2014/main" id="{72A712B2-6C40-FB49-A0B6-4973933581B8}"/>
              </a:ext>
            </a:extLst>
          </p:cNvPr>
          <p:cNvSpPr txBox="1"/>
          <p:nvPr/>
        </p:nvSpPr>
        <p:spPr>
          <a:xfrm>
            <a:off x="2012580" y="4910082"/>
            <a:ext cx="1334020" cy="369332"/>
          </a:xfrm>
          <a:prstGeom prst="rect">
            <a:avLst/>
          </a:prstGeom>
          <a:noFill/>
        </p:spPr>
        <p:txBody>
          <a:bodyPr wrap="none" rtlCol="0">
            <a:spAutoFit/>
          </a:bodyPr>
          <a:lstStyle/>
          <a:p>
            <a:r>
              <a:rPr lang="en-US" dirty="0"/>
              <a:t>Stem Cells</a:t>
            </a:r>
          </a:p>
        </p:txBody>
      </p:sp>
    </p:spTree>
    <p:extLst>
      <p:ext uri="{BB962C8B-B14F-4D97-AF65-F5344CB8AC3E}">
        <p14:creationId xmlns:p14="http://schemas.microsoft.com/office/powerpoint/2010/main" val="661896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19001-B9D5-F348-B072-C6535B534EAF}"/>
              </a:ext>
            </a:extLst>
          </p:cNvPr>
          <p:cNvSpPr>
            <a:spLocks noGrp="1"/>
          </p:cNvSpPr>
          <p:nvPr>
            <p:ph type="title"/>
          </p:nvPr>
        </p:nvSpPr>
        <p:spPr/>
        <p:txBody>
          <a:bodyPr/>
          <a:lstStyle/>
          <a:p>
            <a:r>
              <a:rPr lang="en-US" dirty="0"/>
              <a:t>The Problems</a:t>
            </a:r>
          </a:p>
        </p:txBody>
      </p:sp>
      <p:sp>
        <p:nvSpPr>
          <p:cNvPr id="3" name="Content Placeholder 2">
            <a:extLst>
              <a:ext uri="{FF2B5EF4-FFF2-40B4-BE49-F238E27FC236}">
                <a16:creationId xmlns:a16="http://schemas.microsoft.com/office/drawing/2014/main" id="{BA0869FE-57F8-9545-AEC0-9CE74ADBF376}"/>
              </a:ext>
            </a:extLst>
          </p:cNvPr>
          <p:cNvSpPr>
            <a:spLocks noGrp="1"/>
          </p:cNvSpPr>
          <p:nvPr>
            <p:ph idx="1"/>
          </p:nvPr>
        </p:nvSpPr>
        <p:spPr>
          <a:xfrm>
            <a:off x="317500" y="1600201"/>
            <a:ext cx="8826500" cy="4343400"/>
          </a:xfrm>
        </p:spPr>
        <p:txBody>
          <a:bodyPr/>
          <a:lstStyle/>
          <a:p>
            <a:r>
              <a:rPr lang="en-US" dirty="0"/>
              <a:t>All of the Below Topics Inhibits Our Immune Response</a:t>
            </a:r>
          </a:p>
          <a:p>
            <a:r>
              <a:rPr lang="en-US" b="1" dirty="0"/>
              <a:t>AIR</a:t>
            </a:r>
          </a:p>
          <a:p>
            <a:r>
              <a:rPr lang="en-US" b="1" dirty="0"/>
              <a:t>WATER</a:t>
            </a:r>
          </a:p>
          <a:p>
            <a:r>
              <a:rPr lang="en-US" b="1" dirty="0"/>
              <a:t>FOOD</a:t>
            </a:r>
          </a:p>
          <a:p>
            <a:r>
              <a:rPr lang="en-US" b="1" dirty="0"/>
              <a:t>EMF - WIRELESS EVERYTHING</a:t>
            </a:r>
          </a:p>
          <a:p>
            <a:r>
              <a:rPr lang="en-US" b="1" dirty="0"/>
              <a:t>SYNTHETICS - BIG PHARMA</a:t>
            </a:r>
          </a:p>
        </p:txBody>
      </p:sp>
    </p:spTree>
    <p:extLst>
      <p:ext uri="{BB962C8B-B14F-4D97-AF65-F5344CB8AC3E}">
        <p14:creationId xmlns:p14="http://schemas.microsoft.com/office/powerpoint/2010/main" val="168672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emical-toxins1.jpg"/>
          <p:cNvPicPr>
            <a:picLocks noGrp="1" noChangeAspect="1"/>
          </p:cNvPicPr>
          <p:nvPr>
            <p:ph idx="1"/>
          </p:nvPr>
        </p:nvPicPr>
        <p:blipFill>
          <a:blip r:embed="rId3">
            <a:extLst>
              <a:ext uri="{28A0092B-C50C-407E-A947-70E740481C1C}">
                <a14:useLocalDpi xmlns:a14="http://schemas.microsoft.com/office/drawing/2010/main" val="0"/>
              </a:ext>
            </a:extLst>
          </a:blip>
          <a:srcRect t="12638" b="12638"/>
          <a:stretch>
            <a:fillRect/>
          </a:stretch>
        </p:blipFill>
        <p:spPr>
          <a:xfrm>
            <a:off x="457200" y="1295400"/>
            <a:ext cx="8229600" cy="4525963"/>
          </a:xfrm>
        </p:spPr>
      </p:pic>
      <p:sp>
        <p:nvSpPr>
          <p:cNvPr id="3" name="Title 2"/>
          <p:cNvSpPr>
            <a:spLocks noGrp="1"/>
          </p:cNvSpPr>
          <p:nvPr>
            <p:ph type="title"/>
          </p:nvPr>
        </p:nvSpPr>
        <p:spPr>
          <a:xfrm>
            <a:off x="1926167" y="355600"/>
            <a:ext cx="5537287" cy="736600"/>
          </a:xfrm>
        </p:spPr>
        <p:txBody>
          <a:bodyPr/>
          <a:lstStyle/>
          <a:p>
            <a:r>
              <a:rPr lang="en-US" dirty="0"/>
              <a:t>Todays Planet</a:t>
            </a:r>
          </a:p>
        </p:txBody>
      </p:sp>
      <p:sp>
        <p:nvSpPr>
          <p:cNvPr id="2" name="TextBox 1"/>
          <p:cNvSpPr txBox="1"/>
          <p:nvPr/>
        </p:nvSpPr>
        <p:spPr>
          <a:xfrm>
            <a:off x="596900" y="5168900"/>
            <a:ext cx="6920801" cy="369332"/>
          </a:xfrm>
          <a:prstGeom prst="rect">
            <a:avLst/>
          </a:prstGeom>
          <a:noFill/>
        </p:spPr>
        <p:txBody>
          <a:bodyPr wrap="none" rtlCol="0">
            <a:spAutoFit/>
          </a:bodyPr>
          <a:lstStyle/>
          <a:p>
            <a:r>
              <a:rPr lang="en-US" dirty="0">
                <a:solidFill>
                  <a:schemeClr val="bg1"/>
                </a:solidFill>
              </a:rPr>
              <a:t>Chemical Toxins </a:t>
            </a:r>
            <a:r>
              <a:rPr lang="mr-IN" dirty="0">
                <a:solidFill>
                  <a:schemeClr val="bg1"/>
                </a:solidFill>
              </a:rPr>
              <a:t>–</a:t>
            </a:r>
            <a:r>
              <a:rPr lang="en-US" dirty="0">
                <a:solidFill>
                  <a:schemeClr val="bg1"/>
                </a:solidFill>
              </a:rPr>
              <a:t> Glyphosates </a:t>
            </a:r>
            <a:r>
              <a:rPr lang="mr-IN" dirty="0">
                <a:solidFill>
                  <a:schemeClr val="bg1"/>
                </a:solidFill>
              </a:rPr>
              <a:t>–</a:t>
            </a:r>
            <a:r>
              <a:rPr lang="en-US" dirty="0">
                <a:solidFill>
                  <a:schemeClr val="bg1"/>
                </a:solidFill>
              </a:rPr>
              <a:t> Chem Trails </a:t>
            </a:r>
            <a:r>
              <a:rPr lang="mr-IN" dirty="0">
                <a:solidFill>
                  <a:schemeClr val="bg1"/>
                </a:solidFill>
              </a:rPr>
              <a:t>–</a:t>
            </a:r>
            <a:r>
              <a:rPr lang="en-US" dirty="0">
                <a:solidFill>
                  <a:schemeClr val="bg1"/>
                </a:solidFill>
              </a:rPr>
              <a:t> GMO’s </a:t>
            </a:r>
            <a:r>
              <a:rPr lang="mr-IN" dirty="0">
                <a:solidFill>
                  <a:schemeClr val="bg1"/>
                </a:solidFill>
              </a:rPr>
              <a:t>–</a:t>
            </a:r>
            <a:r>
              <a:rPr lang="en-US" dirty="0">
                <a:solidFill>
                  <a:schemeClr val="bg1"/>
                </a:solidFill>
              </a:rPr>
              <a:t> ETC’s</a:t>
            </a:r>
          </a:p>
        </p:txBody>
      </p:sp>
      <p:pic>
        <p:nvPicPr>
          <p:cNvPr id="6" name="Picture 5" descr="logo_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656" y="6094071"/>
            <a:ext cx="516044" cy="458321"/>
          </a:xfrm>
          <a:prstGeom prst="rect">
            <a:avLst/>
          </a:prstGeom>
        </p:spPr>
      </p:pic>
      <p:sp>
        <p:nvSpPr>
          <p:cNvPr id="5" name="TextBox 4"/>
          <p:cNvSpPr txBox="1"/>
          <p:nvPr/>
        </p:nvSpPr>
        <p:spPr>
          <a:xfrm>
            <a:off x="1492503" y="6094072"/>
            <a:ext cx="6611205" cy="400110"/>
          </a:xfrm>
          <a:prstGeom prst="rect">
            <a:avLst/>
          </a:prstGeom>
          <a:noFill/>
        </p:spPr>
        <p:txBody>
          <a:bodyPr wrap="none" rtlCol="0">
            <a:spAutoFit/>
          </a:bodyPr>
          <a:lstStyle/>
          <a:p>
            <a:r>
              <a:rPr lang="en-US" sz="2000" b="1" dirty="0"/>
              <a:t>70 % of Environmental Toxins are stored in your Fat</a:t>
            </a:r>
          </a:p>
        </p:txBody>
      </p:sp>
    </p:spTree>
    <p:extLst>
      <p:ext uri="{BB962C8B-B14F-4D97-AF65-F5344CB8AC3E}">
        <p14:creationId xmlns:p14="http://schemas.microsoft.com/office/powerpoint/2010/main" val="257217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BFE55-1967-9744-A7DE-279B8799EBDC}"/>
              </a:ext>
            </a:extLst>
          </p:cNvPr>
          <p:cNvSpPr>
            <a:spLocks noGrp="1"/>
          </p:cNvSpPr>
          <p:nvPr>
            <p:ph type="title"/>
          </p:nvPr>
        </p:nvSpPr>
        <p:spPr>
          <a:xfrm>
            <a:off x="549275" y="107576"/>
            <a:ext cx="8042276" cy="1013771"/>
          </a:xfrm>
        </p:spPr>
        <p:txBody>
          <a:bodyPr/>
          <a:lstStyle/>
          <a:p>
            <a:r>
              <a:rPr lang="en-US" dirty="0"/>
              <a:t>The Air We Breathe</a:t>
            </a:r>
          </a:p>
        </p:txBody>
      </p:sp>
      <p:sp>
        <p:nvSpPr>
          <p:cNvPr id="3" name="Content Placeholder 2">
            <a:extLst>
              <a:ext uri="{FF2B5EF4-FFF2-40B4-BE49-F238E27FC236}">
                <a16:creationId xmlns:a16="http://schemas.microsoft.com/office/drawing/2014/main" id="{95DA8BEB-7F1E-424D-B1CB-758B32620640}"/>
              </a:ext>
            </a:extLst>
          </p:cNvPr>
          <p:cNvSpPr>
            <a:spLocks noGrp="1"/>
          </p:cNvSpPr>
          <p:nvPr>
            <p:ph idx="1"/>
          </p:nvPr>
        </p:nvSpPr>
        <p:spPr/>
        <p:txBody>
          <a:bodyPr/>
          <a:lstStyle/>
          <a:p>
            <a:r>
              <a:rPr lang="en-US" dirty="0"/>
              <a:t>Chem Trails – Aluminum</a:t>
            </a:r>
          </a:p>
          <a:p>
            <a:r>
              <a:rPr lang="en-US" dirty="0"/>
              <a:t>SMOG</a:t>
            </a:r>
          </a:p>
          <a:p>
            <a:r>
              <a:rPr lang="en-US" dirty="0"/>
              <a:t>Ozone</a:t>
            </a:r>
          </a:p>
          <a:p>
            <a:r>
              <a:rPr lang="en-US" dirty="0"/>
              <a:t>Co2</a:t>
            </a:r>
          </a:p>
          <a:p>
            <a:r>
              <a:rPr lang="en-US" dirty="0"/>
              <a:t>Automobiles &amp; Airplanes</a:t>
            </a:r>
          </a:p>
          <a:p>
            <a:r>
              <a:rPr lang="en-US" dirty="0"/>
              <a:t>Factories – Industrial Waste – Greenhouse Gases</a:t>
            </a:r>
          </a:p>
          <a:p>
            <a:r>
              <a:rPr lang="en-US" dirty="0"/>
              <a:t>Radiation – Chernobyl – Fukushima</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A959DE71-6F55-4B46-869E-4A95A37F69AD}"/>
              </a:ext>
            </a:extLst>
          </p:cNvPr>
          <p:cNvPicPr>
            <a:picLocks noChangeAspect="1"/>
          </p:cNvPicPr>
          <p:nvPr/>
        </p:nvPicPr>
        <p:blipFill>
          <a:blip r:embed="rId3"/>
          <a:stretch>
            <a:fillRect/>
          </a:stretch>
        </p:blipFill>
        <p:spPr>
          <a:xfrm>
            <a:off x="6215230" y="1264969"/>
            <a:ext cx="2375672" cy="1623133"/>
          </a:xfrm>
          <a:prstGeom prst="rect">
            <a:avLst/>
          </a:prstGeom>
        </p:spPr>
      </p:pic>
      <p:pic>
        <p:nvPicPr>
          <p:cNvPr id="5" name="Picture 4">
            <a:extLst>
              <a:ext uri="{FF2B5EF4-FFF2-40B4-BE49-F238E27FC236}">
                <a16:creationId xmlns:a16="http://schemas.microsoft.com/office/drawing/2014/main" id="{39408742-EBDF-8D45-8249-B7DF4E400FEC}"/>
              </a:ext>
            </a:extLst>
          </p:cNvPr>
          <p:cNvPicPr>
            <a:picLocks noChangeAspect="1"/>
          </p:cNvPicPr>
          <p:nvPr/>
        </p:nvPicPr>
        <p:blipFill>
          <a:blip r:embed="rId4"/>
          <a:stretch>
            <a:fillRect/>
          </a:stretch>
        </p:blipFill>
        <p:spPr>
          <a:xfrm>
            <a:off x="3463199" y="2300534"/>
            <a:ext cx="2214427" cy="1533065"/>
          </a:xfrm>
          <a:prstGeom prst="rect">
            <a:avLst/>
          </a:prstGeom>
        </p:spPr>
      </p:pic>
      <p:pic>
        <p:nvPicPr>
          <p:cNvPr id="6" name="Picture 5">
            <a:extLst>
              <a:ext uri="{FF2B5EF4-FFF2-40B4-BE49-F238E27FC236}">
                <a16:creationId xmlns:a16="http://schemas.microsoft.com/office/drawing/2014/main" id="{683119B2-3DF9-B240-BD79-14F7EC59F3BF}"/>
              </a:ext>
            </a:extLst>
          </p:cNvPr>
          <p:cNvPicPr>
            <a:picLocks noChangeAspect="1"/>
          </p:cNvPicPr>
          <p:nvPr/>
        </p:nvPicPr>
        <p:blipFill>
          <a:blip r:embed="rId5"/>
          <a:stretch>
            <a:fillRect/>
          </a:stretch>
        </p:blipFill>
        <p:spPr>
          <a:xfrm>
            <a:off x="6215230" y="3117414"/>
            <a:ext cx="2375672" cy="1456062"/>
          </a:xfrm>
          <a:prstGeom prst="rect">
            <a:avLst/>
          </a:prstGeom>
        </p:spPr>
      </p:pic>
      <p:pic>
        <p:nvPicPr>
          <p:cNvPr id="7" name="Picture 6" descr="logo_icon.png">
            <a:extLst>
              <a:ext uri="{FF2B5EF4-FFF2-40B4-BE49-F238E27FC236}">
                <a16:creationId xmlns:a16="http://schemas.microsoft.com/office/drawing/2014/main" id="{50FB1EB5-64BD-6F44-8AF7-43A795B117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8" name="Picture 7">
            <a:extLst>
              <a:ext uri="{FF2B5EF4-FFF2-40B4-BE49-F238E27FC236}">
                <a16:creationId xmlns:a16="http://schemas.microsoft.com/office/drawing/2014/main" id="{73BA4AE8-E925-2D45-A56A-E3C6DE9DE826}"/>
              </a:ext>
            </a:extLst>
          </p:cNvPr>
          <p:cNvPicPr>
            <a:picLocks noChangeAspect="1"/>
          </p:cNvPicPr>
          <p:nvPr/>
        </p:nvPicPr>
        <p:blipFill>
          <a:blip r:embed="rId7"/>
          <a:stretch>
            <a:fillRect/>
          </a:stretch>
        </p:blipFill>
        <p:spPr>
          <a:xfrm>
            <a:off x="6215231" y="5246540"/>
            <a:ext cx="2375671" cy="1382124"/>
          </a:xfrm>
          <a:prstGeom prst="rect">
            <a:avLst/>
          </a:prstGeom>
        </p:spPr>
      </p:pic>
    </p:spTree>
    <p:extLst>
      <p:ext uri="{BB962C8B-B14F-4D97-AF65-F5344CB8AC3E}">
        <p14:creationId xmlns:p14="http://schemas.microsoft.com/office/powerpoint/2010/main" val="1213602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7986-06E0-A64E-BCF5-A965DAA9A790}"/>
              </a:ext>
            </a:extLst>
          </p:cNvPr>
          <p:cNvSpPr>
            <a:spLocks noGrp="1"/>
          </p:cNvSpPr>
          <p:nvPr>
            <p:ph type="title"/>
          </p:nvPr>
        </p:nvSpPr>
        <p:spPr>
          <a:xfrm>
            <a:off x="549275" y="107576"/>
            <a:ext cx="8042276" cy="997808"/>
          </a:xfrm>
        </p:spPr>
        <p:txBody>
          <a:bodyPr/>
          <a:lstStyle/>
          <a:p>
            <a:r>
              <a:rPr lang="en-US" dirty="0"/>
              <a:t>The Water We Drink</a:t>
            </a:r>
          </a:p>
        </p:txBody>
      </p:sp>
      <p:pic>
        <p:nvPicPr>
          <p:cNvPr id="5" name="Content Placeholder 4">
            <a:extLst>
              <a:ext uri="{FF2B5EF4-FFF2-40B4-BE49-F238E27FC236}">
                <a16:creationId xmlns:a16="http://schemas.microsoft.com/office/drawing/2014/main" id="{7C4E40EE-4D0F-B74F-B990-7655B329793A}"/>
              </a:ext>
            </a:extLst>
          </p:cNvPr>
          <p:cNvPicPr>
            <a:picLocks noGrp="1" noChangeAspect="1"/>
          </p:cNvPicPr>
          <p:nvPr>
            <p:ph idx="1"/>
          </p:nvPr>
        </p:nvPicPr>
        <p:blipFill>
          <a:blip r:embed="rId2"/>
          <a:stretch>
            <a:fillRect/>
          </a:stretch>
        </p:blipFill>
        <p:spPr>
          <a:xfrm>
            <a:off x="3796648" y="1299934"/>
            <a:ext cx="4993129" cy="2633916"/>
          </a:xfrm>
          <a:prstGeom prst="rect">
            <a:avLst/>
          </a:prstGeom>
        </p:spPr>
      </p:pic>
      <p:pic>
        <p:nvPicPr>
          <p:cNvPr id="4" name="Picture 3" descr="logo_icon.png">
            <a:extLst>
              <a:ext uri="{FF2B5EF4-FFF2-40B4-BE49-F238E27FC236}">
                <a16:creationId xmlns:a16="http://schemas.microsoft.com/office/drawing/2014/main" id="{E63C3E04-CEAD-DD46-B3D6-AFFA6760D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6" name="Picture 5">
            <a:extLst>
              <a:ext uri="{FF2B5EF4-FFF2-40B4-BE49-F238E27FC236}">
                <a16:creationId xmlns:a16="http://schemas.microsoft.com/office/drawing/2014/main" id="{C8400CF8-7AF4-FA4B-BA52-C218C911B5B0}"/>
              </a:ext>
            </a:extLst>
          </p:cNvPr>
          <p:cNvPicPr>
            <a:picLocks noChangeAspect="1"/>
          </p:cNvPicPr>
          <p:nvPr/>
        </p:nvPicPr>
        <p:blipFill>
          <a:blip r:embed="rId4"/>
          <a:stretch>
            <a:fillRect/>
          </a:stretch>
        </p:blipFill>
        <p:spPr>
          <a:xfrm>
            <a:off x="4411362" y="4223995"/>
            <a:ext cx="3810000" cy="2133600"/>
          </a:xfrm>
          <a:prstGeom prst="rect">
            <a:avLst/>
          </a:prstGeom>
        </p:spPr>
      </p:pic>
      <p:pic>
        <p:nvPicPr>
          <p:cNvPr id="7" name="Picture 6">
            <a:extLst>
              <a:ext uri="{FF2B5EF4-FFF2-40B4-BE49-F238E27FC236}">
                <a16:creationId xmlns:a16="http://schemas.microsoft.com/office/drawing/2014/main" id="{6897E851-38D6-6840-8E2D-CC6821AE7023}"/>
              </a:ext>
            </a:extLst>
          </p:cNvPr>
          <p:cNvPicPr>
            <a:picLocks noChangeAspect="1"/>
          </p:cNvPicPr>
          <p:nvPr/>
        </p:nvPicPr>
        <p:blipFill>
          <a:blip r:embed="rId5"/>
          <a:stretch>
            <a:fillRect/>
          </a:stretch>
        </p:blipFill>
        <p:spPr>
          <a:xfrm>
            <a:off x="354223" y="1522403"/>
            <a:ext cx="2934705" cy="2116745"/>
          </a:xfrm>
          <a:prstGeom prst="rect">
            <a:avLst/>
          </a:prstGeom>
        </p:spPr>
      </p:pic>
      <p:sp>
        <p:nvSpPr>
          <p:cNvPr id="3" name="TextBox 2"/>
          <p:cNvSpPr txBox="1"/>
          <p:nvPr/>
        </p:nvSpPr>
        <p:spPr>
          <a:xfrm>
            <a:off x="156153" y="4181690"/>
            <a:ext cx="4224233" cy="2769989"/>
          </a:xfrm>
          <a:prstGeom prst="rect">
            <a:avLst/>
          </a:prstGeom>
          <a:noFill/>
        </p:spPr>
        <p:txBody>
          <a:bodyPr wrap="none" rtlCol="0">
            <a:spAutoFit/>
          </a:bodyPr>
          <a:lstStyle/>
          <a:p>
            <a:pPr marL="342900" indent="-342900">
              <a:buFont typeface="Arial"/>
              <a:buChar char="•"/>
            </a:pPr>
            <a:r>
              <a:rPr lang="en-US" sz="2000" dirty="0">
                <a:solidFill>
                  <a:srgbClr val="FF0000"/>
                </a:solidFill>
              </a:rPr>
              <a:t>70% of our Rain Water has</a:t>
            </a:r>
          </a:p>
          <a:p>
            <a:pPr marL="342900" indent="-342900">
              <a:buFont typeface="Arial"/>
              <a:buChar char="•"/>
            </a:pPr>
            <a:r>
              <a:rPr lang="en-US" sz="2000" dirty="0">
                <a:solidFill>
                  <a:srgbClr val="FF0000"/>
                </a:solidFill>
              </a:rPr>
              <a:t>Trace amounts of </a:t>
            </a:r>
            <a:r>
              <a:rPr lang="en-US" sz="2000" dirty="0">
                <a:solidFill>
                  <a:srgbClr val="FF0000"/>
                </a:solidFill>
                <a:highlight>
                  <a:srgbClr val="FFFF00"/>
                </a:highlight>
              </a:rPr>
              <a:t>Glyphosates</a:t>
            </a:r>
          </a:p>
          <a:p>
            <a:pPr marL="342900" indent="-342900">
              <a:buFont typeface="Arial"/>
              <a:buChar char="•"/>
            </a:pPr>
            <a:r>
              <a:rPr lang="en-US" sz="2000" dirty="0"/>
              <a:t>Fluorides</a:t>
            </a:r>
          </a:p>
          <a:p>
            <a:pPr marL="342900" indent="-342900">
              <a:buFont typeface="Arial"/>
              <a:buChar char="•"/>
            </a:pPr>
            <a:r>
              <a:rPr lang="en-US" sz="2000" dirty="0"/>
              <a:t>Chlorines</a:t>
            </a:r>
          </a:p>
          <a:p>
            <a:pPr marL="342900" indent="-342900">
              <a:buFont typeface="Arial"/>
              <a:buChar char="•"/>
            </a:pPr>
            <a:r>
              <a:rPr lang="en-US" sz="2000" dirty="0"/>
              <a:t>Industrial Wastes</a:t>
            </a:r>
          </a:p>
          <a:p>
            <a:pPr marL="342900" indent="-342900">
              <a:buFont typeface="Arial"/>
              <a:buChar char="•"/>
            </a:pPr>
            <a:r>
              <a:rPr lang="en-US" sz="2000" dirty="0"/>
              <a:t>Pharmaceuticals</a:t>
            </a:r>
          </a:p>
          <a:p>
            <a:endParaRPr lang="en-US" dirty="0"/>
          </a:p>
          <a:p>
            <a:endParaRPr lang="en-US" dirty="0"/>
          </a:p>
          <a:p>
            <a:endParaRPr lang="en-US" dirty="0"/>
          </a:p>
        </p:txBody>
      </p:sp>
    </p:spTree>
    <p:extLst>
      <p:ext uri="{BB962C8B-B14F-4D97-AF65-F5344CB8AC3E}">
        <p14:creationId xmlns:p14="http://schemas.microsoft.com/office/powerpoint/2010/main" val="356549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2C10D-0961-AC4A-A1F6-B524E62E19A6}"/>
              </a:ext>
            </a:extLst>
          </p:cNvPr>
          <p:cNvSpPr>
            <a:spLocks noGrp="1"/>
          </p:cNvSpPr>
          <p:nvPr>
            <p:ph type="title"/>
          </p:nvPr>
        </p:nvSpPr>
        <p:spPr>
          <a:xfrm>
            <a:off x="549275" y="104661"/>
            <a:ext cx="8042276" cy="992627"/>
          </a:xfrm>
        </p:spPr>
        <p:txBody>
          <a:bodyPr/>
          <a:lstStyle/>
          <a:p>
            <a:r>
              <a:rPr lang="en-US" dirty="0">
                <a:solidFill>
                  <a:schemeClr val="tx1"/>
                </a:solidFill>
              </a:rPr>
              <a:t>The Foods We Eat</a:t>
            </a:r>
          </a:p>
        </p:txBody>
      </p:sp>
      <p:sp>
        <p:nvSpPr>
          <p:cNvPr id="3" name="Content Placeholder 2">
            <a:extLst>
              <a:ext uri="{FF2B5EF4-FFF2-40B4-BE49-F238E27FC236}">
                <a16:creationId xmlns:a16="http://schemas.microsoft.com/office/drawing/2014/main" id="{786B027D-0BC6-4E46-840D-1DCDC7F9D5ED}"/>
              </a:ext>
            </a:extLst>
          </p:cNvPr>
          <p:cNvSpPr>
            <a:spLocks noGrp="1"/>
          </p:cNvSpPr>
          <p:nvPr>
            <p:ph idx="1"/>
          </p:nvPr>
        </p:nvSpPr>
        <p:spPr>
          <a:xfrm>
            <a:off x="259907" y="1461301"/>
            <a:ext cx="4821378" cy="4343400"/>
          </a:xfrm>
        </p:spPr>
        <p:txBody>
          <a:bodyPr/>
          <a:lstStyle/>
          <a:p>
            <a:r>
              <a:rPr lang="en-US" b="1" dirty="0">
                <a:solidFill>
                  <a:schemeClr val="tx1"/>
                </a:solidFill>
              </a:rPr>
              <a:t>Preservatives</a:t>
            </a:r>
          </a:p>
          <a:p>
            <a:r>
              <a:rPr lang="en-US" b="1" dirty="0">
                <a:solidFill>
                  <a:schemeClr val="tx1"/>
                </a:solidFill>
              </a:rPr>
              <a:t>GMO’s</a:t>
            </a:r>
          </a:p>
          <a:p>
            <a:r>
              <a:rPr lang="en-US" b="1" dirty="0">
                <a:solidFill>
                  <a:schemeClr val="tx1"/>
                </a:solidFill>
              </a:rPr>
              <a:t>Glyphosates</a:t>
            </a:r>
          </a:p>
          <a:p>
            <a:endParaRPr lang="en-US" dirty="0"/>
          </a:p>
          <a:p>
            <a:endParaRPr lang="en-US" dirty="0"/>
          </a:p>
        </p:txBody>
      </p:sp>
      <p:pic>
        <p:nvPicPr>
          <p:cNvPr id="4" name="Picture 3" descr="logo_icon.png">
            <a:extLst>
              <a:ext uri="{FF2B5EF4-FFF2-40B4-BE49-F238E27FC236}">
                <a16:creationId xmlns:a16="http://schemas.microsoft.com/office/drawing/2014/main" id="{B0231D49-4954-6F49-B315-BD7F8FAB8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5" name="Picture 4">
            <a:extLst>
              <a:ext uri="{FF2B5EF4-FFF2-40B4-BE49-F238E27FC236}">
                <a16:creationId xmlns:a16="http://schemas.microsoft.com/office/drawing/2014/main" id="{8DAF3A94-75D7-1C40-9150-8684E0E6B8AC}"/>
              </a:ext>
            </a:extLst>
          </p:cNvPr>
          <p:cNvPicPr>
            <a:picLocks noChangeAspect="1"/>
          </p:cNvPicPr>
          <p:nvPr/>
        </p:nvPicPr>
        <p:blipFill>
          <a:blip r:embed="rId3">
            <a:alphaModFix amt="29000"/>
          </a:blip>
          <a:stretch>
            <a:fillRect/>
          </a:stretch>
        </p:blipFill>
        <p:spPr>
          <a:xfrm>
            <a:off x="228600" y="1447215"/>
            <a:ext cx="8624186" cy="4447772"/>
          </a:xfrm>
          <a:prstGeom prst="rect">
            <a:avLst/>
          </a:prstGeom>
          <a:effectLst>
            <a:outerShdw blurRad="50800" dir="5400000" algn="ctr" rotWithShape="0">
              <a:srgbClr val="000000"/>
            </a:outerShdw>
          </a:effectLst>
        </p:spPr>
      </p:pic>
      <p:pic>
        <p:nvPicPr>
          <p:cNvPr id="6" name="Picture 5">
            <a:extLst>
              <a:ext uri="{FF2B5EF4-FFF2-40B4-BE49-F238E27FC236}">
                <a16:creationId xmlns:a16="http://schemas.microsoft.com/office/drawing/2014/main" id="{9348CCA6-93C8-B545-9AAB-55164633D1CD}"/>
              </a:ext>
            </a:extLst>
          </p:cNvPr>
          <p:cNvPicPr>
            <a:picLocks noChangeAspect="1"/>
          </p:cNvPicPr>
          <p:nvPr/>
        </p:nvPicPr>
        <p:blipFill>
          <a:blip r:embed="rId4"/>
          <a:stretch>
            <a:fillRect/>
          </a:stretch>
        </p:blipFill>
        <p:spPr>
          <a:xfrm>
            <a:off x="4421528" y="1111374"/>
            <a:ext cx="3981342" cy="2237008"/>
          </a:xfrm>
          <a:prstGeom prst="rect">
            <a:avLst/>
          </a:prstGeom>
        </p:spPr>
      </p:pic>
      <p:pic>
        <p:nvPicPr>
          <p:cNvPr id="7" name="Picture 6">
            <a:extLst>
              <a:ext uri="{FF2B5EF4-FFF2-40B4-BE49-F238E27FC236}">
                <a16:creationId xmlns:a16="http://schemas.microsoft.com/office/drawing/2014/main" id="{A766C084-1BEE-304E-AE8D-771070AD8449}"/>
              </a:ext>
            </a:extLst>
          </p:cNvPr>
          <p:cNvPicPr>
            <a:picLocks noChangeAspect="1"/>
          </p:cNvPicPr>
          <p:nvPr/>
        </p:nvPicPr>
        <p:blipFill>
          <a:blip r:embed="rId5"/>
          <a:stretch>
            <a:fillRect/>
          </a:stretch>
        </p:blipFill>
        <p:spPr>
          <a:xfrm>
            <a:off x="765596" y="4111314"/>
            <a:ext cx="3810000" cy="2133600"/>
          </a:xfrm>
          <a:prstGeom prst="rect">
            <a:avLst/>
          </a:prstGeom>
        </p:spPr>
      </p:pic>
      <p:sp>
        <p:nvSpPr>
          <p:cNvPr id="8" name="TextBox 7">
            <a:extLst>
              <a:ext uri="{FF2B5EF4-FFF2-40B4-BE49-F238E27FC236}">
                <a16:creationId xmlns:a16="http://schemas.microsoft.com/office/drawing/2014/main" id="{C01E92B3-048A-8940-8697-59241CE29384}"/>
              </a:ext>
            </a:extLst>
          </p:cNvPr>
          <p:cNvSpPr txBox="1"/>
          <p:nvPr/>
        </p:nvSpPr>
        <p:spPr>
          <a:xfrm>
            <a:off x="6024282" y="4579788"/>
            <a:ext cx="2174250" cy="830997"/>
          </a:xfrm>
          <a:prstGeom prst="rect">
            <a:avLst/>
          </a:prstGeom>
          <a:noFill/>
        </p:spPr>
        <p:txBody>
          <a:bodyPr wrap="none" rtlCol="0">
            <a:spAutoFit/>
          </a:bodyPr>
          <a:lstStyle/>
          <a:p>
            <a:r>
              <a:rPr lang="en-US" sz="2400" b="1" dirty="0"/>
              <a:t>Organic</a:t>
            </a:r>
          </a:p>
          <a:p>
            <a:r>
              <a:rPr lang="en-US" sz="2400" b="1" dirty="0"/>
              <a:t>Farm to Table</a:t>
            </a:r>
          </a:p>
        </p:txBody>
      </p:sp>
      <p:sp>
        <p:nvSpPr>
          <p:cNvPr id="9" name="TextBox 8">
            <a:extLst>
              <a:ext uri="{FF2B5EF4-FFF2-40B4-BE49-F238E27FC236}">
                <a16:creationId xmlns:a16="http://schemas.microsoft.com/office/drawing/2014/main" id="{E4E9D6E4-D0DD-D24F-8212-F58F10790A9C}"/>
              </a:ext>
            </a:extLst>
          </p:cNvPr>
          <p:cNvSpPr txBox="1"/>
          <p:nvPr/>
        </p:nvSpPr>
        <p:spPr>
          <a:xfrm>
            <a:off x="4132416" y="3545916"/>
            <a:ext cx="578223" cy="461665"/>
          </a:xfrm>
          <a:prstGeom prst="rect">
            <a:avLst/>
          </a:prstGeom>
          <a:noFill/>
        </p:spPr>
        <p:txBody>
          <a:bodyPr wrap="square" rtlCol="0">
            <a:spAutoFit/>
          </a:bodyPr>
          <a:lstStyle/>
          <a:p>
            <a:r>
              <a:rPr lang="en-US" sz="2400" b="1" dirty="0"/>
              <a:t>vs</a:t>
            </a:r>
          </a:p>
        </p:txBody>
      </p:sp>
    </p:spTree>
    <p:extLst>
      <p:ext uri="{BB962C8B-B14F-4D97-AF65-F5344CB8AC3E}">
        <p14:creationId xmlns:p14="http://schemas.microsoft.com/office/powerpoint/2010/main" val="2972822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96C73-689D-1349-B00C-3E8C3CBEF2DB}"/>
              </a:ext>
            </a:extLst>
          </p:cNvPr>
          <p:cNvSpPr>
            <a:spLocks noGrp="1"/>
          </p:cNvSpPr>
          <p:nvPr>
            <p:ph type="title"/>
          </p:nvPr>
        </p:nvSpPr>
        <p:spPr>
          <a:xfrm>
            <a:off x="549275" y="107576"/>
            <a:ext cx="8042276" cy="992182"/>
          </a:xfrm>
        </p:spPr>
        <p:txBody>
          <a:bodyPr/>
          <a:lstStyle/>
          <a:p>
            <a:r>
              <a:rPr lang="en-US" dirty="0"/>
              <a:t>The Chemicals We Use </a:t>
            </a:r>
          </a:p>
        </p:txBody>
      </p:sp>
      <p:pic>
        <p:nvPicPr>
          <p:cNvPr id="5" name="Content Placeholder 4">
            <a:extLst>
              <a:ext uri="{FF2B5EF4-FFF2-40B4-BE49-F238E27FC236}">
                <a16:creationId xmlns:a16="http://schemas.microsoft.com/office/drawing/2014/main" id="{81167230-50EF-2D41-BAC2-AD045057FF80}"/>
              </a:ext>
            </a:extLst>
          </p:cNvPr>
          <p:cNvPicPr>
            <a:picLocks noGrp="1" noChangeAspect="1"/>
          </p:cNvPicPr>
          <p:nvPr>
            <p:ph idx="1"/>
          </p:nvPr>
        </p:nvPicPr>
        <p:blipFill>
          <a:blip r:embed="rId2"/>
          <a:stretch>
            <a:fillRect/>
          </a:stretch>
        </p:blipFill>
        <p:spPr>
          <a:xfrm>
            <a:off x="2482715" y="1192698"/>
            <a:ext cx="6217252" cy="4310458"/>
          </a:xfrm>
          <a:prstGeom prst="rect">
            <a:avLst/>
          </a:prstGeom>
        </p:spPr>
      </p:pic>
      <p:pic>
        <p:nvPicPr>
          <p:cNvPr id="4" name="Picture 3" descr="logo_icon.png">
            <a:extLst>
              <a:ext uri="{FF2B5EF4-FFF2-40B4-BE49-F238E27FC236}">
                <a16:creationId xmlns:a16="http://schemas.microsoft.com/office/drawing/2014/main" id="{CFFEE6E0-6890-2D4D-A852-CEAE153F8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6" name="TextBox 5">
            <a:extLst>
              <a:ext uri="{FF2B5EF4-FFF2-40B4-BE49-F238E27FC236}">
                <a16:creationId xmlns:a16="http://schemas.microsoft.com/office/drawing/2014/main" id="{61AAE3C5-3CC3-2B4E-B6A3-96838A4218BB}"/>
              </a:ext>
            </a:extLst>
          </p:cNvPr>
          <p:cNvSpPr txBox="1"/>
          <p:nvPr/>
        </p:nvSpPr>
        <p:spPr>
          <a:xfrm>
            <a:off x="228600" y="2453252"/>
            <a:ext cx="2218326" cy="2031325"/>
          </a:xfrm>
          <a:prstGeom prst="rect">
            <a:avLst/>
          </a:prstGeom>
          <a:noFill/>
        </p:spPr>
        <p:txBody>
          <a:bodyPr wrap="none" rtlCol="0">
            <a:spAutoFit/>
          </a:bodyPr>
          <a:lstStyle/>
          <a:p>
            <a:r>
              <a:rPr lang="en-US" sz="2400" dirty="0"/>
              <a:t>Fat Soluble</a:t>
            </a:r>
          </a:p>
          <a:p>
            <a:r>
              <a:rPr lang="en-US" sz="2400" dirty="0"/>
              <a:t>Airborne</a:t>
            </a:r>
          </a:p>
          <a:p>
            <a:r>
              <a:rPr lang="en-US" sz="2400" dirty="0"/>
              <a:t>Water Soluble</a:t>
            </a:r>
          </a:p>
          <a:p>
            <a:endParaRPr lang="en-US" dirty="0"/>
          </a:p>
          <a:p>
            <a:endParaRPr lang="en-US" dirty="0"/>
          </a:p>
          <a:p>
            <a:endParaRPr lang="en-US" dirty="0"/>
          </a:p>
        </p:txBody>
      </p:sp>
      <p:sp>
        <p:nvSpPr>
          <p:cNvPr id="3" name="TextBox 2">
            <a:extLst>
              <a:ext uri="{FF2B5EF4-FFF2-40B4-BE49-F238E27FC236}">
                <a16:creationId xmlns:a16="http://schemas.microsoft.com/office/drawing/2014/main" id="{95474FBB-4A38-8F49-BDC6-85E71A3A69A9}"/>
              </a:ext>
            </a:extLst>
          </p:cNvPr>
          <p:cNvSpPr txBox="1"/>
          <p:nvPr/>
        </p:nvSpPr>
        <p:spPr>
          <a:xfrm>
            <a:off x="3584741" y="5503156"/>
            <a:ext cx="4669868" cy="369332"/>
          </a:xfrm>
          <a:prstGeom prst="rect">
            <a:avLst/>
          </a:prstGeom>
          <a:noFill/>
        </p:spPr>
        <p:txBody>
          <a:bodyPr wrap="none" rtlCol="0">
            <a:spAutoFit/>
          </a:bodyPr>
          <a:lstStyle/>
          <a:p>
            <a:r>
              <a:rPr lang="en-US" dirty="0"/>
              <a:t>Common Chemicals found in Households</a:t>
            </a:r>
          </a:p>
        </p:txBody>
      </p:sp>
    </p:spTree>
    <p:extLst>
      <p:ext uri="{BB962C8B-B14F-4D97-AF65-F5344CB8AC3E}">
        <p14:creationId xmlns:p14="http://schemas.microsoft.com/office/powerpoint/2010/main" val="3893568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5033" y="83573"/>
            <a:ext cx="6755409" cy="1489587"/>
          </a:xfrm>
        </p:spPr>
        <p:txBody>
          <a:bodyPr/>
          <a:lstStyle/>
          <a:p>
            <a:r>
              <a:rPr lang="en-US" sz="4000" dirty="0"/>
              <a:t>The Medications We Take</a:t>
            </a:r>
            <a:br>
              <a:rPr lang="en-US" dirty="0"/>
            </a:br>
            <a:r>
              <a:rPr lang="en-US" dirty="0"/>
              <a:t> </a:t>
            </a:r>
            <a:r>
              <a:rPr lang="en-US" sz="3200" dirty="0"/>
              <a:t>Paradigm Shift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1804" y="1960502"/>
            <a:ext cx="3406296" cy="3182998"/>
          </a:xfrm>
        </p:spPr>
      </p:pic>
      <p:sp>
        <p:nvSpPr>
          <p:cNvPr id="5" name="TextBox 4"/>
          <p:cNvSpPr txBox="1"/>
          <p:nvPr/>
        </p:nvSpPr>
        <p:spPr>
          <a:xfrm>
            <a:off x="4058228" y="3230685"/>
            <a:ext cx="478053" cy="369332"/>
          </a:xfrm>
          <a:prstGeom prst="rect">
            <a:avLst/>
          </a:prstGeom>
          <a:noFill/>
        </p:spPr>
        <p:txBody>
          <a:bodyPr wrap="none" rtlCol="0">
            <a:spAutoFit/>
          </a:bodyPr>
          <a:lstStyle/>
          <a:p>
            <a:r>
              <a:rPr lang="en-US" dirty="0"/>
              <a:t>VS</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2738" y="1960503"/>
            <a:ext cx="3830386" cy="3182997"/>
          </a:xfrm>
          <a:prstGeom prst="rect">
            <a:avLst/>
          </a:prstGeom>
        </p:spPr>
      </p:pic>
      <p:sp>
        <p:nvSpPr>
          <p:cNvPr id="3" name="TextBox 2"/>
          <p:cNvSpPr txBox="1"/>
          <p:nvPr/>
        </p:nvSpPr>
        <p:spPr>
          <a:xfrm>
            <a:off x="1175124" y="5334000"/>
            <a:ext cx="1975221" cy="646331"/>
          </a:xfrm>
          <a:prstGeom prst="rect">
            <a:avLst/>
          </a:prstGeom>
          <a:noFill/>
        </p:spPr>
        <p:txBody>
          <a:bodyPr wrap="none" rtlCol="0">
            <a:spAutoFit/>
          </a:bodyPr>
          <a:lstStyle/>
          <a:p>
            <a:r>
              <a:rPr lang="en-US" dirty="0"/>
              <a:t>Synthetics</a:t>
            </a:r>
          </a:p>
          <a:p>
            <a:r>
              <a:rPr lang="en-US" dirty="0"/>
              <a:t>Pharmaceuticals</a:t>
            </a:r>
          </a:p>
        </p:txBody>
      </p:sp>
      <p:sp>
        <p:nvSpPr>
          <p:cNvPr id="7" name="TextBox 6"/>
          <p:cNvSpPr txBox="1"/>
          <p:nvPr/>
        </p:nvSpPr>
        <p:spPr>
          <a:xfrm>
            <a:off x="5831544" y="5334000"/>
            <a:ext cx="2575269" cy="1200329"/>
          </a:xfrm>
          <a:prstGeom prst="rect">
            <a:avLst/>
          </a:prstGeom>
          <a:noFill/>
        </p:spPr>
        <p:txBody>
          <a:bodyPr wrap="none" rtlCol="0">
            <a:spAutoFit/>
          </a:bodyPr>
          <a:lstStyle/>
          <a:p>
            <a:r>
              <a:rPr lang="en-US" dirty="0"/>
              <a:t>Natural Extracts</a:t>
            </a:r>
          </a:p>
          <a:p>
            <a:r>
              <a:rPr lang="en-US" dirty="0"/>
              <a:t>Herbal Formulations</a:t>
            </a:r>
          </a:p>
          <a:p>
            <a:r>
              <a:rPr lang="en-US" dirty="0"/>
              <a:t>Chinese Medicine</a:t>
            </a:r>
          </a:p>
          <a:p>
            <a:r>
              <a:rPr lang="en-US" dirty="0"/>
              <a:t>Organic Essential Oils</a:t>
            </a:r>
          </a:p>
        </p:txBody>
      </p:sp>
      <p:pic>
        <p:nvPicPr>
          <p:cNvPr id="9" name="Picture 8" descr="logo_ic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656" y="6094071"/>
            <a:ext cx="516044" cy="458321"/>
          </a:xfrm>
          <a:prstGeom prst="rect">
            <a:avLst/>
          </a:prstGeom>
        </p:spPr>
      </p:pic>
    </p:spTree>
    <p:extLst>
      <p:ext uri="{BB962C8B-B14F-4D97-AF65-F5344CB8AC3E}">
        <p14:creationId xmlns:p14="http://schemas.microsoft.com/office/powerpoint/2010/main" val="819473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BB00-D1C6-394C-A7B7-D3E217B59F72}"/>
              </a:ext>
            </a:extLst>
          </p:cNvPr>
          <p:cNvSpPr>
            <a:spLocks noGrp="1"/>
          </p:cNvSpPr>
          <p:nvPr>
            <p:ph type="title"/>
          </p:nvPr>
        </p:nvSpPr>
        <p:spPr/>
        <p:txBody>
          <a:bodyPr/>
          <a:lstStyle/>
          <a:p>
            <a:r>
              <a:rPr lang="en-US" dirty="0"/>
              <a:t>The Technology We Use</a:t>
            </a:r>
          </a:p>
        </p:txBody>
      </p:sp>
      <p:pic>
        <p:nvPicPr>
          <p:cNvPr id="6" name="Content Placeholder 5">
            <a:extLst>
              <a:ext uri="{FF2B5EF4-FFF2-40B4-BE49-F238E27FC236}">
                <a16:creationId xmlns:a16="http://schemas.microsoft.com/office/drawing/2014/main" id="{D4C61846-83A5-7943-BB5A-619CBC1E9395}"/>
              </a:ext>
            </a:extLst>
          </p:cNvPr>
          <p:cNvPicPr>
            <a:picLocks noGrp="1" noChangeAspect="1"/>
          </p:cNvPicPr>
          <p:nvPr>
            <p:ph idx="1"/>
          </p:nvPr>
        </p:nvPicPr>
        <p:blipFill>
          <a:blip r:embed="rId2"/>
          <a:stretch>
            <a:fillRect/>
          </a:stretch>
        </p:blipFill>
        <p:spPr>
          <a:xfrm>
            <a:off x="2104280" y="1807096"/>
            <a:ext cx="5372965" cy="3466429"/>
          </a:xfrm>
          <a:prstGeom prst="rect">
            <a:avLst/>
          </a:prstGeom>
        </p:spPr>
      </p:pic>
      <p:pic>
        <p:nvPicPr>
          <p:cNvPr id="4" name="Picture 3" descr="logo_icon.png">
            <a:extLst>
              <a:ext uri="{FF2B5EF4-FFF2-40B4-BE49-F238E27FC236}">
                <a16:creationId xmlns:a16="http://schemas.microsoft.com/office/drawing/2014/main" id="{B234F817-8D94-3A40-9A1A-B835DD2CC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1714957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4605528"/>
            <a:ext cx="7543800" cy="1946864"/>
          </a:xfrm>
        </p:spPr>
        <p:txBody>
          <a:bodyPr>
            <a:normAutofit lnSpcReduction="10000"/>
          </a:bodyPr>
          <a:lstStyle/>
          <a:p>
            <a:r>
              <a:rPr lang="en-US" sz="2800" dirty="0">
                <a:solidFill>
                  <a:srgbClr val="000000"/>
                </a:solidFill>
              </a:rPr>
              <a:t>Why is it important to know about EMF?</a:t>
            </a:r>
          </a:p>
          <a:p>
            <a:pPr lvl="1"/>
            <a:r>
              <a:rPr lang="en-US" sz="2600" dirty="0">
                <a:solidFill>
                  <a:srgbClr val="000000"/>
                </a:solidFill>
              </a:rPr>
              <a:t>5-G Net Works</a:t>
            </a:r>
          </a:p>
          <a:p>
            <a:r>
              <a:rPr lang="en-US" sz="2800" dirty="0">
                <a:solidFill>
                  <a:srgbClr val="000000"/>
                </a:solidFill>
              </a:rPr>
              <a:t>Is wireless technology really Body friendly?</a:t>
            </a:r>
          </a:p>
        </p:txBody>
      </p:sp>
      <p:sp>
        <p:nvSpPr>
          <p:cNvPr id="3" name="Title 2"/>
          <p:cNvSpPr>
            <a:spLocks noGrp="1"/>
          </p:cNvSpPr>
          <p:nvPr>
            <p:ph type="title"/>
          </p:nvPr>
        </p:nvSpPr>
        <p:spPr>
          <a:xfrm>
            <a:off x="0" y="596900"/>
            <a:ext cx="8229600" cy="1422400"/>
          </a:xfrm>
        </p:spPr>
        <p:txBody>
          <a:bodyPr>
            <a:normAutofit fontScale="90000"/>
          </a:bodyPr>
          <a:lstStyle/>
          <a:p>
            <a:r>
              <a:rPr lang="en-US" dirty="0"/>
              <a:t>  </a:t>
            </a:r>
            <a:br>
              <a:rPr lang="en-US" dirty="0"/>
            </a:br>
            <a:r>
              <a:rPr lang="en-US" dirty="0">
                <a:solidFill>
                  <a:schemeClr val="tx1"/>
                </a:solidFill>
              </a:rPr>
              <a:t>Electrical Toxins</a:t>
            </a:r>
            <a:br>
              <a:rPr lang="en-US" dirty="0">
                <a:solidFill>
                  <a:schemeClr val="tx1"/>
                </a:solidFill>
              </a:rPr>
            </a:br>
            <a:r>
              <a:rPr lang="en-US" dirty="0">
                <a:solidFill>
                  <a:schemeClr val="tx1"/>
                </a:solidFill>
              </a:rPr>
              <a:t>               What is E-SMOG ? </a:t>
            </a:r>
            <a:br>
              <a:rPr lang="en-US" dirty="0"/>
            </a:br>
            <a:endParaRPr lang="en-US" dirty="0"/>
          </a:p>
        </p:txBody>
      </p:sp>
      <p:pic>
        <p:nvPicPr>
          <p:cNvPr id="4" name="Picture 3" descr="downloa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600200"/>
            <a:ext cx="4724400" cy="2355850"/>
          </a:xfrm>
          <a:prstGeom prst="rect">
            <a:avLst/>
          </a:prstGeom>
        </p:spPr>
      </p:pic>
      <p:sp>
        <p:nvSpPr>
          <p:cNvPr id="6" name="TextBox 5"/>
          <p:cNvSpPr txBox="1"/>
          <p:nvPr/>
        </p:nvSpPr>
        <p:spPr>
          <a:xfrm>
            <a:off x="838200" y="4114800"/>
            <a:ext cx="3481467" cy="369332"/>
          </a:xfrm>
          <a:prstGeom prst="rect">
            <a:avLst/>
          </a:prstGeom>
          <a:noFill/>
        </p:spPr>
        <p:txBody>
          <a:bodyPr wrap="none" rtlCol="0">
            <a:spAutoFit/>
          </a:bodyPr>
          <a:lstStyle/>
          <a:p>
            <a:r>
              <a:rPr lang="en-US" dirty="0"/>
              <a:t>Electro Magnetic Fields - EMF </a:t>
            </a:r>
          </a:p>
        </p:txBody>
      </p:sp>
      <p:pic>
        <p:nvPicPr>
          <p:cNvPr id="7" name="Picture 6" descr="Earthing-The-Case-for-Going-Barefoot_header-752x40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12900"/>
            <a:ext cx="4038600" cy="2362200"/>
          </a:xfrm>
          <a:prstGeom prst="rect">
            <a:avLst/>
          </a:prstGeom>
        </p:spPr>
      </p:pic>
      <p:sp>
        <p:nvSpPr>
          <p:cNvPr id="8" name="TextBox 7"/>
          <p:cNvSpPr txBox="1"/>
          <p:nvPr/>
        </p:nvSpPr>
        <p:spPr>
          <a:xfrm>
            <a:off x="3124200" y="2514600"/>
            <a:ext cx="1600200" cy="461665"/>
          </a:xfrm>
          <a:prstGeom prst="rect">
            <a:avLst/>
          </a:prstGeom>
          <a:noFill/>
        </p:spPr>
        <p:txBody>
          <a:bodyPr wrap="square" rtlCol="0">
            <a:spAutoFit/>
          </a:bodyPr>
          <a:lstStyle/>
          <a:p>
            <a:r>
              <a:rPr lang="en-US" sz="2400" b="1" dirty="0"/>
              <a:t>Problem</a:t>
            </a:r>
          </a:p>
        </p:txBody>
      </p:sp>
      <p:sp>
        <p:nvSpPr>
          <p:cNvPr id="9" name="TextBox 8"/>
          <p:cNvSpPr txBox="1"/>
          <p:nvPr/>
        </p:nvSpPr>
        <p:spPr>
          <a:xfrm>
            <a:off x="5486400" y="2514600"/>
            <a:ext cx="1403599" cy="461665"/>
          </a:xfrm>
          <a:prstGeom prst="rect">
            <a:avLst/>
          </a:prstGeom>
          <a:noFill/>
        </p:spPr>
        <p:txBody>
          <a:bodyPr wrap="none" rtlCol="0">
            <a:spAutoFit/>
          </a:bodyPr>
          <a:lstStyle/>
          <a:p>
            <a:r>
              <a:rPr lang="en-US" sz="2400" dirty="0">
                <a:solidFill>
                  <a:schemeClr val="bg1"/>
                </a:solidFill>
              </a:rPr>
              <a:t>Solution</a:t>
            </a:r>
          </a:p>
        </p:txBody>
      </p:sp>
      <p:sp>
        <p:nvSpPr>
          <p:cNvPr id="10" name="TextBox 9"/>
          <p:cNvSpPr txBox="1"/>
          <p:nvPr/>
        </p:nvSpPr>
        <p:spPr>
          <a:xfrm>
            <a:off x="5867400" y="4126468"/>
            <a:ext cx="2740616" cy="369332"/>
          </a:xfrm>
          <a:prstGeom prst="rect">
            <a:avLst/>
          </a:prstGeom>
          <a:noFill/>
        </p:spPr>
        <p:txBody>
          <a:bodyPr wrap="none" rtlCol="0">
            <a:spAutoFit/>
          </a:bodyPr>
          <a:lstStyle/>
          <a:p>
            <a:r>
              <a:rPr lang="en-US" dirty="0"/>
              <a:t>Grounding Technology</a:t>
            </a:r>
          </a:p>
        </p:txBody>
      </p:sp>
      <p:pic>
        <p:nvPicPr>
          <p:cNvPr id="11" name="Picture 10" descr="logo_ic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1581395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E4792-F539-1845-9365-BBEABF81469F}"/>
              </a:ext>
            </a:extLst>
          </p:cNvPr>
          <p:cNvSpPr>
            <a:spLocks noGrp="1"/>
          </p:cNvSpPr>
          <p:nvPr>
            <p:ph type="title"/>
          </p:nvPr>
        </p:nvSpPr>
        <p:spPr>
          <a:xfrm>
            <a:off x="549275" y="26915"/>
            <a:ext cx="8205842" cy="887484"/>
          </a:xfrm>
        </p:spPr>
        <p:txBody>
          <a:bodyPr/>
          <a:lstStyle/>
          <a:p>
            <a:r>
              <a:rPr lang="en-US" sz="3600" dirty="0"/>
              <a:t>Our Modern Life Styles </a:t>
            </a:r>
          </a:p>
        </p:txBody>
      </p:sp>
      <p:pic>
        <p:nvPicPr>
          <p:cNvPr id="4" name="Content Placeholder 3" descr="Dental Office&#10;">
            <a:extLst>
              <a:ext uri="{FF2B5EF4-FFF2-40B4-BE49-F238E27FC236}">
                <a16:creationId xmlns:a16="http://schemas.microsoft.com/office/drawing/2014/main" id="{8D999FBA-7DD8-9145-9CC2-833C41964B6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0919" y="1568183"/>
            <a:ext cx="2902114" cy="1842122"/>
          </a:xfrm>
          <a:prstGeom prst="rect">
            <a:avLst/>
          </a:prstGeom>
        </p:spPr>
      </p:pic>
      <p:pic>
        <p:nvPicPr>
          <p:cNvPr id="5" name="Picture 4" descr="images.jpg">
            <a:extLst>
              <a:ext uri="{FF2B5EF4-FFF2-40B4-BE49-F238E27FC236}">
                <a16:creationId xmlns:a16="http://schemas.microsoft.com/office/drawing/2014/main" id="{F93D00C3-4442-1C4A-B3C4-765D7C75A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958" y="4045208"/>
            <a:ext cx="2666527" cy="1371600"/>
          </a:xfrm>
          <a:prstGeom prst="rect">
            <a:avLst/>
          </a:prstGeom>
        </p:spPr>
      </p:pic>
      <p:pic>
        <p:nvPicPr>
          <p:cNvPr id="7" name="Picture 6" descr="A display in a room&#10;&#10;Description automatically generated">
            <a:extLst>
              <a:ext uri="{FF2B5EF4-FFF2-40B4-BE49-F238E27FC236}">
                <a16:creationId xmlns:a16="http://schemas.microsoft.com/office/drawing/2014/main" id="{9C12199B-BEF6-024A-B8F9-820C2BE4958E}"/>
              </a:ext>
            </a:extLst>
          </p:cNvPr>
          <p:cNvPicPr>
            <a:picLocks noChangeAspect="1"/>
          </p:cNvPicPr>
          <p:nvPr/>
        </p:nvPicPr>
        <p:blipFill>
          <a:blip r:embed="rId4"/>
          <a:stretch>
            <a:fillRect/>
          </a:stretch>
        </p:blipFill>
        <p:spPr>
          <a:xfrm>
            <a:off x="4439793" y="914399"/>
            <a:ext cx="4315324" cy="2871652"/>
          </a:xfrm>
          <a:prstGeom prst="rect">
            <a:avLst/>
          </a:prstGeom>
        </p:spPr>
      </p:pic>
      <p:pic>
        <p:nvPicPr>
          <p:cNvPr id="9" name="Picture 8" descr="A picture containing sitting, table, white&#10;&#10;Description automatically generated">
            <a:extLst>
              <a:ext uri="{FF2B5EF4-FFF2-40B4-BE49-F238E27FC236}">
                <a16:creationId xmlns:a16="http://schemas.microsoft.com/office/drawing/2014/main" id="{95D478A4-65CA-5A45-9631-8C1EFF4096F1}"/>
              </a:ext>
            </a:extLst>
          </p:cNvPr>
          <p:cNvPicPr>
            <a:picLocks noChangeAspect="1"/>
          </p:cNvPicPr>
          <p:nvPr/>
        </p:nvPicPr>
        <p:blipFill>
          <a:blip r:embed="rId5"/>
          <a:stretch>
            <a:fillRect/>
          </a:stretch>
        </p:blipFill>
        <p:spPr>
          <a:xfrm>
            <a:off x="4838868" y="4064089"/>
            <a:ext cx="3517174" cy="1371600"/>
          </a:xfrm>
          <a:prstGeom prst="rect">
            <a:avLst/>
          </a:prstGeom>
        </p:spPr>
      </p:pic>
      <p:pic>
        <p:nvPicPr>
          <p:cNvPr id="8" name="Picture 7" descr="logo_icon.png">
            <a:extLst>
              <a:ext uri="{FF2B5EF4-FFF2-40B4-BE49-F238E27FC236}">
                <a16:creationId xmlns:a16="http://schemas.microsoft.com/office/drawing/2014/main" id="{E2817C17-0273-6842-9545-CEEC99D319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1621748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B481-C5E3-3F47-8D33-63C896F400C3}"/>
              </a:ext>
            </a:extLst>
          </p:cNvPr>
          <p:cNvSpPr>
            <a:spLocks noGrp="1"/>
          </p:cNvSpPr>
          <p:nvPr>
            <p:ph type="title"/>
          </p:nvPr>
        </p:nvSpPr>
        <p:spPr/>
        <p:txBody>
          <a:bodyPr/>
          <a:lstStyle/>
          <a:p>
            <a:r>
              <a:rPr lang="en-US" dirty="0"/>
              <a:t>Our Technical World</a:t>
            </a:r>
          </a:p>
        </p:txBody>
      </p:sp>
      <p:pic>
        <p:nvPicPr>
          <p:cNvPr id="4" name="Content Placeholder 3" descr="imgres.jpg">
            <a:extLst>
              <a:ext uri="{FF2B5EF4-FFF2-40B4-BE49-F238E27FC236}">
                <a16:creationId xmlns:a16="http://schemas.microsoft.com/office/drawing/2014/main" id="{2381C42D-C937-B943-BE4D-8BACDF64AC3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9421" b="9421"/>
          <a:stretch>
            <a:fillRect/>
          </a:stretch>
        </p:blipFill>
        <p:spPr>
          <a:xfrm>
            <a:off x="995362" y="1729589"/>
            <a:ext cx="3492500" cy="1886193"/>
          </a:xfrm>
        </p:spPr>
      </p:pic>
      <p:pic>
        <p:nvPicPr>
          <p:cNvPr id="5" name="Picture 4" descr="images.jpg">
            <a:extLst>
              <a:ext uri="{FF2B5EF4-FFF2-40B4-BE49-F238E27FC236}">
                <a16:creationId xmlns:a16="http://schemas.microsoft.com/office/drawing/2014/main" id="{FCDA7AED-8EF0-4647-BCCF-E5C35BCAA0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7051" y="1807349"/>
            <a:ext cx="2984500" cy="2717800"/>
          </a:xfrm>
          <a:prstGeom prst="rect">
            <a:avLst/>
          </a:prstGeom>
        </p:spPr>
      </p:pic>
      <p:pic>
        <p:nvPicPr>
          <p:cNvPr id="6" name="Picture 5" descr="images-1.jpg">
            <a:extLst>
              <a:ext uri="{FF2B5EF4-FFF2-40B4-BE49-F238E27FC236}">
                <a16:creationId xmlns:a16="http://schemas.microsoft.com/office/drawing/2014/main" id="{12F4D6E6-3569-6F41-B0AB-4E78ED614F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3" y="3993436"/>
            <a:ext cx="2396809" cy="1820832"/>
          </a:xfrm>
          <a:prstGeom prst="rect">
            <a:avLst/>
          </a:prstGeom>
        </p:spPr>
      </p:pic>
      <p:pic>
        <p:nvPicPr>
          <p:cNvPr id="7" name="Picture 6" descr="images-2.jpg">
            <a:extLst>
              <a:ext uri="{FF2B5EF4-FFF2-40B4-BE49-F238E27FC236}">
                <a16:creationId xmlns:a16="http://schemas.microsoft.com/office/drawing/2014/main" id="{F9D4F53A-1C2D-EF4B-A53E-F575281901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0867" y="4420977"/>
            <a:ext cx="1935845" cy="2015039"/>
          </a:xfrm>
          <a:prstGeom prst="rect">
            <a:avLst/>
          </a:prstGeom>
        </p:spPr>
      </p:pic>
      <p:sp>
        <p:nvSpPr>
          <p:cNvPr id="8" name="Rectangle 7">
            <a:extLst>
              <a:ext uri="{FF2B5EF4-FFF2-40B4-BE49-F238E27FC236}">
                <a16:creationId xmlns:a16="http://schemas.microsoft.com/office/drawing/2014/main" id="{5AC1FEAB-92E4-AA49-B71B-7D26C791FC30}"/>
              </a:ext>
            </a:extLst>
          </p:cNvPr>
          <p:cNvSpPr/>
          <p:nvPr/>
        </p:nvSpPr>
        <p:spPr>
          <a:xfrm>
            <a:off x="5815967" y="5167937"/>
            <a:ext cx="3177251" cy="646331"/>
          </a:xfrm>
          <a:prstGeom prst="rect">
            <a:avLst/>
          </a:prstGeom>
        </p:spPr>
        <p:txBody>
          <a:bodyPr wrap="square">
            <a:spAutoFit/>
          </a:bodyPr>
          <a:lstStyle/>
          <a:p>
            <a:pPr defTabSz="914400"/>
            <a:r>
              <a:rPr kumimoji="1" lang="en-US" altLang="zh-TW" dirty="0">
                <a:solidFill>
                  <a:prstClr val="black"/>
                </a:solidFill>
                <a:latin typeface="Lucida Sans Unicode"/>
                <a:ea typeface="微軟正黑體"/>
              </a:rPr>
              <a:t>Cell Towers Blend into</a:t>
            </a:r>
          </a:p>
          <a:p>
            <a:pPr defTabSz="914400"/>
            <a:r>
              <a:rPr kumimoji="1" lang="en-US" altLang="zh-TW" dirty="0">
                <a:solidFill>
                  <a:prstClr val="black"/>
                </a:solidFill>
                <a:latin typeface="Lucida Sans Unicode"/>
                <a:ea typeface="微軟正黑體"/>
              </a:rPr>
              <a:t> the surroundings</a:t>
            </a:r>
            <a:endParaRPr kumimoji="1" lang="zh-TW" altLang="en-US" dirty="0">
              <a:solidFill>
                <a:prstClr val="black"/>
              </a:solidFill>
              <a:latin typeface="Lucida Sans Unicode"/>
              <a:ea typeface="微軟正黑體"/>
            </a:endParaRPr>
          </a:p>
        </p:txBody>
      </p:sp>
      <p:pic>
        <p:nvPicPr>
          <p:cNvPr id="9" name="Picture 8" descr="logo_icon.png">
            <a:extLst>
              <a:ext uri="{FF2B5EF4-FFF2-40B4-BE49-F238E27FC236}">
                <a16:creationId xmlns:a16="http://schemas.microsoft.com/office/drawing/2014/main" id="{DE1CFD8C-4F51-7F47-B60C-D329325453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3074777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8344" y="-1"/>
            <a:ext cx="7165563" cy="1342663"/>
          </a:xfrm>
        </p:spPr>
        <p:txBody>
          <a:bodyPr>
            <a:normAutofit fontScale="90000"/>
          </a:bodyPr>
          <a:lstStyle/>
          <a:p>
            <a:r>
              <a:rPr lang="en-US" dirty="0"/>
              <a:t>Electro Smog…..….</a:t>
            </a:r>
            <a:br>
              <a:rPr lang="en-US" dirty="0"/>
            </a:br>
            <a:r>
              <a:rPr lang="en-US" dirty="0"/>
              <a:t>     </a:t>
            </a:r>
            <a:r>
              <a:rPr lang="en-US" sz="4000" b="1" dirty="0">
                <a:solidFill>
                  <a:srgbClr val="FF0000"/>
                </a:solidFill>
              </a:rPr>
              <a:t>Silent Killer</a:t>
            </a:r>
          </a:p>
        </p:txBody>
      </p:sp>
      <p:sp>
        <p:nvSpPr>
          <p:cNvPr id="2" name="Content Placeholder 1"/>
          <p:cNvSpPr>
            <a:spLocks noGrp="1"/>
          </p:cNvSpPr>
          <p:nvPr>
            <p:ph idx="1"/>
          </p:nvPr>
        </p:nvSpPr>
        <p:spPr>
          <a:xfrm>
            <a:off x="975210" y="4131205"/>
            <a:ext cx="4915037" cy="2553993"/>
          </a:xfrm>
        </p:spPr>
        <p:txBody>
          <a:bodyPr>
            <a:normAutofit fontScale="70000" lnSpcReduction="20000"/>
          </a:bodyPr>
          <a:lstStyle/>
          <a:p>
            <a:pPr marL="109728" indent="0">
              <a:buNone/>
            </a:pPr>
            <a:endParaRPr lang="en-US" dirty="0"/>
          </a:p>
          <a:p>
            <a:r>
              <a:rPr lang="en-US" sz="2600" dirty="0">
                <a:solidFill>
                  <a:schemeClr val="tx1"/>
                </a:solidFill>
              </a:rPr>
              <a:t>Politics-Economics -Technology</a:t>
            </a:r>
          </a:p>
          <a:p>
            <a:r>
              <a:rPr lang="en-US" sz="2600" dirty="0">
                <a:solidFill>
                  <a:schemeClr val="tx1"/>
                </a:solidFill>
              </a:rPr>
              <a:t>Harmful Effects of EMF to your Bio Field</a:t>
            </a:r>
          </a:p>
          <a:p>
            <a:pPr lvl="1"/>
            <a:r>
              <a:rPr lang="en-US" sz="2600" dirty="0">
                <a:solidFill>
                  <a:schemeClr val="tx1"/>
                </a:solidFill>
              </a:rPr>
              <a:t>Attacks the Immune System</a:t>
            </a:r>
          </a:p>
          <a:p>
            <a:r>
              <a:rPr lang="en-US" sz="2600" dirty="0">
                <a:solidFill>
                  <a:schemeClr val="tx1"/>
                </a:solidFill>
              </a:rPr>
              <a:t>Remediation –</a:t>
            </a:r>
          </a:p>
          <a:p>
            <a:pPr lvl="1"/>
            <a:r>
              <a:rPr lang="en-US" sz="2600" dirty="0">
                <a:solidFill>
                  <a:schemeClr val="tx1"/>
                </a:solidFill>
              </a:rPr>
              <a:t>Earthing / Grounding</a:t>
            </a:r>
          </a:p>
          <a:p>
            <a:pPr marL="109728" indent="0">
              <a:buNone/>
            </a:pPr>
            <a:endParaRPr lang="en-US" dirty="0"/>
          </a:p>
        </p:txBody>
      </p:sp>
      <p:pic>
        <p:nvPicPr>
          <p:cNvPr id="4" name="Picture 3"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1560" y="4029848"/>
            <a:ext cx="2065337" cy="1874657"/>
          </a:xfrm>
          <a:prstGeom prst="rect">
            <a:avLst/>
          </a:prstGeom>
        </p:spPr>
      </p:pic>
      <p:pic>
        <p:nvPicPr>
          <p:cNvPr id="8" name="Picture 7"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8451" y="519524"/>
            <a:ext cx="1911556" cy="3136900"/>
          </a:xfrm>
          <a:prstGeom prst="rect">
            <a:avLst/>
          </a:prstGeom>
        </p:spPr>
      </p:pic>
      <p:pic>
        <p:nvPicPr>
          <p:cNvPr id="6" name="Picture 5" descr="Electro smog graph.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586" y="1288899"/>
            <a:ext cx="4915037" cy="3098611"/>
          </a:xfrm>
          <a:prstGeom prst="rect">
            <a:avLst/>
          </a:prstGeom>
        </p:spPr>
      </p:pic>
      <p:pic>
        <p:nvPicPr>
          <p:cNvPr id="9" name="Picture 8" descr="logo_icon.png">
            <a:extLst>
              <a:ext uri="{FF2B5EF4-FFF2-40B4-BE49-F238E27FC236}">
                <a16:creationId xmlns:a16="http://schemas.microsoft.com/office/drawing/2014/main" id="{9DCAC6DB-E89C-2D4A-811C-62BB611EBD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3129896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7D217-4521-8E4F-9ADE-4DACCB9EE593}"/>
              </a:ext>
            </a:extLst>
          </p:cNvPr>
          <p:cNvSpPr>
            <a:spLocks noGrp="1"/>
          </p:cNvSpPr>
          <p:nvPr>
            <p:ph type="title"/>
          </p:nvPr>
        </p:nvSpPr>
        <p:spPr>
          <a:xfrm>
            <a:off x="523563" y="0"/>
            <a:ext cx="8237590" cy="1543664"/>
          </a:xfrm>
        </p:spPr>
        <p:txBody>
          <a:bodyPr>
            <a:normAutofit fontScale="90000"/>
          </a:bodyPr>
          <a:lstStyle/>
          <a:p>
            <a:r>
              <a:rPr lang="en-US" sz="4000" dirty="0">
                <a:latin typeface="Avenir Next Medium" panose="020B0503020202020204" pitchFamily="34" charset="0"/>
              </a:rPr>
              <a:t>Raise Your Hand if you have a 			                 Cell Phone turned </a:t>
            </a:r>
            <a:r>
              <a:rPr lang="en-US" sz="4000" dirty="0">
                <a:solidFill>
                  <a:srgbClr val="FF0000"/>
                </a:solidFill>
                <a:latin typeface="Avenir Next Medium" panose="020B0503020202020204" pitchFamily="34" charset="0"/>
              </a:rPr>
              <a:t>ON </a:t>
            </a:r>
            <a:r>
              <a:rPr lang="en-US" sz="4000" dirty="0">
                <a:latin typeface="Avenir Next Medium" panose="020B0503020202020204" pitchFamily="34" charset="0"/>
              </a:rPr>
              <a:t>?</a:t>
            </a:r>
            <a:endParaRPr lang="en-US" sz="4000" dirty="0">
              <a:solidFill>
                <a:srgbClr val="FF0000"/>
              </a:solidFill>
              <a:latin typeface="Avenir Next Medium" panose="020B0503020202020204" pitchFamily="34" charset="0"/>
            </a:endParaRPr>
          </a:p>
        </p:txBody>
      </p:sp>
      <p:pic>
        <p:nvPicPr>
          <p:cNvPr id="9" name="Content Placeholder 8">
            <a:extLst>
              <a:ext uri="{FF2B5EF4-FFF2-40B4-BE49-F238E27FC236}">
                <a16:creationId xmlns:a16="http://schemas.microsoft.com/office/drawing/2014/main" id="{98138A58-785D-3642-A4F5-BD28AF7F7540}"/>
              </a:ext>
            </a:extLst>
          </p:cNvPr>
          <p:cNvPicPr>
            <a:picLocks noGrp="1" noChangeAspect="1"/>
          </p:cNvPicPr>
          <p:nvPr>
            <p:ph idx="1"/>
          </p:nvPr>
        </p:nvPicPr>
        <p:blipFill>
          <a:blip r:embed="rId2"/>
          <a:stretch>
            <a:fillRect/>
          </a:stretch>
        </p:blipFill>
        <p:spPr>
          <a:xfrm>
            <a:off x="2253153" y="1861668"/>
            <a:ext cx="4778409" cy="3586376"/>
          </a:xfrm>
        </p:spPr>
      </p:pic>
      <p:pic>
        <p:nvPicPr>
          <p:cNvPr id="5" name="Picture 4" descr="logo_icon.png">
            <a:extLst>
              <a:ext uri="{FF2B5EF4-FFF2-40B4-BE49-F238E27FC236}">
                <a16:creationId xmlns:a16="http://schemas.microsoft.com/office/drawing/2014/main" id="{44D3A8DE-1BE5-BD4A-AFFB-4ED6DE4EB5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4143253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ersonal-hotspot-dispersion-2-copy-726x1024.jpg"/>
          <p:cNvPicPr>
            <a:picLocks noGrp="1" noChangeAspect="1"/>
          </p:cNvPicPr>
          <p:nvPr>
            <p:ph idx="1"/>
          </p:nvPr>
        </p:nvPicPr>
        <p:blipFill>
          <a:blip r:embed="rId3">
            <a:extLst>
              <a:ext uri="{28A0092B-C50C-407E-A947-70E740481C1C}">
                <a14:useLocalDpi xmlns:a14="http://schemas.microsoft.com/office/drawing/2010/main" val="0"/>
              </a:ext>
            </a:extLst>
          </a:blip>
          <a:srcRect l="-56817" r="-56817"/>
          <a:stretch>
            <a:fillRect/>
          </a:stretch>
        </p:blipFill>
        <p:spPr>
          <a:xfrm>
            <a:off x="-749299" y="1422400"/>
            <a:ext cx="5143500" cy="4068763"/>
          </a:xfrm>
        </p:spPr>
      </p:pic>
      <p:sp>
        <p:nvSpPr>
          <p:cNvPr id="3" name="Title 2"/>
          <p:cNvSpPr>
            <a:spLocks noGrp="1"/>
          </p:cNvSpPr>
          <p:nvPr>
            <p:ph type="title"/>
          </p:nvPr>
        </p:nvSpPr>
        <p:spPr>
          <a:xfrm>
            <a:off x="1478280" y="157309"/>
            <a:ext cx="5787390" cy="1325563"/>
          </a:xfrm>
        </p:spPr>
        <p:txBody>
          <a:bodyPr/>
          <a:lstStyle/>
          <a:p>
            <a:r>
              <a:rPr kumimoji="1" lang="en-US" altLang="zh-TW" dirty="0">
                <a:solidFill>
                  <a:srgbClr val="000000"/>
                </a:solidFill>
              </a:rPr>
              <a:t>This is what an </a:t>
            </a:r>
            <a:r>
              <a:rPr kumimoji="1" lang="en-US" altLang="zh-TW" b="1" dirty="0">
                <a:solidFill>
                  <a:srgbClr val="000000"/>
                </a:solidFill>
              </a:rPr>
              <a:t>EMF </a:t>
            </a:r>
            <a:r>
              <a:rPr kumimoji="1" lang="en-US" altLang="zh-TW" dirty="0">
                <a:solidFill>
                  <a:srgbClr val="000000"/>
                </a:solidFill>
              </a:rPr>
              <a:t>looks like </a:t>
            </a:r>
            <a:r>
              <a:rPr kumimoji="1" lang="en-US" altLang="zh-TW" b="1" dirty="0">
                <a:solidFill>
                  <a:srgbClr val="000000"/>
                </a:solidFill>
              </a:rPr>
              <a:t>!!</a:t>
            </a:r>
            <a:endParaRPr kumimoji="1" lang="zh-TW" altLang="en-US" b="1" dirty="0">
              <a:solidFill>
                <a:srgbClr val="000000"/>
              </a:solidFill>
            </a:endParaRPr>
          </a:p>
        </p:txBody>
      </p:sp>
      <p:pic>
        <p:nvPicPr>
          <p:cNvPr id="6" name="Picture 5" descr="imag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0292" y="1956078"/>
            <a:ext cx="1984408" cy="2173255"/>
          </a:xfrm>
          <a:prstGeom prst="rect">
            <a:avLst/>
          </a:prstGeom>
        </p:spPr>
      </p:pic>
      <p:pic>
        <p:nvPicPr>
          <p:cNvPr id="7" name="Picture 6" descr="staircase-take2-copy.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49700" y="1750906"/>
            <a:ext cx="1692659" cy="2913277"/>
          </a:xfrm>
          <a:prstGeom prst="rect">
            <a:avLst/>
          </a:prstGeom>
        </p:spPr>
      </p:pic>
      <p:sp>
        <p:nvSpPr>
          <p:cNvPr id="8" name="TextBox 7"/>
          <p:cNvSpPr txBox="1"/>
          <p:nvPr/>
        </p:nvSpPr>
        <p:spPr>
          <a:xfrm>
            <a:off x="1173480" y="5549900"/>
            <a:ext cx="1408271" cy="369332"/>
          </a:xfrm>
          <a:prstGeom prst="rect">
            <a:avLst/>
          </a:prstGeom>
          <a:noFill/>
        </p:spPr>
        <p:txBody>
          <a:bodyPr wrap="square" rtlCol="0">
            <a:spAutoFit/>
          </a:bodyPr>
          <a:lstStyle/>
          <a:p>
            <a:r>
              <a:rPr kumimoji="1" lang="en-US" altLang="zh-TW" dirty="0"/>
              <a:t>Cell Phone</a:t>
            </a:r>
            <a:endParaRPr kumimoji="1" lang="zh-TW" altLang="en-US" dirty="0"/>
          </a:p>
        </p:txBody>
      </p:sp>
      <p:sp>
        <p:nvSpPr>
          <p:cNvPr id="9" name="TextBox 8"/>
          <p:cNvSpPr txBox="1"/>
          <p:nvPr/>
        </p:nvSpPr>
        <p:spPr>
          <a:xfrm>
            <a:off x="3886200" y="4778124"/>
            <a:ext cx="1981200" cy="646331"/>
          </a:xfrm>
          <a:prstGeom prst="rect">
            <a:avLst/>
          </a:prstGeom>
          <a:noFill/>
        </p:spPr>
        <p:txBody>
          <a:bodyPr wrap="square" rtlCol="0">
            <a:spAutoFit/>
          </a:bodyPr>
          <a:lstStyle/>
          <a:p>
            <a:r>
              <a:rPr kumimoji="1" lang="en-US" altLang="zh-TW" dirty="0"/>
              <a:t>Wireless Home        	Network</a:t>
            </a:r>
            <a:endParaRPr kumimoji="1" lang="zh-TW" altLang="en-US" dirty="0"/>
          </a:p>
        </p:txBody>
      </p:sp>
      <p:sp>
        <p:nvSpPr>
          <p:cNvPr id="10" name="TextBox 9"/>
          <p:cNvSpPr txBox="1"/>
          <p:nvPr/>
        </p:nvSpPr>
        <p:spPr>
          <a:xfrm>
            <a:off x="6320448" y="4083184"/>
            <a:ext cx="2112351" cy="646331"/>
          </a:xfrm>
          <a:prstGeom prst="rect">
            <a:avLst/>
          </a:prstGeom>
          <a:noFill/>
        </p:spPr>
        <p:txBody>
          <a:bodyPr wrap="square" rtlCol="0">
            <a:spAutoFit/>
          </a:bodyPr>
          <a:lstStyle/>
          <a:p>
            <a:r>
              <a:rPr kumimoji="1" lang="en-US" altLang="zh-TW" dirty="0"/>
              <a:t>MRI of Cellphone</a:t>
            </a:r>
          </a:p>
          <a:p>
            <a:r>
              <a:rPr kumimoji="1" lang="en-US" altLang="zh-TW" dirty="0"/>
              <a:t>    1 hour use</a:t>
            </a:r>
            <a:endParaRPr kumimoji="1" lang="zh-TW" altLang="en-US" dirty="0"/>
          </a:p>
        </p:txBody>
      </p:sp>
      <p:sp>
        <p:nvSpPr>
          <p:cNvPr id="2" name="TextBox 1">
            <a:extLst>
              <a:ext uri="{FF2B5EF4-FFF2-40B4-BE49-F238E27FC236}">
                <a16:creationId xmlns:a16="http://schemas.microsoft.com/office/drawing/2014/main" id="{2C3C4923-86FB-DD42-BEBA-7A915575FC3C}"/>
              </a:ext>
            </a:extLst>
          </p:cNvPr>
          <p:cNvSpPr txBox="1"/>
          <p:nvPr/>
        </p:nvSpPr>
        <p:spPr>
          <a:xfrm>
            <a:off x="3319688" y="5787838"/>
            <a:ext cx="3070071" cy="646331"/>
          </a:xfrm>
          <a:prstGeom prst="rect">
            <a:avLst/>
          </a:prstGeom>
          <a:solidFill>
            <a:srgbClr val="FFFF00"/>
          </a:solidFill>
        </p:spPr>
        <p:txBody>
          <a:bodyPr wrap="none" rtlCol="0">
            <a:spAutoFit/>
          </a:bodyPr>
          <a:lstStyle/>
          <a:p>
            <a:r>
              <a:rPr lang="en-US" sz="3600" dirty="0">
                <a:latin typeface="Avenir Next Medium" panose="020B0503020202020204" pitchFamily="34" charset="0"/>
              </a:rPr>
              <a:t>UN NATURAL</a:t>
            </a:r>
          </a:p>
        </p:txBody>
      </p:sp>
      <p:pic>
        <p:nvPicPr>
          <p:cNvPr id="12" name="Picture 11" descr="logo_icon.png">
            <a:extLst>
              <a:ext uri="{FF2B5EF4-FFF2-40B4-BE49-F238E27FC236}">
                <a16:creationId xmlns:a16="http://schemas.microsoft.com/office/drawing/2014/main" id="{4D0814A2-20D4-6D46-BEBB-A8E1CE1A8E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355700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5"/>
                                        </p:tgtEl>
                                        <p:attrNameLst>
                                          <p:attrName>r</p:attrName>
                                        </p:attrNameLst>
                                      </p:cBhvr>
                                    </p:animRot>
                                    <p:animRot by="-240000">
                                      <p:cBhvr>
                                        <p:cTn id="11" dur="200" fill="hold">
                                          <p:stCondLst>
                                            <p:cond delay="200"/>
                                          </p:stCondLst>
                                        </p:cTn>
                                        <p:tgtEl>
                                          <p:spTgt spid="5"/>
                                        </p:tgtEl>
                                        <p:attrNameLst>
                                          <p:attrName>r</p:attrName>
                                        </p:attrNameLst>
                                      </p:cBhvr>
                                    </p:animRot>
                                    <p:animRot by="240000">
                                      <p:cBhvr>
                                        <p:cTn id="12" dur="200" fill="hold">
                                          <p:stCondLst>
                                            <p:cond delay="400"/>
                                          </p:stCondLst>
                                        </p:cTn>
                                        <p:tgtEl>
                                          <p:spTgt spid="5"/>
                                        </p:tgtEl>
                                        <p:attrNameLst>
                                          <p:attrName>r</p:attrName>
                                        </p:attrNameLst>
                                      </p:cBhvr>
                                    </p:animRot>
                                    <p:animRot by="-240000">
                                      <p:cBhvr>
                                        <p:cTn id="13" dur="200" fill="hold">
                                          <p:stCondLst>
                                            <p:cond delay="600"/>
                                          </p:stCondLst>
                                        </p:cTn>
                                        <p:tgtEl>
                                          <p:spTgt spid="5"/>
                                        </p:tgtEl>
                                        <p:attrNameLst>
                                          <p:attrName>r</p:attrName>
                                        </p:attrNameLst>
                                      </p:cBhvr>
                                    </p:animRot>
                                    <p:animRot by="120000">
                                      <p:cBhvr>
                                        <p:cTn id="14"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F60CE-8F24-1B4E-9F52-F7C688735D07}"/>
              </a:ext>
            </a:extLst>
          </p:cNvPr>
          <p:cNvSpPr>
            <a:spLocks noGrp="1"/>
          </p:cNvSpPr>
          <p:nvPr>
            <p:ph type="title"/>
          </p:nvPr>
        </p:nvSpPr>
        <p:spPr>
          <a:xfrm>
            <a:off x="549275" y="107576"/>
            <a:ext cx="8042276" cy="930810"/>
          </a:xfrm>
        </p:spPr>
        <p:txBody>
          <a:bodyPr/>
          <a:lstStyle/>
          <a:p>
            <a:r>
              <a:rPr lang="en-US" dirty="0"/>
              <a:t>Genesis</a:t>
            </a:r>
          </a:p>
        </p:txBody>
      </p:sp>
      <p:pic>
        <p:nvPicPr>
          <p:cNvPr id="7" name="Content Placeholder 6">
            <a:extLst>
              <a:ext uri="{FF2B5EF4-FFF2-40B4-BE49-F238E27FC236}">
                <a16:creationId xmlns:a16="http://schemas.microsoft.com/office/drawing/2014/main" id="{64C2FDD5-D179-8047-8436-233CB902FD93}"/>
              </a:ext>
            </a:extLst>
          </p:cNvPr>
          <p:cNvPicPr>
            <a:picLocks noGrp="1" noChangeAspect="1"/>
          </p:cNvPicPr>
          <p:nvPr>
            <p:ph idx="1"/>
          </p:nvPr>
        </p:nvPicPr>
        <p:blipFill>
          <a:blip r:embed="rId2"/>
          <a:stretch>
            <a:fillRect/>
          </a:stretch>
        </p:blipFill>
        <p:spPr>
          <a:xfrm>
            <a:off x="1325063" y="1600200"/>
            <a:ext cx="6490698" cy="4343400"/>
          </a:xfrm>
        </p:spPr>
      </p:pic>
      <p:sp>
        <p:nvSpPr>
          <p:cNvPr id="4" name="TextBox 3">
            <a:extLst>
              <a:ext uri="{FF2B5EF4-FFF2-40B4-BE49-F238E27FC236}">
                <a16:creationId xmlns:a16="http://schemas.microsoft.com/office/drawing/2014/main" id="{96DC7025-715C-1142-B3CB-82A63519FFFB}"/>
              </a:ext>
            </a:extLst>
          </p:cNvPr>
          <p:cNvSpPr txBox="1"/>
          <p:nvPr/>
        </p:nvSpPr>
        <p:spPr>
          <a:xfrm>
            <a:off x="1480558" y="3993570"/>
            <a:ext cx="4285281" cy="1384995"/>
          </a:xfrm>
          <a:prstGeom prst="rect">
            <a:avLst/>
          </a:prstGeom>
          <a:noFill/>
        </p:spPr>
        <p:txBody>
          <a:bodyPr wrap="square" rtlCol="0">
            <a:spAutoFit/>
          </a:bodyPr>
          <a:lstStyle/>
          <a:p>
            <a:r>
              <a:rPr lang="en-US" sz="2800" dirty="0"/>
              <a:t>Pain</a:t>
            </a:r>
          </a:p>
          <a:p>
            <a:r>
              <a:rPr lang="en-US" sz="2800" dirty="0"/>
              <a:t>Systemic Inflammation</a:t>
            </a:r>
          </a:p>
          <a:p>
            <a:r>
              <a:rPr lang="en-US" sz="2800" dirty="0"/>
              <a:t>Systemic Toxicity</a:t>
            </a:r>
          </a:p>
        </p:txBody>
      </p:sp>
    </p:spTree>
    <p:extLst>
      <p:ext uri="{BB962C8B-B14F-4D97-AF65-F5344CB8AC3E}">
        <p14:creationId xmlns:p14="http://schemas.microsoft.com/office/powerpoint/2010/main" val="223284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240C7-79B1-6243-9897-BCD07A6308D0}"/>
              </a:ext>
            </a:extLst>
          </p:cNvPr>
          <p:cNvSpPr>
            <a:spLocks noGrp="1"/>
          </p:cNvSpPr>
          <p:nvPr>
            <p:ph type="title"/>
          </p:nvPr>
        </p:nvSpPr>
        <p:spPr>
          <a:xfrm>
            <a:off x="549275" y="107576"/>
            <a:ext cx="8042276" cy="1026743"/>
          </a:xfrm>
        </p:spPr>
        <p:txBody>
          <a:bodyPr/>
          <a:lstStyle/>
          <a:p>
            <a:r>
              <a:rPr lang="en-US" dirty="0"/>
              <a:t>Detox or Die</a:t>
            </a:r>
          </a:p>
        </p:txBody>
      </p:sp>
      <p:pic>
        <p:nvPicPr>
          <p:cNvPr id="4" name="Content Placeholder 3">
            <a:extLst>
              <a:ext uri="{FF2B5EF4-FFF2-40B4-BE49-F238E27FC236}">
                <a16:creationId xmlns:a16="http://schemas.microsoft.com/office/drawing/2014/main" id="{C3AABFAC-DB06-034C-9F00-751819ED9E02}"/>
              </a:ext>
            </a:extLst>
          </p:cNvPr>
          <p:cNvPicPr>
            <a:picLocks noGrp="1" noChangeAspect="1"/>
          </p:cNvPicPr>
          <p:nvPr>
            <p:ph idx="1"/>
          </p:nvPr>
        </p:nvPicPr>
        <p:blipFill>
          <a:blip r:embed="rId2"/>
          <a:stretch>
            <a:fillRect/>
          </a:stretch>
        </p:blipFill>
        <p:spPr>
          <a:xfrm>
            <a:off x="1345429" y="1134319"/>
            <a:ext cx="6361657" cy="5642771"/>
          </a:xfrm>
          <a:prstGeom prst="rect">
            <a:avLst/>
          </a:prstGeom>
        </p:spPr>
      </p:pic>
      <p:pic>
        <p:nvPicPr>
          <p:cNvPr id="5" name="Picture 4" descr="logo_icon.png">
            <a:extLst>
              <a:ext uri="{FF2B5EF4-FFF2-40B4-BE49-F238E27FC236}">
                <a16:creationId xmlns:a16="http://schemas.microsoft.com/office/drawing/2014/main" id="{D15029D1-06B4-744E-81D3-73A6966E54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3" name="Rectangle 2">
            <a:extLst>
              <a:ext uri="{FF2B5EF4-FFF2-40B4-BE49-F238E27FC236}">
                <a16:creationId xmlns:a16="http://schemas.microsoft.com/office/drawing/2014/main" id="{528F442B-E289-2949-AFC5-7ED1EB156DF3}"/>
              </a:ext>
            </a:extLst>
          </p:cNvPr>
          <p:cNvSpPr/>
          <p:nvPr/>
        </p:nvSpPr>
        <p:spPr>
          <a:xfrm>
            <a:off x="6442882" y="862227"/>
            <a:ext cx="2393604" cy="369332"/>
          </a:xfrm>
          <a:prstGeom prst="rect">
            <a:avLst/>
          </a:prstGeom>
        </p:spPr>
        <p:txBody>
          <a:bodyPr wrap="none">
            <a:spAutoFit/>
          </a:bodyPr>
          <a:lstStyle/>
          <a:p>
            <a:r>
              <a:rPr lang="en-US" altLang="en-US" dirty="0"/>
              <a:t>By Dr Sherry Rogers</a:t>
            </a:r>
          </a:p>
        </p:txBody>
      </p:sp>
    </p:spTree>
    <p:extLst>
      <p:ext uri="{BB962C8B-B14F-4D97-AF65-F5344CB8AC3E}">
        <p14:creationId xmlns:p14="http://schemas.microsoft.com/office/powerpoint/2010/main" val="2043300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Solutions</a:t>
            </a:r>
          </a:p>
        </p:txBody>
      </p:sp>
      <p:sp>
        <p:nvSpPr>
          <p:cNvPr id="3" name="Content Placeholder 2"/>
          <p:cNvSpPr>
            <a:spLocks noGrp="1"/>
          </p:cNvSpPr>
          <p:nvPr>
            <p:ph idx="1"/>
          </p:nvPr>
        </p:nvSpPr>
        <p:spPr>
          <a:xfrm>
            <a:off x="2094466" y="1896539"/>
            <a:ext cx="5440892" cy="3585632"/>
          </a:xfrm>
        </p:spPr>
        <p:txBody>
          <a:bodyPr>
            <a:normAutofit/>
          </a:bodyPr>
          <a:lstStyle/>
          <a:p>
            <a:r>
              <a:rPr lang="en-US" sz="3200" dirty="0"/>
              <a:t>Full Body Detox </a:t>
            </a:r>
            <a:r>
              <a:rPr lang="mr-IN" sz="3200" dirty="0"/>
              <a:t>–</a:t>
            </a:r>
            <a:r>
              <a:rPr lang="en-US" sz="3200" dirty="0"/>
              <a:t> </a:t>
            </a:r>
          </a:p>
          <a:p>
            <a:pPr lvl="1"/>
            <a:r>
              <a:rPr lang="en-US" sz="2800" dirty="0"/>
              <a:t>InfraRed Sauna</a:t>
            </a:r>
          </a:p>
          <a:p>
            <a:r>
              <a:rPr lang="en-US" sz="3200" dirty="0"/>
              <a:t>Focused Detox </a:t>
            </a:r>
            <a:r>
              <a:rPr lang="mr-IN" sz="3200" dirty="0"/>
              <a:t>–</a:t>
            </a:r>
            <a:r>
              <a:rPr lang="en-US" sz="3200" dirty="0"/>
              <a:t> </a:t>
            </a:r>
          </a:p>
          <a:p>
            <a:pPr lvl="1"/>
            <a:r>
              <a:rPr lang="en-US" sz="2800" dirty="0"/>
              <a:t>InfraRed Healing Pads  </a:t>
            </a:r>
          </a:p>
          <a:p>
            <a:pPr lvl="1"/>
            <a:r>
              <a:rPr lang="en-US" sz="2800" dirty="0"/>
              <a:t>Hand Held Devices</a:t>
            </a:r>
          </a:p>
        </p:txBody>
      </p:sp>
    </p:spTree>
    <p:extLst>
      <p:ext uri="{BB962C8B-B14F-4D97-AF65-F5344CB8AC3E}">
        <p14:creationId xmlns:p14="http://schemas.microsoft.com/office/powerpoint/2010/main" val="3006925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Content Placeholder 14">
            <a:extLst>
              <a:ext uri="{FF2B5EF4-FFF2-40B4-BE49-F238E27FC236}">
                <a16:creationId xmlns:a16="http://schemas.microsoft.com/office/drawing/2014/main" id="{26ABFC33-17C6-2C42-B5EA-4BD3CD25908B}"/>
              </a:ext>
            </a:extLst>
          </p:cNvPr>
          <p:cNvPicPr>
            <a:picLocks noGrp="1" noChangeAspect="1"/>
          </p:cNvPicPr>
          <p:nvPr>
            <p:ph sz="quarter" idx="4294967295"/>
          </p:nvPr>
        </p:nvPicPr>
        <p:blipFill rotWithShape="1">
          <a:blip r:embed="rId3">
            <a:extLst>
              <a:ext uri="{28A0092B-C50C-407E-A947-70E740481C1C}">
                <a14:useLocalDpi xmlns:a14="http://schemas.microsoft.com/office/drawing/2010/main" val="0"/>
              </a:ext>
            </a:extLst>
          </a:blip>
          <a:srcRect l="-3885" t="-554" r="-2624" b="554"/>
          <a:stretch/>
        </p:blipFill>
        <p:spPr>
          <a:xfrm>
            <a:off x="677336" y="1340906"/>
            <a:ext cx="2463274" cy="2386013"/>
          </a:xfrm>
        </p:spPr>
      </p:pic>
      <p:sp>
        <p:nvSpPr>
          <p:cNvPr id="110594" name="Title 1">
            <a:extLst>
              <a:ext uri="{FF2B5EF4-FFF2-40B4-BE49-F238E27FC236}">
                <a16:creationId xmlns:a16="http://schemas.microsoft.com/office/drawing/2014/main" id="{552BF3C8-5401-A24B-8D20-B419FF4610A9}"/>
              </a:ext>
            </a:extLst>
          </p:cNvPr>
          <p:cNvSpPr>
            <a:spLocks noGrp="1"/>
          </p:cNvSpPr>
          <p:nvPr>
            <p:ph type="title"/>
          </p:nvPr>
        </p:nvSpPr>
        <p:spPr>
          <a:xfrm>
            <a:off x="1056213" y="-8998"/>
            <a:ext cx="7318375" cy="1003829"/>
          </a:xfrm>
        </p:spPr>
        <p:txBody>
          <a:bodyPr/>
          <a:lstStyle/>
          <a:p>
            <a:r>
              <a:rPr lang="en-US" altLang="en-US" dirty="0">
                <a:latin typeface="Avenir Next Medium" panose="020B0503020202020204" pitchFamily="34" charset="0"/>
                <a:ea typeface="ＭＳ Ｐゴシック" panose="020B0600070205080204" pitchFamily="34" charset="-128"/>
              </a:rPr>
              <a:t> Infra</a:t>
            </a:r>
            <a:r>
              <a:rPr lang="en-US" altLang="en-US" dirty="0">
                <a:solidFill>
                  <a:srgbClr val="FF0000"/>
                </a:solidFill>
                <a:latin typeface="Avenir Next Medium" panose="020B0503020202020204" pitchFamily="34" charset="0"/>
                <a:ea typeface="ＭＳ Ｐゴシック" panose="020B0600070205080204" pitchFamily="34" charset="-128"/>
              </a:rPr>
              <a:t>R</a:t>
            </a:r>
            <a:r>
              <a:rPr lang="en-US" altLang="en-US" dirty="0">
                <a:latin typeface="Avenir Next Medium" panose="020B0503020202020204" pitchFamily="34" charset="0"/>
                <a:ea typeface="ＭＳ Ｐゴシック" panose="020B0600070205080204" pitchFamily="34" charset="-128"/>
              </a:rPr>
              <a:t>ed Sauna Choices</a:t>
            </a:r>
          </a:p>
        </p:txBody>
      </p:sp>
      <p:sp>
        <p:nvSpPr>
          <p:cNvPr id="110595" name="TextBox 5">
            <a:extLst>
              <a:ext uri="{FF2B5EF4-FFF2-40B4-BE49-F238E27FC236}">
                <a16:creationId xmlns:a16="http://schemas.microsoft.com/office/drawing/2014/main" id="{21992FE5-203D-C840-A81C-683B164054E3}"/>
              </a:ext>
            </a:extLst>
          </p:cNvPr>
          <p:cNvSpPr txBox="1">
            <a:spLocks noChangeArrowheads="1"/>
          </p:cNvSpPr>
          <p:nvPr/>
        </p:nvSpPr>
        <p:spPr bwMode="auto">
          <a:xfrm>
            <a:off x="1168934" y="3130547"/>
            <a:ext cx="14176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400" dirty="0">
                <a:solidFill>
                  <a:srgbClr val="FF0000"/>
                </a:solidFill>
              </a:rPr>
              <a:t> </a:t>
            </a:r>
            <a:r>
              <a:rPr lang="en-US" altLang="en-US" sz="1800" dirty="0">
                <a:solidFill>
                  <a:schemeClr val="bg1"/>
                </a:solidFill>
              </a:rPr>
              <a:t>Wood Sauna</a:t>
            </a:r>
          </a:p>
        </p:txBody>
      </p:sp>
      <p:pic>
        <p:nvPicPr>
          <p:cNvPr id="110597" name="Picture 12" descr="A picture containing indoor&#10;&#10;Description automatically generated">
            <a:extLst>
              <a:ext uri="{FF2B5EF4-FFF2-40B4-BE49-F238E27FC236}">
                <a16:creationId xmlns:a16="http://schemas.microsoft.com/office/drawing/2014/main" id="{5B8EC0F3-3071-4946-8738-4C941BD497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9081" y="1502301"/>
            <a:ext cx="3467100" cy="267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598" name="TextBox 9">
            <a:extLst>
              <a:ext uri="{FF2B5EF4-FFF2-40B4-BE49-F238E27FC236}">
                <a16:creationId xmlns:a16="http://schemas.microsoft.com/office/drawing/2014/main" id="{84F9EB1C-9EB4-934E-978F-558EDFCCBAF5}"/>
              </a:ext>
            </a:extLst>
          </p:cNvPr>
          <p:cNvSpPr txBox="1">
            <a:spLocks noChangeArrowheads="1"/>
          </p:cNvSpPr>
          <p:nvPr/>
        </p:nvSpPr>
        <p:spPr bwMode="auto">
          <a:xfrm>
            <a:off x="6234113" y="3505200"/>
            <a:ext cx="9826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solidFill>
                  <a:schemeClr val="accent2"/>
                </a:solidFill>
              </a:rPr>
              <a:t>Portable</a:t>
            </a:r>
            <a:r>
              <a:rPr lang="en-US" altLang="en-US" sz="1800"/>
              <a:t> </a:t>
            </a:r>
          </a:p>
        </p:txBody>
      </p:sp>
      <p:pic>
        <p:nvPicPr>
          <p:cNvPr id="110599" name="Picture 15">
            <a:extLst>
              <a:ext uri="{FF2B5EF4-FFF2-40B4-BE49-F238E27FC236}">
                <a16:creationId xmlns:a16="http://schemas.microsoft.com/office/drawing/2014/main" id="{CE994F14-8935-3B4E-93DF-726F03AB45F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5000" y="4802188"/>
            <a:ext cx="2730500" cy="181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600" name="Picture 16">
            <a:extLst>
              <a:ext uri="{FF2B5EF4-FFF2-40B4-BE49-F238E27FC236}">
                <a16:creationId xmlns:a16="http://schemas.microsoft.com/office/drawing/2014/main" id="{BA1FD044-2E1B-D246-9EB9-F2545FBB801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98900" y="4284663"/>
            <a:ext cx="2335213" cy="2335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601" name="Picture 17">
            <a:extLst>
              <a:ext uri="{FF2B5EF4-FFF2-40B4-BE49-F238E27FC236}">
                <a16:creationId xmlns:a16="http://schemas.microsoft.com/office/drawing/2014/main" id="{5A5D7448-9152-7B4E-B1F8-A143C7CA9B8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66000" y="4598988"/>
            <a:ext cx="1420813" cy="1957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602" name="TextBox 18">
            <a:extLst>
              <a:ext uri="{FF2B5EF4-FFF2-40B4-BE49-F238E27FC236}">
                <a16:creationId xmlns:a16="http://schemas.microsoft.com/office/drawing/2014/main" id="{B4700A96-ECDE-9742-9B32-A1296EDB313C}"/>
              </a:ext>
            </a:extLst>
          </p:cNvPr>
          <p:cNvSpPr txBox="1">
            <a:spLocks noChangeArrowheads="1"/>
          </p:cNvSpPr>
          <p:nvPr/>
        </p:nvSpPr>
        <p:spPr bwMode="auto">
          <a:xfrm>
            <a:off x="1936750" y="5557838"/>
            <a:ext cx="7477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Dome</a:t>
            </a:r>
          </a:p>
        </p:txBody>
      </p:sp>
      <p:sp>
        <p:nvSpPr>
          <p:cNvPr id="110603" name="TextBox 19">
            <a:extLst>
              <a:ext uri="{FF2B5EF4-FFF2-40B4-BE49-F238E27FC236}">
                <a16:creationId xmlns:a16="http://schemas.microsoft.com/office/drawing/2014/main" id="{9FC3F8C0-CCD6-5743-B535-701205DA19B7}"/>
              </a:ext>
            </a:extLst>
          </p:cNvPr>
          <p:cNvSpPr txBox="1">
            <a:spLocks noChangeArrowheads="1"/>
          </p:cNvSpPr>
          <p:nvPr/>
        </p:nvSpPr>
        <p:spPr bwMode="auto">
          <a:xfrm>
            <a:off x="5132388" y="4433888"/>
            <a:ext cx="61118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Tent</a:t>
            </a:r>
          </a:p>
        </p:txBody>
      </p:sp>
      <p:sp>
        <p:nvSpPr>
          <p:cNvPr id="110604" name="TextBox 20">
            <a:extLst>
              <a:ext uri="{FF2B5EF4-FFF2-40B4-BE49-F238E27FC236}">
                <a16:creationId xmlns:a16="http://schemas.microsoft.com/office/drawing/2014/main" id="{D0BEE8A4-AF82-CF4B-AAAE-B406648175CC}"/>
              </a:ext>
            </a:extLst>
          </p:cNvPr>
          <p:cNvSpPr txBox="1">
            <a:spLocks noChangeArrowheads="1"/>
          </p:cNvSpPr>
          <p:nvPr/>
        </p:nvSpPr>
        <p:spPr bwMode="auto">
          <a:xfrm>
            <a:off x="7419975" y="5373688"/>
            <a:ext cx="12128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Light Panel</a:t>
            </a:r>
          </a:p>
        </p:txBody>
      </p:sp>
    </p:spTree>
    <p:extLst>
      <p:ext uri="{BB962C8B-B14F-4D97-AF65-F5344CB8AC3E}">
        <p14:creationId xmlns:p14="http://schemas.microsoft.com/office/powerpoint/2010/main" val="2842427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299A3-352D-164E-A177-34E7F66D7903}"/>
              </a:ext>
            </a:extLst>
          </p:cNvPr>
          <p:cNvSpPr>
            <a:spLocks noGrp="1"/>
          </p:cNvSpPr>
          <p:nvPr>
            <p:ph type="title"/>
          </p:nvPr>
        </p:nvSpPr>
        <p:spPr>
          <a:xfrm>
            <a:off x="549275" y="107576"/>
            <a:ext cx="8042276" cy="954308"/>
          </a:xfrm>
        </p:spPr>
        <p:txBody>
          <a:bodyPr/>
          <a:lstStyle/>
          <a:p>
            <a:r>
              <a:rPr lang="en-US" dirty="0"/>
              <a:t>Portable Preference</a:t>
            </a:r>
          </a:p>
        </p:txBody>
      </p:sp>
      <p:pic>
        <p:nvPicPr>
          <p:cNvPr id="5" name="Content Placeholder 4" descr="A picture containing red, table&#10;&#10;Description automatically generated">
            <a:extLst>
              <a:ext uri="{FF2B5EF4-FFF2-40B4-BE49-F238E27FC236}">
                <a16:creationId xmlns:a16="http://schemas.microsoft.com/office/drawing/2014/main" id="{FA28C32F-FC59-9940-8EA9-97C579B14340}"/>
              </a:ext>
            </a:extLst>
          </p:cNvPr>
          <p:cNvPicPr>
            <a:picLocks noGrp="1" noChangeAspect="1"/>
          </p:cNvPicPr>
          <p:nvPr>
            <p:ph idx="1"/>
          </p:nvPr>
        </p:nvPicPr>
        <p:blipFill>
          <a:blip r:embed="rId2"/>
          <a:stretch>
            <a:fillRect/>
          </a:stretch>
        </p:blipFill>
        <p:spPr>
          <a:xfrm>
            <a:off x="549275" y="1577837"/>
            <a:ext cx="8314505" cy="5184300"/>
          </a:xfrm>
        </p:spPr>
      </p:pic>
    </p:spTree>
    <p:extLst>
      <p:ext uri="{BB962C8B-B14F-4D97-AF65-F5344CB8AC3E}">
        <p14:creationId xmlns:p14="http://schemas.microsoft.com/office/powerpoint/2010/main" val="1178649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Focused Detox</a:t>
            </a:r>
          </a:p>
        </p:txBody>
      </p:sp>
      <p:pic>
        <p:nvPicPr>
          <p:cNvPr id="5" name="Picture 4" descr="IC40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751" y="1823520"/>
            <a:ext cx="2929027" cy="2184644"/>
          </a:xfrm>
          <a:prstGeom prst="rect">
            <a:avLst/>
          </a:prstGeom>
        </p:spPr>
      </p:pic>
      <p:sp>
        <p:nvSpPr>
          <p:cNvPr id="6" name="Content Placeholder 5"/>
          <p:cNvSpPr>
            <a:spLocks noGrp="1"/>
          </p:cNvSpPr>
          <p:nvPr>
            <p:ph idx="1"/>
          </p:nvPr>
        </p:nvSpPr>
        <p:spPr>
          <a:xfrm>
            <a:off x="1417235" y="4254064"/>
            <a:ext cx="2160058" cy="609600"/>
          </a:xfrm>
        </p:spPr>
        <p:txBody>
          <a:bodyPr/>
          <a:lstStyle/>
          <a:p>
            <a:pPr marL="0" indent="0">
              <a:buNone/>
            </a:pPr>
            <a:r>
              <a:rPr lang="en-US" dirty="0"/>
              <a:t>Healing Pads</a:t>
            </a:r>
          </a:p>
          <a:p>
            <a:endParaRPr lang="en-US" dirty="0"/>
          </a:p>
        </p:txBody>
      </p:sp>
      <p:pic>
        <p:nvPicPr>
          <p:cNvPr id="7" name="Picture 6" descr="IMG_083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6166" y="1947335"/>
            <a:ext cx="1862667" cy="1397000"/>
          </a:xfrm>
          <a:prstGeom prst="rect">
            <a:avLst/>
          </a:prstGeom>
        </p:spPr>
      </p:pic>
      <p:sp>
        <p:nvSpPr>
          <p:cNvPr id="8" name="TextBox 7"/>
          <p:cNvSpPr txBox="1"/>
          <p:nvPr/>
        </p:nvSpPr>
        <p:spPr>
          <a:xfrm>
            <a:off x="6201827" y="3546499"/>
            <a:ext cx="992579" cy="461665"/>
          </a:xfrm>
          <a:prstGeom prst="rect">
            <a:avLst/>
          </a:prstGeom>
          <a:noFill/>
        </p:spPr>
        <p:txBody>
          <a:bodyPr wrap="none" rtlCol="0">
            <a:spAutoFit/>
          </a:bodyPr>
          <a:lstStyle/>
          <a:p>
            <a:r>
              <a:rPr lang="en-US" sz="2400" dirty="0"/>
              <a:t>Laser</a:t>
            </a:r>
          </a:p>
        </p:txBody>
      </p:sp>
    </p:spTree>
    <p:extLst>
      <p:ext uri="{BB962C8B-B14F-4D97-AF65-F5344CB8AC3E}">
        <p14:creationId xmlns:p14="http://schemas.microsoft.com/office/powerpoint/2010/main" val="4160935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71600" y="838200"/>
            <a:ext cx="6686550" cy="1325563"/>
          </a:xfrm>
        </p:spPr>
        <p:txBody>
          <a:bodyPr>
            <a:normAutofit fontScale="90000"/>
          </a:bodyPr>
          <a:lstStyle/>
          <a:p>
            <a:r>
              <a:rPr lang="en-US" dirty="0"/>
              <a:t>The Science of Infra</a:t>
            </a:r>
            <a:r>
              <a:rPr lang="en-US" dirty="0">
                <a:solidFill>
                  <a:srgbClr val="FF0000"/>
                </a:solidFill>
              </a:rPr>
              <a:t>R</a:t>
            </a:r>
            <a:r>
              <a:rPr lang="en-US" dirty="0"/>
              <a:t>ed Frequency</a:t>
            </a:r>
          </a:p>
        </p:txBody>
      </p:sp>
      <p:pic>
        <p:nvPicPr>
          <p:cNvPr id="5" name="Content Placeholder 4" descr="images.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36900" y="2585244"/>
            <a:ext cx="2870200" cy="2832100"/>
          </a:xfrm>
        </p:spPr>
      </p:pic>
      <p:pic>
        <p:nvPicPr>
          <p:cNvPr id="7" name="Picture 6" descr="logo_icon.png">
            <a:extLst>
              <a:ext uri="{FF2B5EF4-FFF2-40B4-BE49-F238E27FC236}">
                <a16:creationId xmlns:a16="http://schemas.microsoft.com/office/drawing/2014/main" id="{A40BEF99-B6D9-304E-A024-9237909CD1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1546505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917B4-B507-4C47-B6DE-01CC03D39A38}"/>
              </a:ext>
            </a:extLst>
          </p:cNvPr>
          <p:cNvSpPr>
            <a:spLocks noGrp="1"/>
          </p:cNvSpPr>
          <p:nvPr>
            <p:ph type="title"/>
          </p:nvPr>
        </p:nvSpPr>
        <p:spPr>
          <a:xfrm>
            <a:off x="655110" y="107577"/>
            <a:ext cx="8042276" cy="971924"/>
          </a:xfrm>
        </p:spPr>
        <p:txBody>
          <a:bodyPr/>
          <a:lstStyle/>
          <a:p>
            <a:r>
              <a:rPr lang="en-US" dirty="0"/>
              <a:t>Biophoton Therapy (BPT)</a:t>
            </a:r>
          </a:p>
        </p:txBody>
      </p:sp>
      <p:pic>
        <p:nvPicPr>
          <p:cNvPr id="6" name="Content Placeholder 5" descr="Screenshot 2018-10-25 05.32.17.png"/>
          <p:cNvPicPr>
            <a:picLocks noGrp="1" noChangeAspect="1"/>
          </p:cNvPicPr>
          <p:nvPr>
            <p:ph idx="1"/>
          </p:nvPr>
        </p:nvPicPr>
        <p:blipFill>
          <a:blip r:embed="rId2">
            <a:extLst>
              <a:ext uri="{28A0092B-C50C-407E-A947-70E740481C1C}">
                <a14:useLocalDpi xmlns:a14="http://schemas.microsoft.com/office/drawing/2010/main" val="0"/>
              </a:ext>
            </a:extLst>
          </a:blip>
          <a:srcRect l="7677" r="7677"/>
          <a:stretch>
            <a:fillRect/>
          </a:stretch>
        </p:blipFill>
        <p:spPr>
          <a:xfrm>
            <a:off x="506941" y="1367364"/>
            <a:ext cx="8042276" cy="4343400"/>
          </a:xfrm>
        </p:spPr>
      </p:pic>
      <p:pic>
        <p:nvPicPr>
          <p:cNvPr id="5" name="Picture 4" descr="logo_icon.png">
            <a:extLst>
              <a:ext uri="{FF2B5EF4-FFF2-40B4-BE49-F238E27FC236}">
                <a16:creationId xmlns:a16="http://schemas.microsoft.com/office/drawing/2014/main" id="{B700ED07-2857-804A-90CF-5A43972F27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3" name="TextBox 2">
            <a:extLst>
              <a:ext uri="{FF2B5EF4-FFF2-40B4-BE49-F238E27FC236}">
                <a16:creationId xmlns:a16="http://schemas.microsoft.com/office/drawing/2014/main" id="{F03C5F77-BA45-2A4F-A8E1-04CF2DAE5D0E}"/>
              </a:ext>
            </a:extLst>
          </p:cNvPr>
          <p:cNvSpPr txBox="1"/>
          <p:nvPr/>
        </p:nvSpPr>
        <p:spPr>
          <a:xfrm>
            <a:off x="2863639" y="6016661"/>
            <a:ext cx="3763019" cy="461665"/>
          </a:xfrm>
          <a:prstGeom prst="rect">
            <a:avLst/>
          </a:prstGeom>
          <a:noFill/>
        </p:spPr>
        <p:txBody>
          <a:bodyPr wrap="none" rtlCol="0">
            <a:spAutoFit/>
          </a:bodyPr>
          <a:lstStyle/>
          <a:p>
            <a:r>
              <a:rPr lang="en-US" sz="2400" dirty="0"/>
              <a:t>Robby Before Using BPT</a:t>
            </a:r>
          </a:p>
        </p:txBody>
      </p:sp>
    </p:spTree>
    <p:extLst>
      <p:ext uri="{BB962C8B-B14F-4D97-AF65-F5344CB8AC3E}">
        <p14:creationId xmlns:p14="http://schemas.microsoft.com/office/powerpoint/2010/main" val="1884600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346"/>
            <a:ext cx="8229600" cy="1143000"/>
          </a:xfrm>
        </p:spPr>
        <p:txBody>
          <a:bodyPr/>
          <a:lstStyle/>
          <a:p>
            <a:r>
              <a:rPr lang="en-US" dirty="0"/>
              <a:t>Messages from Nature</a:t>
            </a:r>
          </a:p>
        </p:txBody>
      </p:sp>
      <p:sp>
        <p:nvSpPr>
          <p:cNvPr id="3" name="Content Placeholder 2"/>
          <p:cNvSpPr>
            <a:spLocks noGrp="1"/>
          </p:cNvSpPr>
          <p:nvPr>
            <p:ph idx="1"/>
          </p:nvPr>
        </p:nvSpPr>
        <p:spPr>
          <a:xfrm>
            <a:off x="2698379" y="6070602"/>
            <a:ext cx="4114801" cy="760506"/>
          </a:xfrm>
        </p:spPr>
        <p:txBody>
          <a:bodyPr>
            <a:normAutofit/>
          </a:bodyPr>
          <a:lstStyle/>
          <a:p>
            <a:pPr marL="0" indent="0">
              <a:buNone/>
            </a:pPr>
            <a:r>
              <a:rPr lang="en-US" dirty="0"/>
              <a:t>Full Spectrum Infra</a:t>
            </a:r>
            <a:r>
              <a:rPr lang="en-US" dirty="0">
                <a:solidFill>
                  <a:srgbClr val="FF0000"/>
                </a:solidFill>
              </a:rPr>
              <a:t>R</a:t>
            </a:r>
            <a:r>
              <a:rPr lang="en-US" dirty="0"/>
              <a:t>ed</a:t>
            </a:r>
          </a:p>
        </p:txBody>
      </p:sp>
      <p:pic>
        <p:nvPicPr>
          <p:cNvPr id="5" name="Picture 4" descr="FAR graphic.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181" y="1253286"/>
            <a:ext cx="6723528" cy="4662757"/>
          </a:xfrm>
          <a:prstGeom prst="rect">
            <a:avLst/>
          </a:prstGeom>
        </p:spPr>
      </p:pic>
      <p:pic>
        <p:nvPicPr>
          <p:cNvPr id="7" name="Picture 6" descr="logo_icon.png">
            <a:extLst>
              <a:ext uri="{FF2B5EF4-FFF2-40B4-BE49-F238E27FC236}">
                <a16:creationId xmlns:a16="http://schemas.microsoft.com/office/drawing/2014/main" id="{1352E722-8419-CA4E-8BEB-4E47165B7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392053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653" y="54010"/>
            <a:ext cx="8978313" cy="852668"/>
          </a:xfrm>
        </p:spPr>
        <p:txBody>
          <a:bodyPr>
            <a:normAutofit/>
          </a:bodyPr>
          <a:lstStyle/>
          <a:p>
            <a:r>
              <a:rPr lang="en-US" sz="3600" dirty="0"/>
              <a:t>What do these Sun Frequencies do?</a:t>
            </a:r>
          </a:p>
        </p:txBody>
      </p:sp>
      <p:sp>
        <p:nvSpPr>
          <p:cNvPr id="2" name="Content Placeholder 1"/>
          <p:cNvSpPr>
            <a:spLocks noGrp="1"/>
          </p:cNvSpPr>
          <p:nvPr>
            <p:ph idx="1"/>
          </p:nvPr>
        </p:nvSpPr>
        <p:spPr>
          <a:xfrm>
            <a:off x="436940" y="1242349"/>
            <a:ext cx="4724400" cy="4427062"/>
          </a:xfrm>
        </p:spPr>
        <p:txBody>
          <a:bodyPr>
            <a:normAutofit fontScale="85000" lnSpcReduction="20000"/>
          </a:bodyPr>
          <a:lstStyle/>
          <a:p>
            <a:r>
              <a:rPr lang="en-US" dirty="0"/>
              <a:t>NI</a:t>
            </a:r>
            <a:r>
              <a:rPr lang="en-US" dirty="0">
                <a:solidFill>
                  <a:srgbClr val="FF0000"/>
                </a:solidFill>
              </a:rPr>
              <a:t>R - </a:t>
            </a:r>
            <a:r>
              <a:rPr lang="en-US" dirty="0">
                <a:solidFill>
                  <a:schemeClr val="tx1"/>
                </a:solidFill>
              </a:rPr>
              <a:t>Near</a:t>
            </a:r>
            <a:endParaRPr lang="en-US" dirty="0">
              <a:solidFill>
                <a:srgbClr val="FF0000"/>
              </a:solidFill>
            </a:endParaRPr>
          </a:p>
          <a:p>
            <a:pPr lvl="1"/>
            <a:r>
              <a:rPr lang="en-US" dirty="0"/>
              <a:t>Any Skin Challenges</a:t>
            </a:r>
          </a:p>
          <a:p>
            <a:pPr lvl="1"/>
            <a:r>
              <a:rPr lang="en-US" dirty="0"/>
              <a:t>Micro Circulation</a:t>
            </a:r>
          </a:p>
          <a:p>
            <a:pPr lvl="1"/>
            <a:r>
              <a:rPr lang="en-US" dirty="0"/>
              <a:t>Nitric Oxide</a:t>
            </a:r>
          </a:p>
          <a:p>
            <a:pPr lvl="1"/>
            <a:r>
              <a:rPr lang="en-US" dirty="0"/>
              <a:t>Cell Energy </a:t>
            </a:r>
            <a:r>
              <a:rPr lang="mr-IN" dirty="0"/>
              <a:t>–</a:t>
            </a:r>
            <a:r>
              <a:rPr lang="en-US" dirty="0"/>
              <a:t> Mitochondrial Support</a:t>
            </a:r>
          </a:p>
          <a:p>
            <a:r>
              <a:rPr lang="en-US" dirty="0"/>
              <a:t>MI</a:t>
            </a:r>
            <a:r>
              <a:rPr lang="en-US" dirty="0">
                <a:solidFill>
                  <a:srgbClr val="FF0000"/>
                </a:solidFill>
              </a:rPr>
              <a:t>R - </a:t>
            </a:r>
            <a:r>
              <a:rPr lang="en-US" dirty="0">
                <a:solidFill>
                  <a:srgbClr val="000000"/>
                </a:solidFill>
              </a:rPr>
              <a:t>Mid</a:t>
            </a:r>
            <a:endParaRPr lang="en-US" dirty="0">
              <a:solidFill>
                <a:srgbClr val="FF0000"/>
              </a:solidFill>
            </a:endParaRPr>
          </a:p>
          <a:p>
            <a:pPr lvl="1"/>
            <a:r>
              <a:rPr lang="en-US" dirty="0"/>
              <a:t>Vascular Support</a:t>
            </a:r>
          </a:p>
          <a:p>
            <a:pPr lvl="1"/>
            <a:r>
              <a:rPr lang="en-US" dirty="0"/>
              <a:t>Improved Metabolism</a:t>
            </a:r>
          </a:p>
          <a:p>
            <a:r>
              <a:rPr lang="en-US" dirty="0"/>
              <a:t>FI</a:t>
            </a:r>
            <a:r>
              <a:rPr lang="en-US" dirty="0">
                <a:solidFill>
                  <a:srgbClr val="FF0000"/>
                </a:solidFill>
              </a:rPr>
              <a:t>R - </a:t>
            </a:r>
            <a:r>
              <a:rPr lang="en-US" dirty="0">
                <a:solidFill>
                  <a:srgbClr val="000000"/>
                </a:solidFill>
              </a:rPr>
              <a:t>Far</a:t>
            </a:r>
            <a:endParaRPr lang="en-US" dirty="0">
              <a:solidFill>
                <a:srgbClr val="FF0000"/>
              </a:solidFill>
            </a:endParaRPr>
          </a:p>
          <a:p>
            <a:pPr lvl="1"/>
            <a:r>
              <a:rPr lang="en-US" dirty="0"/>
              <a:t>Deepest Penetration</a:t>
            </a:r>
          </a:p>
          <a:p>
            <a:pPr lvl="1"/>
            <a:r>
              <a:rPr lang="en-US" dirty="0"/>
              <a:t>Heavy Metal Detox</a:t>
            </a:r>
          </a:p>
          <a:p>
            <a:pPr lvl="1"/>
            <a:r>
              <a:rPr lang="en-US" dirty="0"/>
              <a:t>Circulation</a:t>
            </a:r>
          </a:p>
          <a:p>
            <a:pPr lvl="1"/>
            <a:endParaRPr lang="en-US" dirty="0"/>
          </a:p>
        </p:txBody>
      </p:sp>
      <p:pic>
        <p:nvPicPr>
          <p:cNvPr id="5" name="Content Placeholder 3" descr="question-mark-face_2976079.jpg">
            <a:extLst>
              <a:ext uri="{FF2B5EF4-FFF2-40B4-BE49-F238E27FC236}">
                <a16:creationId xmlns:a16="http://schemas.microsoft.com/office/drawing/2014/main" id="{3E8A48C2-FD54-B940-9E31-115E637B9D2F}"/>
              </a:ext>
            </a:extLst>
          </p:cNvPr>
          <p:cNvPicPr>
            <a:picLocks noChangeAspect="1"/>
          </p:cNvPicPr>
          <p:nvPr/>
        </p:nvPicPr>
        <p:blipFill>
          <a:blip r:embed="rId2">
            <a:extLst>
              <a:ext uri="{28A0092B-C50C-407E-A947-70E740481C1C}">
                <a14:useLocalDpi xmlns:a14="http://schemas.microsoft.com/office/drawing/2010/main" val="0"/>
              </a:ext>
            </a:extLst>
          </a:blip>
          <a:srcRect l="-52923" r="-52923"/>
          <a:stretch>
            <a:fillRect/>
          </a:stretch>
        </p:blipFill>
        <p:spPr>
          <a:xfrm>
            <a:off x="4250439" y="1063269"/>
            <a:ext cx="4893561" cy="2365731"/>
          </a:xfrm>
          <a:prstGeom prst="rect">
            <a:avLst/>
          </a:prstGeom>
        </p:spPr>
      </p:pic>
      <p:pic>
        <p:nvPicPr>
          <p:cNvPr id="6" name="Picture 5" descr="logo_icon.png">
            <a:extLst>
              <a:ext uri="{FF2B5EF4-FFF2-40B4-BE49-F238E27FC236}">
                <a16:creationId xmlns:a16="http://schemas.microsoft.com/office/drawing/2014/main" id="{37E4AE1F-6844-D145-AFBB-4032C8EDF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7" name="Picture 6" descr="elec-mag-spec.jpg">
            <a:extLst>
              <a:ext uri="{FF2B5EF4-FFF2-40B4-BE49-F238E27FC236}">
                <a16:creationId xmlns:a16="http://schemas.microsoft.com/office/drawing/2014/main" id="{579BA97E-5797-554E-A78A-D8C5B1FB4B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1409" y="3687662"/>
            <a:ext cx="4367013" cy="2771011"/>
          </a:xfrm>
          <a:prstGeom prst="rect">
            <a:avLst/>
          </a:prstGeom>
        </p:spPr>
      </p:pic>
    </p:spTree>
    <p:extLst>
      <p:ext uri="{BB962C8B-B14F-4D97-AF65-F5344CB8AC3E}">
        <p14:creationId xmlns:p14="http://schemas.microsoft.com/office/powerpoint/2010/main" val="421715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5750" y="168454"/>
            <a:ext cx="7738950" cy="741744"/>
          </a:xfrm>
        </p:spPr>
        <p:txBody>
          <a:bodyPr>
            <a:normAutofit/>
          </a:bodyPr>
          <a:lstStyle/>
          <a:p>
            <a:r>
              <a:rPr lang="en-US" sz="3200" dirty="0"/>
              <a:t>     Structured H</a:t>
            </a:r>
            <a:r>
              <a:rPr lang="en-US" sz="3200" baseline="-25000" dirty="0"/>
              <a:t>2</a:t>
            </a:r>
            <a:r>
              <a:rPr lang="en-US" sz="3200" dirty="0"/>
              <a:t>O = Bio Compatible</a:t>
            </a:r>
          </a:p>
        </p:txBody>
      </p:sp>
      <p:pic>
        <p:nvPicPr>
          <p:cNvPr id="4" name="Content Placeholder 3" descr="Screen Shot 2016-10-26 at 6.20.05 AM.png"/>
          <p:cNvPicPr>
            <a:picLocks noGrp="1" noChangeAspect="1"/>
          </p:cNvPicPr>
          <p:nvPr>
            <p:ph idx="1"/>
          </p:nvPr>
        </p:nvPicPr>
        <p:blipFill rotWithShape="1">
          <a:blip r:embed="rId2">
            <a:extLst>
              <a:ext uri="{28A0092B-C50C-407E-A947-70E740481C1C}">
                <a14:useLocalDpi xmlns:a14="http://schemas.microsoft.com/office/drawing/2010/main" val="0"/>
              </a:ext>
            </a:extLst>
          </a:blip>
          <a:srcRect l="736" t="652" r="7027" b="2505"/>
          <a:stretch/>
        </p:blipFill>
        <p:spPr>
          <a:xfrm>
            <a:off x="941887" y="991223"/>
            <a:ext cx="7079366" cy="4669368"/>
          </a:xfrm>
        </p:spPr>
      </p:pic>
      <p:sp>
        <p:nvSpPr>
          <p:cNvPr id="2" name="TextBox 1"/>
          <p:cNvSpPr txBox="1"/>
          <p:nvPr/>
        </p:nvSpPr>
        <p:spPr>
          <a:xfrm>
            <a:off x="3457934" y="5724656"/>
            <a:ext cx="2375704" cy="923330"/>
          </a:xfrm>
          <a:prstGeom prst="rect">
            <a:avLst/>
          </a:prstGeom>
          <a:noFill/>
        </p:spPr>
        <p:txBody>
          <a:bodyPr wrap="square" rtlCol="0">
            <a:spAutoFit/>
          </a:bodyPr>
          <a:lstStyle/>
          <a:p>
            <a:r>
              <a:rPr lang="en-US" dirty="0"/>
              <a:t>70% of Our Body</a:t>
            </a:r>
          </a:p>
          <a:p>
            <a:r>
              <a:rPr lang="en-US" dirty="0"/>
              <a:t>81% of the Brain</a:t>
            </a:r>
          </a:p>
          <a:p>
            <a:r>
              <a:rPr lang="en-US" dirty="0"/>
              <a:t>98% of the Cell</a:t>
            </a:r>
          </a:p>
        </p:txBody>
      </p:sp>
      <p:pic>
        <p:nvPicPr>
          <p:cNvPr id="6" name="Picture 5" descr="logo_icon.png">
            <a:extLst>
              <a:ext uri="{FF2B5EF4-FFF2-40B4-BE49-F238E27FC236}">
                <a16:creationId xmlns:a16="http://schemas.microsoft.com/office/drawing/2014/main" id="{38A8859A-E4A8-DA4D-A561-224A7D339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367638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0000"/>
          </a:blip>
          <a:stretch>
            <a:fillRect/>
          </a:stretch>
        </p:blipFill>
        <p:spPr>
          <a:xfrm>
            <a:off x="0" y="2133600"/>
            <a:ext cx="9144000" cy="4724400"/>
          </a:xfrm>
          <a:prstGeom prst="rect">
            <a:avLst/>
          </a:prstGeom>
        </p:spPr>
      </p:pic>
      <p:sp>
        <p:nvSpPr>
          <p:cNvPr id="3" name="Title 2"/>
          <p:cNvSpPr>
            <a:spLocks noGrp="1"/>
          </p:cNvSpPr>
          <p:nvPr>
            <p:ph type="title"/>
          </p:nvPr>
        </p:nvSpPr>
        <p:spPr>
          <a:xfrm>
            <a:off x="-103653" y="647164"/>
            <a:ext cx="8583834" cy="860467"/>
          </a:xfrm>
        </p:spPr>
        <p:txBody>
          <a:bodyPr>
            <a:normAutofit fontScale="90000"/>
          </a:bodyPr>
          <a:lstStyle/>
          <a:p>
            <a:r>
              <a:rPr lang="en-US" dirty="0"/>
              <a:t>  WHY IS WATER SO IMPORTANT </a:t>
            </a:r>
            <a:r>
              <a:rPr lang="en-US" dirty="0">
                <a:solidFill>
                  <a:srgbClr val="0000FF"/>
                </a:solidFill>
              </a:rPr>
              <a:t>?</a:t>
            </a:r>
          </a:p>
        </p:txBody>
      </p:sp>
      <p:sp>
        <p:nvSpPr>
          <p:cNvPr id="2" name="Content Placeholder 1"/>
          <p:cNvSpPr>
            <a:spLocks noGrp="1"/>
          </p:cNvSpPr>
          <p:nvPr>
            <p:ph idx="1"/>
          </p:nvPr>
        </p:nvSpPr>
        <p:spPr>
          <a:xfrm>
            <a:off x="212492" y="2513040"/>
            <a:ext cx="6975846" cy="3014472"/>
          </a:xfrm>
        </p:spPr>
        <p:txBody>
          <a:bodyPr>
            <a:normAutofit fontScale="92500"/>
          </a:bodyPr>
          <a:lstStyle/>
          <a:p>
            <a:pPr>
              <a:lnSpc>
                <a:spcPct val="120000"/>
              </a:lnSpc>
            </a:pPr>
            <a:r>
              <a:rPr lang="en-US" b="1" dirty="0"/>
              <a:t>Transport System</a:t>
            </a:r>
          </a:p>
          <a:p>
            <a:pPr>
              <a:lnSpc>
                <a:spcPct val="120000"/>
              </a:lnSpc>
            </a:pPr>
            <a:r>
              <a:rPr lang="en-US" b="1" dirty="0"/>
              <a:t>Cellular Hydration is Essential for Cell Health</a:t>
            </a:r>
          </a:p>
          <a:p>
            <a:pPr>
              <a:lnSpc>
                <a:spcPct val="120000"/>
              </a:lnSpc>
            </a:pPr>
            <a:r>
              <a:rPr lang="en-US" b="1" dirty="0"/>
              <a:t>Cellular Hydration is Essential for Cell Function</a:t>
            </a:r>
          </a:p>
          <a:p>
            <a:pPr>
              <a:lnSpc>
                <a:spcPct val="120000"/>
              </a:lnSpc>
            </a:pPr>
            <a:r>
              <a:rPr lang="en-US" b="1" dirty="0"/>
              <a:t>Nutrition and Minerals in </a:t>
            </a:r>
            <a:r>
              <a:rPr lang="mr-IN" b="1" dirty="0"/>
              <a:t>–</a:t>
            </a:r>
            <a:r>
              <a:rPr lang="en-US" b="1" dirty="0"/>
              <a:t> Toxins/Waste Out</a:t>
            </a:r>
          </a:p>
          <a:p>
            <a:pPr>
              <a:lnSpc>
                <a:spcPct val="120000"/>
              </a:lnSpc>
            </a:pPr>
            <a:endParaRPr lang="en-US" dirty="0"/>
          </a:p>
        </p:txBody>
      </p:sp>
      <p:pic>
        <p:nvPicPr>
          <p:cNvPr id="6" name="Picture 5" descr="logo_icon.png">
            <a:extLst>
              <a:ext uri="{FF2B5EF4-FFF2-40B4-BE49-F238E27FC236}">
                <a16:creationId xmlns:a16="http://schemas.microsoft.com/office/drawing/2014/main" id="{5931D2DC-D35F-7440-8577-376B0EC92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7" name="Picture 6" descr="pic 2.png">
            <a:extLst>
              <a:ext uri="{FF2B5EF4-FFF2-40B4-BE49-F238E27FC236}">
                <a16:creationId xmlns:a16="http://schemas.microsoft.com/office/drawing/2014/main" id="{B99787E5-9FBE-8143-8159-86B9DB5B35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981" y="1196735"/>
            <a:ext cx="2534405" cy="1902039"/>
          </a:xfrm>
          <a:prstGeom prst="rect">
            <a:avLst/>
          </a:prstGeom>
        </p:spPr>
      </p:pic>
      <p:sp>
        <p:nvSpPr>
          <p:cNvPr id="5" name="TextBox 4">
            <a:extLst>
              <a:ext uri="{FF2B5EF4-FFF2-40B4-BE49-F238E27FC236}">
                <a16:creationId xmlns:a16="http://schemas.microsoft.com/office/drawing/2014/main" id="{432584FA-6215-DF42-998C-F92862954AF3}"/>
              </a:ext>
            </a:extLst>
          </p:cNvPr>
          <p:cNvSpPr txBox="1"/>
          <p:nvPr/>
        </p:nvSpPr>
        <p:spPr>
          <a:xfrm>
            <a:off x="6085666" y="1853948"/>
            <a:ext cx="2541658" cy="461665"/>
          </a:xfrm>
          <a:prstGeom prst="rect">
            <a:avLst/>
          </a:prstGeom>
          <a:noFill/>
        </p:spPr>
        <p:txBody>
          <a:bodyPr wrap="none" rtlCol="0">
            <a:spAutoFit/>
          </a:bodyPr>
          <a:lstStyle/>
          <a:p>
            <a:r>
              <a:rPr lang="en-US" sz="2400" b="1" dirty="0">
                <a:solidFill>
                  <a:srgbClr val="FF0000"/>
                </a:solidFill>
              </a:rPr>
              <a:t>BIO-AVAILABLE</a:t>
            </a:r>
          </a:p>
        </p:txBody>
      </p:sp>
      <p:sp>
        <p:nvSpPr>
          <p:cNvPr id="8" name="TextBox 7">
            <a:extLst>
              <a:ext uri="{FF2B5EF4-FFF2-40B4-BE49-F238E27FC236}">
                <a16:creationId xmlns:a16="http://schemas.microsoft.com/office/drawing/2014/main" id="{0594F35D-D88E-0B45-B643-3BB15F2CF3DD}"/>
              </a:ext>
            </a:extLst>
          </p:cNvPr>
          <p:cNvSpPr txBox="1"/>
          <p:nvPr/>
        </p:nvSpPr>
        <p:spPr>
          <a:xfrm>
            <a:off x="5743008" y="5882506"/>
            <a:ext cx="2884316" cy="400110"/>
          </a:xfrm>
          <a:prstGeom prst="rect">
            <a:avLst/>
          </a:prstGeom>
          <a:noFill/>
        </p:spPr>
        <p:txBody>
          <a:bodyPr wrap="none" rtlCol="0">
            <a:spAutoFit/>
          </a:bodyPr>
          <a:lstStyle/>
          <a:p>
            <a:r>
              <a:rPr lang="en-US" sz="2000" b="1" dirty="0"/>
              <a:t>STRUCTURED WATER</a:t>
            </a:r>
          </a:p>
        </p:txBody>
      </p:sp>
    </p:spTree>
    <p:extLst>
      <p:ext uri="{BB962C8B-B14F-4D97-AF65-F5344CB8AC3E}">
        <p14:creationId xmlns:p14="http://schemas.microsoft.com/office/powerpoint/2010/main" val="102568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D6024C8-D281-4967-983A-4197E3CA3280}"/>
              </a:ext>
            </a:extLst>
          </p:cNvPr>
          <p:cNvPicPr>
            <a:picLocks noChangeAspect="1"/>
          </p:cNvPicPr>
          <p:nvPr/>
        </p:nvPicPr>
        <p:blipFill>
          <a:blip r:embed="rId3">
            <a:alphaModFix amt="37000"/>
          </a:blip>
          <a:stretch>
            <a:fillRect/>
          </a:stretch>
        </p:blipFill>
        <p:spPr>
          <a:xfrm>
            <a:off x="470673" y="4286735"/>
            <a:ext cx="4198823" cy="1911804"/>
          </a:xfrm>
          <a:prstGeom prst="rect">
            <a:avLst/>
          </a:prstGeom>
        </p:spPr>
      </p:pic>
      <p:sp>
        <p:nvSpPr>
          <p:cNvPr id="2" name="Title 1"/>
          <p:cNvSpPr>
            <a:spLocks noGrp="1"/>
          </p:cNvSpPr>
          <p:nvPr>
            <p:ph type="title"/>
          </p:nvPr>
        </p:nvSpPr>
        <p:spPr>
          <a:xfrm>
            <a:off x="549275" y="44075"/>
            <a:ext cx="8042276" cy="1162424"/>
          </a:xfrm>
        </p:spPr>
        <p:txBody>
          <a:bodyPr>
            <a:normAutofit/>
          </a:bodyPr>
          <a:lstStyle/>
          <a:p>
            <a:r>
              <a:rPr lang="en-US" dirty="0"/>
              <a:t>Protein Folding</a:t>
            </a:r>
          </a:p>
        </p:txBody>
      </p:sp>
      <p:pic>
        <p:nvPicPr>
          <p:cNvPr id="4" name="Content Placeholder 3" descr="protein-folding2.jpg"/>
          <p:cNvPicPr>
            <a:picLocks noGrp="1" noChangeAspect="1"/>
          </p:cNvPicPr>
          <p:nvPr>
            <p:ph idx="1"/>
          </p:nvPr>
        </p:nvPicPr>
        <p:blipFill>
          <a:blip r:embed="rId4">
            <a:extLst>
              <a:ext uri="{28A0092B-C50C-407E-A947-70E740481C1C}">
                <a14:useLocalDpi xmlns:a14="http://schemas.microsoft.com/office/drawing/2010/main" val="0"/>
              </a:ext>
            </a:extLst>
          </a:blip>
          <a:srcRect t="13336" b="13336"/>
          <a:stretch>
            <a:fillRect/>
          </a:stretch>
        </p:blipFill>
        <p:spPr>
          <a:xfrm>
            <a:off x="576508" y="1612000"/>
            <a:ext cx="3948142" cy="2171326"/>
          </a:xfrm>
        </p:spPr>
      </p:pic>
      <p:sp>
        <p:nvSpPr>
          <p:cNvPr id="5" name="TextBox 4"/>
          <p:cNvSpPr txBox="1"/>
          <p:nvPr/>
        </p:nvSpPr>
        <p:spPr>
          <a:xfrm>
            <a:off x="825495" y="4957460"/>
            <a:ext cx="4036738" cy="707886"/>
          </a:xfrm>
          <a:prstGeom prst="rect">
            <a:avLst/>
          </a:prstGeom>
          <a:noFill/>
        </p:spPr>
        <p:txBody>
          <a:bodyPr wrap="square" rtlCol="0">
            <a:spAutoFit/>
          </a:bodyPr>
          <a:lstStyle/>
          <a:p>
            <a:r>
              <a:rPr lang="en-US" sz="2000" b="1" dirty="0"/>
              <a:t>Formula</a:t>
            </a:r>
          </a:p>
          <a:p>
            <a:r>
              <a:rPr lang="en-US" sz="2000" b="1" dirty="0"/>
              <a:t>Infra</a:t>
            </a:r>
            <a:r>
              <a:rPr lang="en-US" sz="2000" b="1" dirty="0">
                <a:solidFill>
                  <a:srgbClr val="FF0000"/>
                </a:solidFill>
              </a:rPr>
              <a:t>R</a:t>
            </a:r>
            <a:r>
              <a:rPr lang="en-US" sz="2000" b="1" dirty="0"/>
              <a:t>ed = Structured H2O</a:t>
            </a:r>
          </a:p>
        </p:txBody>
      </p:sp>
      <p:pic>
        <p:nvPicPr>
          <p:cNvPr id="6" name="Picture 5" descr="protein-folding-12-638.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4846" y="1842266"/>
            <a:ext cx="3411954" cy="1919893"/>
          </a:xfrm>
          <a:prstGeom prst="rect">
            <a:avLst/>
          </a:prstGeom>
        </p:spPr>
      </p:pic>
      <p:pic>
        <p:nvPicPr>
          <p:cNvPr id="7" name="Picture 6" descr="jerald-pollack-and-ez-water-1400x875.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0156" y="4182163"/>
            <a:ext cx="3650143" cy="2281339"/>
          </a:xfrm>
          <a:prstGeom prst="rect">
            <a:avLst/>
          </a:prstGeom>
        </p:spPr>
      </p:pic>
      <p:sp>
        <p:nvSpPr>
          <p:cNvPr id="8" name="TextBox 7"/>
          <p:cNvSpPr txBox="1"/>
          <p:nvPr/>
        </p:nvSpPr>
        <p:spPr>
          <a:xfrm>
            <a:off x="5170565" y="5965570"/>
            <a:ext cx="1855609" cy="369332"/>
          </a:xfrm>
          <a:prstGeom prst="rect">
            <a:avLst/>
          </a:prstGeom>
          <a:noFill/>
        </p:spPr>
        <p:txBody>
          <a:bodyPr wrap="none" rtlCol="0">
            <a:spAutoFit/>
          </a:bodyPr>
          <a:lstStyle/>
          <a:p>
            <a:r>
              <a:rPr lang="en-US" dirty="0">
                <a:solidFill>
                  <a:schemeClr val="bg1"/>
                </a:solidFill>
              </a:rPr>
              <a:t>Dr. Gerald Pollack</a:t>
            </a:r>
          </a:p>
        </p:txBody>
      </p:sp>
      <p:pic>
        <p:nvPicPr>
          <p:cNvPr id="11" name="Picture 10" descr="logo_icon.png">
            <a:extLst>
              <a:ext uri="{FF2B5EF4-FFF2-40B4-BE49-F238E27FC236}">
                <a16:creationId xmlns:a16="http://schemas.microsoft.com/office/drawing/2014/main" id="{286CDCBF-223E-EC43-A19C-B9398A2219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13" name="TextBox 12"/>
          <p:cNvSpPr txBox="1"/>
          <p:nvPr/>
        </p:nvSpPr>
        <p:spPr>
          <a:xfrm>
            <a:off x="682343" y="6130579"/>
            <a:ext cx="4134365" cy="461665"/>
          </a:xfrm>
          <a:prstGeom prst="rect">
            <a:avLst/>
          </a:prstGeom>
          <a:noFill/>
        </p:spPr>
        <p:txBody>
          <a:bodyPr wrap="none" rtlCol="0">
            <a:spAutoFit/>
          </a:bodyPr>
          <a:lstStyle/>
          <a:p>
            <a:r>
              <a:rPr lang="en-US" sz="2400" b="1" dirty="0"/>
              <a:t>Natural Immune Response</a:t>
            </a:r>
          </a:p>
        </p:txBody>
      </p:sp>
    </p:spTree>
    <p:extLst>
      <p:ext uri="{BB962C8B-B14F-4D97-AF65-F5344CB8AC3E}">
        <p14:creationId xmlns:p14="http://schemas.microsoft.com/office/powerpoint/2010/main" val="258896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9D4D0EF-37A5-49DF-B124-0DA387BD760A}"/>
              </a:ext>
            </a:extLst>
          </p:cNvPr>
          <p:cNvPicPr>
            <a:picLocks noGrp="1" noChangeAspect="1"/>
          </p:cNvPicPr>
          <p:nvPr>
            <p:ph idx="1"/>
          </p:nvPr>
        </p:nvPicPr>
        <p:blipFill>
          <a:blip r:embed="rId2"/>
          <a:srcRect t="-2812" b="-2812"/>
          <a:stretch>
            <a:fillRect/>
          </a:stretch>
        </p:blipFill>
        <p:spPr>
          <a:xfrm>
            <a:off x="1752843" y="713086"/>
            <a:ext cx="5592658" cy="3075747"/>
          </a:xfrm>
          <a:prstGeom prst="rect">
            <a:avLst/>
          </a:prstGeom>
        </p:spPr>
      </p:pic>
      <p:sp>
        <p:nvSpPr>
          <p:cNvPr id="2" name="Title 1">
            <a:extLst>
              <a:ext uri="{FF2B5EF4-FFF2-40B4-BE49-F238E27FC236}">
                <a16:creationId xmlns:a16="http://schemas.microsoft.com/office/drawing/2014/main" id="{B9C177EB-8DB5-0B44-80D4-4B59F4113456}"/>
              </a:ext>
            </a:extLst>
          </p:cNvPr>
          <p:cNvSpPr>
            <a:spLocks noGrp="1"/>
          </p:cNvSpPr>
          <p:nvPr>
            <p:ph type="title"/>
          </p:nvPr>
        </p:nvSpPr>
        <p:spPr>
          <a:xfrm>
            <a:off x="436033" y="16774"/>
            <a:ext cx="8229600" cy="921445"/>
          </a:xfrm>
        </p:spPr>
        <p:txBody>
          <a:bodyPr/>
          <a:lstStyle/>
          <a:p>
            <a:r>
              <a:rPr lang="en-US" dirty="0"/>
              <a:t>Improved Circulation</a:t>
            </a:r>
          </a:p>
        </p:txBody>
      </p:sp>
      <p:sp>
        <p:nvSpPr>
          <p:cNvPr id="6" name="TextBox 5"/>
          <p:cNvSpPr txBox="1"/>
          <p:nvPr/>
        </p:nvSpPr>
        <p:spPr>
          <a:xfrm>
            <a:off x="2648568" y="3621144"/>
            <a:ext cx="4107289" cy="2923878"/>
          </a:xfrm>
          <a:prstGeom prst="rect">
            <a:avLst/>
          </a:prstGeom>
          <a:noFill/>
        </p:spPr>
        <p:txBody>
          <a:bodyPr wrap="none" rtlCol="0">
            <a:spAutoFit/>
          </a:bodyPr>
          <a:lstStyle/>
          <a:p>
            <a:r>
              <a:rPr lang="en-US" sz="2800" dirty="0"/>
              <a:t>Infra</a:t>
            </a:r>
            <a:r>
              <a:rPr lang="en-US" sz="2800" dirty="0">
                <a:solidFill>
                  <a:srgbClr val="FF0000"/>
                </a:solidFill>
              </a:rPr>
              <a:t>R</a:t>
            </a:r>
            <a:r>
              <a:rPr lang="en-US" sz="2800" dirty="0"/>
              <a:t>ed </a:t>
            </a:r>
            <a:r>
              <a:rPr lang="mr-IN" sz="2800" dirty="0"/>
              <a:t>–</a:t>
            </a:r>
            <a:r>
              <a:rPr lang="en-US" sz="2800" dirty="0"/>
              <a:t> Vaso-Dilates</a:t>
            </a:r>
          </a:p>
          <a:p>
            <a:pPr marL="342900" indent="-342900">
              <a:buAutoNum type="arabicPeriod"/>
            </a:pPr>
            <a:r>
              <a:rPr lang="en-US" sz="2000" dirty="0"/>
              <a:t>Improves Blood Flow</a:t>
            </a:r>
          </a:p>
          <a:p>
            <a:pPr marL="342900" indent="-342900">
              <a:buAutoNum type="arabicPeriod"/>
            </a:pPr>
            <a:r>
              <a:rPr lang="en-US" sz="2000" dirty="0"/>
              <a:t>Improves Nourishment</a:t>
            </a:r>
          </a:p>
          <a:p>
            <a:pPr marL="342900" indent="-342900">
              <a:buAutoNum type="arabicPeriod"/>
            </a:pPr>
            <a:r>
              <a:rPr lang="en-US" sz="2000" dirty="0"/>
              <a:t>Improves Oxygenation</a:t>
            </a:r>
          </a:p>
          <a:p>
            <a:pPr marL="342900" indent="-342900">
              <a:buAutoNum type="arabicPeriod"/>
            </a:pPr>
            <a:r>
              <a:rPr lang="en-US" sz="2000" dirty="0"/>
              <a:t>Improves Cellular Function</a:t>
            </a:r>
          </a:p>
          <a:p>
            <a:pPr marL="800100" lvl="1" indent="-342900">
              <a:buAutoNum type="arabicPeriod"/>
            </a:pPr>
            <a:r>
              <a:rPr lang="en-US" sz="2000" dirty="0"/>
              <a:t>Nutrition &amp; Minerals </a:t>
            </a:r>
            <a:r>
              <a:rPr lang="mr-IN" sz="2000" dirty="0"/>
              <a:t>–</a:t>
            </a:r>
            <a:r>
              <a:rPr lang="en-US" sz="2000" dirty="0"/>
              <a:t> In</a:t>
            </a:r>
          </a:p>
          <a:p>
            <a:pPr marL="800100" lvl="1" indent="-342900">
              <a:buAutoNum type="arabicPeriod"/>
            </a:pPr>
            <a:r>
              <a:rPr lang="en-US" sz="2000" dirty="0"/>
              <a:t>Toxins </a:t>
            </a:r>
            <a:r>
              <a:rPr lang="mr-IN" sz="2000" dirty="0"/>
              <a:t>–</a:t>
            </a:r>
            <a:r>
              <a:rPr lang="en-US" sz="2000" dirty="0"/>
              <a:t> Out</a:t>
            </a:r>
          </a:p>
          <a:p>
            <a:pPr marL="342900" indent="-342900">
              <a:buAutoNum type="arabicPeriod"/>
            </a:pPr>
            <a:endParaRPr lang="en-US" dirty="0"/>
          </a:p>
          <a:p>
            <a:endParaRPr lang="en-US" dirty="0"/>
          </a:p>
        </p:txBody>
      </p:sp>
      <p:pic>
        <p:nvPicPr>
          <p:cNvPr id="8" name="Picture 7" descr="logo_icon.png">
            <a:extLst>
              <a:ext uri="{FF2B5EF4-FFF2-40B4-BE49-F238E27FC236}">
                <a16:creationId xmlns:a16="http://schemas.microsoft.com/office/drawing/2014/main" id="{1BB87E9B-C8E8-2E4E-BD0D-C8BAB6F76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4" name="TextBox 3"/>
          <p:cNvSpPr txBox="1"/>
          <p:nvPr/>
        </p:nvSpPr>
        <p:spPr>
          <a:xfrm>
            <a:off x="740831" y="6159497"/>
            <a:ext cx="4134365" cy="738664"/>
          </a:xfrm>
          <a:prstGeom prst="rect">
            <a:avLst/>
          </a:prstGeom>
          <a:noFill/>
        </p:spPr>
        <p:txBody>
          <a:bodyPr wrap="none" rtlCol="0">
            <a:spAutoFit/>
          </a:bodyPr>
          <a:lstStyle/>
          <a:p>
            <a:r>
              <a:rPr lang="en-US" sz="2400" b="1" dirty="0"/>
              <a:t>Natural Immune Response</a:t>
            </a:r>
          </a:p>
          <a:p>
            <a:endParaRPr lang="en-US" dirty="0"/>
          </a:p>
        </p:txBody>
      </p:sp>
    </p:spTree>
    <p:extLst>
      <p:ext uri="{BB962C8B-B14F-4D97-AF65-F5344CB8AC3E}">
        <p14:creationId xmlns:p14="http://schemas.microsoft.com/office/powerpoint/2010/main" val="200751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4845" r="4845"/>
          <a:stretch>
            <a:fillRect/>
          </a:stretch>
        </p:blipFill>
        <p:spPr>
          <a:xfrm>
            <a:off x="1720283" y="1030834"/>
            <a:ext cx="5709224" cy="3139853"/>
          </a:xfrm>
        </p:spPr>
      </p:pic>
      <p:sp>
        <p:nvSpPr>
          <p:cNvPr id="3" name="Title 2"/>
          <p:cNvSpPr>
            <a:spLocks noGrp="1"/>
          </p:cNvSpPr>
          <p:nvPr>
            <p:ph type="title"/>
          </p:nvPr>
        </p:nvSpPr>
        <p:spPr>
          <a:xfrm>
            <a:off x="389853" y="0"/>
            <a:ext cx="8229600" cy="946166"/>
          </a:xfrm>
        </p:spPr>
        <p:txBody>
          <a:bodyPr/>
          <a:lstStyle/>
          <a:p>
            <a:r>
              <a:rPr lang="en-US" dirty="0"/>
              <a:t>Heat Shock Proteins (HSP)</a:t>
            </a:r>
          </a:p>
        </p:txBody>
      </p:sp>
      <p:sp>
        <p:nvSpPr>
          <p:cNvPr id="6" name="TextBox 5"/>
          <p:cNvSpPr txBox="1"/>
          <p:nvPr/>
        </p:nvSpPr>
        <p:spPr>
          <a:xfrm>
            <a:off x="240519" y="4379944"/>
            <a:ext cx="8981295" cy="1846659"/>
          </a:xfrm>
          <a:prstGeom prst="rect">
            <a:avLst/>
          </a:prstGeom>
          <a:noFill/>
        </p:spPr>
        <p:txBody>
          <a:bodyPr wrap="none" rtlCol="0">
            <a:spAutoFit/>
          </a:bodyPr>
          <a:lstStyle/>
          <a:p>
            <a:r>
              <a:rPr lang="en-US" sz="2400" dirty="0"/>
              <a:t>When the Body goes into healing mode……it generates HSP</a:t>
            </a:r>
          </a:p>
          <a:p>
            <a:r>
              <a:rPr lang="en-US" sz="2400" dirty="0"/>
              <a:t>To respond to Pathogens…..Cellular inflammation…..</a:t>
            </a:r>
          </a:p>
          <a:p>
            <a:r>
              <a:rPr lang="en-US" sz="2400" dirty="0"/>
              <a:t>Or even a General Immune Response </a:t>
            </a:r>
            <a:r>
              <a:rPr lang="mr-IN" sz="2400" dirty="0"/>
              <a:t>–</a:t>
            </a:r>
            <a:r>
              <a:rPr lang="en-US" sz="2400" dirty="0"/>
              <a:t> Histamine Response</a:t>
            </a:r>
          </a:p>
          <a:p>
            <a:r>
              <a:rPr lang="en-US" sz="2400" dirty="0"/>
              <a:t>Hyperthermia </a:t>
            </a:r>
            <a:r>
              <a:rPr lang="mr-IN" sz="2400" dirty="0"/>
              <a:t>–</a:t>
            </a:r>
            <a:r>
              <a:rPr lang="en-US" sz="2400" dirty="0"/>
              <a:t> “False Fever”</a:t>
            </a:r>
          </a:p>
          <a:p>
            <a:endParaRPr lang="en-US" dirty="0"/>
          </a:p>
        </p:txBody>
      </p:sp>
      <p:pic>
        <p:nvPicPr>
          <p:cNvPr id="8" name="Picture 7" descr="logo_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248400"/>
            <a:ext cx="461716" cy="458321"/>
          </a:xfrm>
          <a:prstGeom prst="rect">
            <a:avLst/>
          </a:prstGeom>
        </p:spPr>
      </p:pic>
      <p:sp>
        <p:nvSpPr>
          <p:cNvPr id="2" name="Rectangle 1">
            <a:extLst>
              <a:ext uri="{FF2B5EF4-FFF2-40B4-BE49-F238E27FC236}">
                <a16:creationId xmlns:a16="http://schemas.microsoft.com/office/drawing/2014/main" id="{5E569D13-6885-2847-9518-4C284D124738}"/>
              </a:ext>
            </a:extLst>
          </p:cNvPr>
          <p:cNvSpPr/>
          <p:nvPr/>
        </p:nvSpPr>
        <p:spPr>
          <a:xfrm>
            <a:off x="753720" y="6271727"/>
            <a:ext cx="4134365" cy="461665"/>
          </a:xfrm>
          <a:prstGeom prst="rect">
            <a:avLst/>
          </a:prstGeom>
        </p:spPr>
        <p:txBody>
          <a:bodyPr wrap="none">
            <a:spAutoFit/>
          </a:bodyPr>
          <a:lstStyle/>
          <a:p>
            <a:r>
              <a:rPr lang="en-US" sz="2400" b="1" dirty="0"/>
              <a:t>Natural Immune Response</a:t>
            </a:r>
          </a:p>
        </p:txBody>
      </p:sp>
    </p:spTree>
    <p:extLst>
      <p:ext uri="{BB962C8B-B14F-4D97-AF65-F5344CB8AC3E}">
        <p14:creationId xmlns:p14="http://schemas.microsoft.com/office/powerpoint/2010/main" val="37849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d.png"/>
          <p:cNvPicPr>
            <a:picLocks noGrp="1" noChangeAspect="1"/>
          </p:cNvPicPr>
          <p:nvPr>
            <p:ph idx="1"/>
          </p:nvPr>
        </p:nvPicPr>
        <p:blipFill>
          <a:blip r:embed="rId2">
            <a:extLst>
              <a:ext uri="{28A0092B-C50C-407E-A947-70E740481C1C}">
                <a14:useLocalDpi xmlns:a14="http://schemas.microsoft.com/office/drawing/2010/main" val="0"/>
              </a:ext>
            </a:extLst>
          </a:blip>
          <a:srcRect l="-7500" r="-7500"/>
          <a:stretch>
            <a:fillRect/>
          </a:stretch>
        </p:blipFill>
        <p:spPr>
          <a:xfrm>
            <a:off x="-177917" y="1072426"/>
            <a:ext cx="6236736" cy="3429965"/>
          </a:xfrm>
        </p:spPr>
      </p:pic>
      <p:sp>
        <p:nvSpPr>
          <p:cNvPr id="3" name="Title 2"/>
          <p:cNvSpPr>
            <a:spLocks noGrp="1"/>
          </p:cNvSpPr>
          <p:nvPr>
            <p:ph type="title"/>
          </p:nvPr>
        </p:nvSpPr>
        <p:spPr>
          <a:xfrm>
            <a:off x="593685" y="140422"/>
            <a:ext cx="8008035" cy="757500"/>
          </a:xfrm>
        </p:spPr>
        <p:txBody>
          <a:bodyPr/>
          <a:lstStyle/>
          <a:p>
            <a:r>
              <a:rPr lang="en-US" sz="3200" dirty="0"/>
              <a:t>Re-Dox Reaction Lowers Oxidative Stress</a:t>
            </a:r>
          </a:p>
        </p:txBody>
      </p:sp>
      <p:sp>
        <p:nvSpPr>
          <p:cNvPr id="5" name="TextBox 4"/>
          <p:cNvSpPr txBox="1"/>
          <p:nvPr/>
        </p:nvSpPr>
        <p:spPr>
          <a:xfrm>
            <a:off x="6015885" y="4006059"/>
            <a:ext cx="3047629" cy="369332"/>
          </a:xfrm>
          <a:prstGeom prst="rect">
            <a:avLst/>
          </a:prstGeom>
          <a:noFill/>
        </p:spPr>
        <p:txBody>
          <a:bodyPr wrap="none" rtlCol="0">
            <a:spAutoFit/>
          </a:bodyPr>
          <a:lstStyle/>
          <a:p>
            <a:r>
              <a:rPr lang="en-US" dirty="0"/>
              <a:t>The Ultimate Anti- Oxidant</a:t>
            </a:r>
          </a:p>
        </p:txBody>
      </p:sp>
      <p:pic>
        <p:nvPicPr>
          <p:cNvPr id="2" name="Picture 1" descr="downloa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1547204"/>
            <a:ext cx="2328600" cy="2338996"/>
          </a:xfrm>
          <a:prstGeom prst="rect">
            <a:avLst/>
          </a:prstGeom>
        </p:spPr>
      </p:pic>
      <p:pic>
        <p:nvPicPr>
          <p:cNvPr id="7" name="Picture 6" descr="logo_icon.png">
            <a:extLst>
              <a:ext uri="{FF2B5EF4-FFF2-40B4-BE49-F238E27FC236}">
                <a16:creationId xmlns:a16="http://schemas.microsoft.com/office/drawing/2014/main" id="{DF44BB50-D789-F746-A5A6-9C882D6FCA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6" name="TextBox 5">
            <a:extLst>
              <a:ext uri="{FF2B5EF4-FFF2-40B4-BE49-F238E27FC236}">
                <a16:creationId xmlns:a16="http://schemas.microsoft.com/office/drawing/2014/main" id="{11B17A8D-45BD-7240-A815-6B9FDF445B5B}"/>
              </a:ext>
            </a:extLst>
          </p:cNvPr>
          <p:cNvSpPr txBox="1"/>
          <p:nvPr/>
        </p:nvSpPr>
        <p:spPr>
          <a:xfrm>
            <a:off x="1067825" y="4845150"/>
            <a:ext cx="7191415" cy="1200328"/>
          </a:xfrm>
          <a:prstGeom prst="rect">
            <a:avLst/>
          </a:prstGeom>
          <a:noFill/>
        </p:spPr>
        <p:txBody>
          <a:bodyPr wrap="square" rtlCol="0">
            <a:spAutoFit/>
          </a:bodyPr>
          <a:lstStyle/>
          <a:p>
            <a:pPr algn="ctr"/>
            <a:r>
              <a:rPr lang="en-US" sz="2400" dirty="0"/>
              <a:t>According to Dr. Gary Samuelson – </a:t>
            </a:r>
          </a:p>
          <a:p>
            <a:pPr algn="ctr"/>
            <a:r>
              <a:rPr lang="en-US" sz="2400" dirty="0"/>
              <a:t>Infra</a:t>
            </a:r>
            <a:r>
              <a:rPr lang="en-US" sz="2400" dirty="0">
                <a:solidFill>
                  <a:srgbClr val="FF0000"/>
                </a:solidFill>
              </a:rPr>
              <a:t>R</a:t>
            </a:r>
            <a:r>
              <a:rPr lang="en-US" sz="2400" dirty="0"/>
              <a:t>ed frequencies enhances ReDox Signaling Molecule Reactions</a:t>
            </a:r>
          </a:p>
        </p:txBody>
      </p:sp>
      <p:sp>
        <p:nvSpPr>
          <p:cNvPr id="8" name="TextBox 7"/>
          <p:cNvSpPr txBox="1"/>
          <p:nvPr/>
        </p:nvSpPr>
        <p:spPr>
          <a:xfrm>
            <a:off x="740831" y="6153524"/>
            <a:ext cx="4134365" cy="461665"/>
          </a:xfrm>
          <a:prstGeom prst="rect">
            <a:avLst/>
          </a:prstGeom>
          <a:noFill/>
        </p:spPr>
        <p:txBody>
          <a:bodyPr wrap="none" rtlCol="0">
            <a:spAutoFit/>
          </a:bodyPr>
          <a:lstStyle/>
          <a:p>
            <a:r>
              <a:rPr lang="en-US" sz="2400" b="1" dirty="0"/>
              <a:t>Natural Immune Response</a:t>
            </a:r>
          </a:p>
        </p:txBody>
      </p:sp>
    </p:spTree>
    <p:extLst>
      <p:ext uri="{BB962C8B-B14F-4D97-AF65-F5344CB8AC3E}">
        <p14:creationId xmlns:p14="http://schemas.microsoft.com/office/powerpoint/2010/main" val="335380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CCFDA-BB83-4ADF-954C-CABC28945C1D}"/>
              </a:ext>
            </a:extLst>
          </p:cNvPr>
          <p:cNvSpPr>
            <a:spLocks noGrp="1"/>
          </p:cNvSpPr>
          <p:nvPr>
            <p:ph type="title"/>
          </p:nvPr>
        </p:nvSpPr>
        <p:spPr>
          <a:xfrm>
            <a:off x="549275" y="107576"/>
            <a:ext cx="8042276" cy="717924"/>
          </a:xfrm>
        </p:spPr>
        <p:txBody>
          <a:bodyPr>
            <a:normAutofit/>
          </a:bodyPr>
          <a:lstStyle/>
          <a:p>
            <a:r>
              <a:rPr lang="en-US" sz="3200" dirty="0">
                <a:latin typeface="Arial" charset="0"/>
                <a:ea typeface="Arial" charset="0"/>
                <a:cs typeface="Arial" charset="0"/>
              </a:rPr>
              <a:t>Oxidative Stress – Impact on Health</a:t>
            </a:r>
            <a:endParaRPr lang="en-US" sz="3200" dirty="0"/>
          </a:p>
        </p:txBody>
      </p:sp>
      <p:pic>
        <p:nvPicPr>
          <p:cNvPr id="4" name="Content Placeholder 3">
            <a:extLst>
              <a:ext uri="{FF2B5EF4-FFF2-40B4-BE49-F238E27FC236}">
                <a16:creationId xmlns:a16="http://schemas.microsoft.com/office/drawing/2014/main" id="{B3BF9F49-C228-42F1-BFC1-DF7ED20283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5141" y="1487442"/>
            <a:ext cx="5210175" cy="4140200"/>
          </a:xfrm>
          <a:prstGeom prst="rect">
            <a:avLst/>
          </a:prstGeom>
          <a:ln w="9525">
            <a:solidFill>
              <a:schemeClr val="tx1"/>
            </a:solidFill>
          </a:ln>
        </p:spPr>
      </p:pic>
      <p:pic>
        <p:nvPicPr>
          <p:cNvPr id="5" name="Content Placeholder 4">
            <a:extLst>
              <a:ext uri="{FF2B5EF4-FFF2-40B4-BE49-F238E27FC236}">
                <a16:creationId xmlns:a16="http://schemas.microsoft.com/office/drawing/2014/main" id="{A048E645-A08B-4A6A-8452-E3FC5FF93D20}"/>
              </a:ext>
            </a:extLst>
          </p:cNvPr>
          <p:cNvPicPr>
            <a:picLocks noChangeAspect="1"/>
          </p:cNvPicPr>
          <p:nvPr/>
        </p:nvPicPr>
        <p:blipFill rotWithShape="1">
          <a:blip r:embed="rId3">
            <a:extLst>
              <a:ext uri="{28A0092B-C50C-407E-A947-70E740481C1C}">
                <a14:useLocalDpi xmlns:a14="http://schemas.microsoft.com/office/drawing/2010/main" val="0"/>
              </a:ext>
            </a:extLst>
          </a:blip>
          <a:srcRect t="927"/>
          <a:stretch/>
        </p:blipFill>
        <p:spPr>
          <a:xfrm>
            <a:off x="6281967" y="1487442"/>
            <a:ext cx="2129012" cy="4140200"/>
          </a:xfrm>
          <a:prstGeom prst="rect">
            <a:avLst/>
          </a:prstGeom>
          <a:ln>
            <a:solidFill>
              <a:schemeClr val="tx1"/>
            </a:solidFill>
          </a:ln>
        </p:spPr>
      </p:pic>
      <p:sp>
        <p:nvSpPr>
          <p:cNvPr id="3" name="TextBox 2"/>
          <p:cNvSpPr txBox="1"/>
          <p:nvPr/>
        </p:nvSpPr>
        <p:spPr>
          <a:xfrm>
            <a:off x="2310645" y="5790079"/>
            <a:ext cx="2013436" cy="276999"/>
          </a:xfrm>
          <a:prstGeom prst="rect">
            <a:avLst/>
          </a:prstGeom>
          <a:noFill/>
        </p:spPr>
        <p:txBody>
          <a:bodyPr wrap="none" rtlCol="0">
            <a:spAutoFit/>
          </a:bodyPr>
          <a:lstStyle/>
          <a:p>
            <a:r>
              <a:rPr lang="en-US" sz="1200" dirty="0"/>
              <a:t>Courtesy of Dr </a:t>
            </a:r>
            <a:r>
              <a:rPr lang="en-US" sz="1200" dirty="0" err="1"/>
              <a:t>Klinghardt</a:t>
            </a:r>
            <a:endParaRPr lang="en-US" sz="1200" dirty="0"/>
          </a:p>
        </p:txBody>
      </p:sp>
      <p:pic>
        <p:nvPicPr>
          <p:cNvPr id="7" name="Picture 6" descr="logo_icon.png">
            <a:extLst>
              <a:ext uri="{FF2B5EF4-FFF2-40B4-BE49-F238E27FC236}">
                <a16:creationId xmlns:a16="http://schemas.microsoft.com/office/drawing/2014/main" id="{9D1391BE-C295-344F-B28D-249F84041D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6" name="TextBox 5"/>
          <p:cNvSpPr txBox="1"/>
          <p:nvPr/>
        </p:nvSpPr>
        <p:spPr>
          <a:xfrm>
            <a:off x="634993" y="6117163"/>
            <a:ext cx="4134365" cy="461665"/>
          </a:xfrm>
          <a:prstGeom prst="rect">
            <a:avLst/>
          </a:prstGeom>
          <a:noFill/>
        </p:spPr>
        <p:txBody>
          <a:bodyPr wrap="none" rtlCol="0">
            <a:spAutoFit/>
          </a:bodyPr>
          <a:lstStyle/>
          <a:p>
            <a:r>
              <a:rPr lang="en-US" sz="2400" b="1" dirty="0"/>
              <a:t>Natural Immune Response</a:t>
            </a:r>
          </a:p>
        </p:txBody>
      </p:sp>
    </p:spTree>
    <p:extLst>
      <p:ext uri="{BB962C8B-B14F-4D97-AF65-F5344CB8AC3E}">
        <p14:creationId xmlns:p14="http://schemas.microsoft.com/office/powerpoint/2010/main" val="132663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D5CBD-45CE-8C4C-A4F2-E05DD832C42F}"/>
              </a:ext>
            </a:extLst>
          </p:cNvPr>
          <p:cNvSpPr>
            <a:spLocks noGrp="1"/>
          </p:cNvSpPr>
          <p:nvPr>
            <p:ph type="title"/>
          </p:nvPr>
        </p:nvSpPr>
        <p:spPr>
          <a:xfrm>
            <a:off x="320669" y="107576"/>
            <a:ext cx="8594725" cy="1580547"/>
          </a:xfrm>
        </p:spPr>
        <p:txBody>
          <a:bodyPr/>
          <a:lstStyle/>
          <a:p>
            <a:r>
              <a:rPr lang="en-US" dirty="0"/>
              <a:t>Heat Therapy</a:t>
            </a:r>
            <a:br>
              <a:rPr lang="en-US" dirty="0"/>
            </a:br>
            <a:r>
              <a:rPr lang="en-US" dirty="0"/>
              <a:t>Infra</a:t>
            </a:r>
            <a:r>
              <a:rPr lang="en-US" dirty="0">
                <a:solidFill>
                  <a:srgbClr val="FF0000"/>
                </a:solidFill>
              </a:rPr>
              <a:t>R</a:t>
            </a:r>
            <a:r>
              <a:rPr lang="en-US" dirty="0"/>
              <a:t>ed Creates a False Fever</a:t>
            </a:r>
          </a:p>
        </p:txBody>
      </p:sp>
      <p:sp>
        <p:nvSpPr>
          <p:cNvPr id="3" name="Content Placeholder 2">
            <a:extLst>
              <a:ext uri="{FF2B5EF4-FFF2-40B4-BE49-F238E27FC236}">
                <a16:creationId xmlns:a16="http://schemas.microsoft.com/office/drawing/2014/main" id="{A030E412-94CC-F44B-BB83-B442E7695ACE}"/>
              </a:ext>
            </a:extLst>
          </p:cNvPr>
          <p:cNvSpPr>
            <a:spLocks noGrp="1"/>
          </p:cNvSpPr>
          <p:nvPr>
            <p:ph idx="1"/>
          </p:nvPr>
        </p:nvSpPr>
        <p:spPr>
          <a:xfrm>
            <a:off x="1398017" y="2054799"/>
            <a:ext cx="8042276" cy="3428999"/>
          </a:xfrm>
        </p:spPr>
        <p:txBody>
          <a:bodyPr>
            <a:normAutofit lnSpcReduction="10000"/>
          </a:bodyPr>
          <a:lstStyle/>
          <a:p>
            <a:r>
              <a:rPr lang="en-US" dirty="0"/>
              <a:t>Hyperthermia – 102 F</a:t>
            </a:r>
            <a:r>
              <a:rPr lang="en-US" baseline="30000" dirty="0"/>
              <a:t>O</a:t>
            </a:r>
          </a:p>
          <a:p>
            <a:r>
              <a:rPr lang="en-US" dirty="0"/>
              <a:t>Bio Residence – Brakes Covalent Bond  </a:t>
            </a:r>
          </a:p>
          <a:p>
            <a:r>
              <a:rPr lang="en-US" dirty="0"/>
              <a:t>Fat reduction – Toxin Release</a:t>
            </a:r>
          </a:p>
          <a:p>
            <a:r>
              <a:rPr lang="en-US" dirty="0"/>
              <a:t>Sweating</a:t>
            </a:r>
          </a:p>
          <a:p>
            <a:r>
              <a:rPr lang="en-US" dirty="0"/>
              <a:t>Environment Toxin </a:t>
            </a:r>
            <a:r>
              <a:rPr lang="mr-IN" dirty="0"/>
              <a:t>–</a:t>
            </a:r>
            <a:r>
              <a:rPr lang="en-US" dirty="0"/>
              <a:t> 70 %</a:t>
            </a:r>
          </a:p>
          <a:p>
            <a:r>
              <a:rPr lang="en-US" dirty="0"/>
              <a:t>Heavy Metals</a:t>
            </a:r>
          </a:p>
        </p:txBody>
      </p:sp>
      <p:pic>
        <p:nvPicPr>
          <p:cNvPr id="4" name="Picture 3" descr="logo_icon.png">
            <a:extLst>
              <a:ext uri="{FF2B5EF4-FFF2-40B4-BE49-F238E27FC236}">
                <a16:creationId xmlns:a16="http://schemas.microsoft.com/office/drawing/2014/main" id="{9ABB87B1-6213-584C-9E25-41D6620FC1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5" name="TextBox 4">
            <a:extLst>
              <a:ext uri="{FF2B5EF4-FFF2-40B4-BE49-F238E27FC236}">
                <a16:creationId xmlns:a16="http://schemas.microsoft.com/office/drawing/2014/main" id="{0B8A389B-A5AF-4548-8526-37EFB44CC950}"/>
              </a:ext>
            </a:extLst>
          </p:cNvPr>
          <p:cNvSpPr txBox="1"/>
          <p:nvPr/>
        </p:nvSpPr>
        <p:spPr>
          <a:xfrm>
            <a:off x="711204" y="6123115"/>
            <a:ext cx="4134365" cy="461665"/>
          </a:xfrm>
          <a:prstGeom prst="rect">
            <a:avLst/>
          </a:prstGeom>
          <a:noFill/>
        </p:spPr>
        <p:txBody>
          <a:bodyPr wrap="none" rtlCol="0">
            <a:spAutoFit/>
          </a:bodyPr>
          <a:lstStyle/>
          <a:p>
            <a:r>
              <a:rPr lang="en-US" sz="2400" b="1" dirty="0"/>
              <a:t>Natural Immune Response</a:t>
            </a:r>
          </a:p>
        </p:txBody>
      </p:sp>
    </p:spTree>
    <p:extLst>
      <p:ext uri="{BB962C8B-B14F-4D97-AF65-F5344CB8AC3E}">
        <p14:creationId xmlns:p14="http://schemas.microsoft.com/office/powerpoint/2010/main" val="94183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026572" y="1447800"/>
            <a:ext cx="3173606" cy="3962400"/>
          </a:xfrm>
          <a:prstGeom prst="rect">
            <a:avLst/>
          </a:prstGeom>
        </p:spPr>
      </p:pic>
      <p:sp>
        <p:nvSpPr>
          <p:cNvPr id="2" name="Content Placeholder 1"/>
          <p:cNvSpPr>
            <a:spLocks noGrp="1"/>
          </p:cNvSpPr>
          <p:nvPr>
            <p:ph idx="1"/>
          </p:nvPr>
        </p:nvSpPr>
        <p:spPr/>
        <p:txBody>
          <a:bodyPr>
            <a:normAutofit fontScale="85000" lnSpcReduction="20000"/>
          </a:bodyPr>
          <a:lstStyle/>
          <a:p>
            <a:pPr>
              <a:buFont typeface="Wingdings" pitchFamily="2" charset="2"/>
              <a:buChar char="v"/>
            </a:pPr>
            <a:r>
              <a:rPr lang="en-US" dirty="0"/>
              <a:t>Pregnancy</a:t>
            </a:r>
          </a:p>
          <a:p>
            <a:pPr>
              <a:buFont typeface="Wingdings" pitchFamily="2" charset="2"/>
              <a:buChar char="v"/>
            </a:pPr>
            <a:r>
              <a:rPr lang="en-US" dirty="0"/>
              <a:t>Hi/Low Blood Pressure</a:t>
            </a:r>
          </a:p>
          <a:p>
            <a:pPr>
              <a:buFont typeface="Wingdings" pitchFamily="2" charset="2"/>
              <a:buChar char="v"/>
            </a:pPr>
            <a:r>
              <a:rPr lang="en-US" dirty="0"/>
              <a:t>Prosthetics – Implants</a:t>
            </a:r>
          </a:p>
          <a:p>
            <a:pPr>
              <a:buFont typeface="Wingdings" pitchFamily="2" charset="2"/>
              <a:buChar char="v"/>
            </a:pPr>
            <a:r>
              <a:rPr lang="en-US" dirty="0"/>
              <a:t>Wound Care</a:t>
            </a:r>
          </a:p>
          <a:p>
            <a:pPr>
              <a:buFont typeface="Wingdings" pitchFamily="2" charset="2"/>
              <a:buChar char="v"/>
            </a:pPr>
            <a:r>
              <a:rPr lang="en-US" dirty="0"/>
              <a:t>Cancer</a:t>
            </a:r>
          </a:p>
          <a:p>
            <a:pPr>
              <a:buFont typeface="Wingdings" pitchFamily="2" charset="2"/>
              <a:buChar char="v"/>
            </a:pPr>
            <a:r>
              <a:rPr lang="en-US" dirty="0"/>
              <a:t>Diabetes</a:t>
            </a:r>
          </a:p>
          <a:p>
            <a:pPr>
              <a:buFont typeface="Wingdings" pitchFamily="2" charset="2"/>
              <a:buChar char="v"/>
            </a:pPr>
            <a:r>
              <a:rPr lang="en-US" dirty="0"/>
              <a:t>Children</a:t>
            </a:r>
          </a:p>
          <a:p>
            <a:pPr>
              <a:buFont typeface="Wingdings" pitchFamily="2" charset="2"/>
              <a:buChar char="v"/>
            </a:pPr>
            <a:r>
              <a:rPr lang="en-US" dirty="0"/>
              <a:t>Heart Condition</a:t>
            </a:r>
          </a:p>
          <a:p>
            <a:pPr>
              <a:buFont typeface="Wingdings" pitchFamily="2" charset="2"/>
              <a:buChar char="v"/>
            </a:pPr>
            <a:r>
              <a:rPr lang="en-US" dirty="0"/>
              <a:t>Chronic Disorders – Lyme/ Fibro</a:t>
            </a:r>
          </a:p>
          <a:p>
            <a:endParaRPr lang="en-US" dirty="0"/>
          </a:p>
          <a:p>
            <a:endParaRPr lang="en-US" dirty="0"/>
          </a:p>
        </p:txBody>
      </p:sp>
      <p:sp>
        <p:nvSpPr>
          <p:cNvPr id="3" name="Title 2"/>
          <p:cNvSpPr>
            <a:spLocks noGrp="1"/>
          </p:cNvSpPr>
          <p:nvPr>
            <p:ph type="title"/>
          </p:nvPr>
        </p:nvSpPr>
        <p:spPr/>
        <p:txBody>
          <a:bodyPr>
            <a:normAutofit/>
          </a:bodyPr>
          <a:lstStyle/>
          <a:p>
            <a:r>
              <a:rPr lang="en-US" dirty="0"/>
              <a:t>     </a:t>
            </a:r>
            <a:r>
              <a:rPr lang="en-US" sz="3100" dirty="0"/>
              <a:t>Infra</a:t>
            </a:r>
            <a:r>
              <a:rPr lang="en-US" sz="3100" dirty="0">
                <a:solidFill>
                  <a:srgbClr val="FF0000"/>
                </a:solidFill>
              </a:rPr>
              <a:t>R</a:t>
            </a:r>
            <a:r>
              <a:rPr lang="en-US" sz="3100" dirty="0"/>
              <a:t>ed is Safe and Beneficial</a:t>
            </a:r>
            <a:r>
              <a:rPr lang="mr-IN" sz="3100" dirty="0"/>
              <a:t>………</a:t>
            </a:r>
            <a:endParaRPr lang="en-US" sz="3100" dirty="0"/>
          </a:p>
        </p:txBody>
      </p:sp>
      <p:pic>
        <p:nvPicPr>
          <p:cNvPr id="6" name="Picture 5" descr="logo_icon.png">
            <a:extLst>
              <a:ext uri="{FF2B5EF4-FFF2-40B4-BE49-F238E27FC236}">
                <a16:creationId xmlns:a16="http://schemas.microsoft.com/office/drawing/2014/main" id="{30DC010C-E813-1845-B9BB-7BD96C2C5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43378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8E474-61E2-5B4E-ACCD-F02588E61AB8}"/>
              </a:ext>
            </a:extLst>
          </p:cNvPr>
          <p:cNvSpPr>
            <a:spLocks noGrp="1"/>
          </p:cNvSpPr>
          <p:nvPr>
            <p:ph type="title"/>
          </p:nvPr>
        </p:nvSpPr>
        <p:spPr>
          <a:xfrm>
            <a:off x="549275" y="267860"/>
            <a:ext cx="8042276" cy="1336956"/>
          </a:xfrm>
        </p:spPr>
        <p:txBody>
          <a:bodyPr/>
          <a:lstStyle/>
          <a:p>
            <a:r>
              <a:rPr lang="en-US" dirty="0"/>
              <a:t>The Solution</a:t>
            </a:r>
          </a:p>
        </p:txBody>
      </p:sp>
      <p:pic>
        <p:nvPicPr>
          <p:cNvPr id="4" name="Content Placeholder 3">
            <a:extLst>
              <a:ext uri="{FF2B5EF4-FFF2-40B4-BE49-F238E27FC236}">
                <a16:creationId xmlns:a16="http://schemas.microsoft.com/office/drawing/2014/main" id="{84A90429-51D8-E245-AFA1-99304A0BFC67}"/>
              </a:ext>
            </a:extLst>
          </p:cNvPr>
          <p:cNvPicPr>
            <a:picLocks noGrp="1" noChangeAspect="1"/>
          </p:cNvPicPr>
          <p:nvPr>
            <p:ph idx="1"/>
          </p:nvPr>
        </p:nvPicPr>
        <p:blipFill>
          <a:blip r:embed="rId2"/>
          <a:stretch>
            <a:fillRect/>
          </a:stretch>
        </p:blipFill>
        <p:spPr>
          <a:xfrm>
            <a:off x="2241754" y="1921181"/>
            <a:ext cx="4498514" cy="3475323"/>
          </a:xfrm>
          <a:prstGeom prst="rect">
            <a:avLst/>
          </a:prstGeom>
        </p:spPr>
      </p:pic>
      <p:pic>
        <p:nvPicPr>
          <p:cNvPr id="5" name="Picture 4" descr="logo_icon.png">
            <a:extLst>
              <a:ext uri="{FF2B5EF4-FFF2-40B4-BE49-F238E27FC236}">
                <a16:creationId xmlns:a16="http://schemas.microsoft.com/office/drawing/2014/main" id="{AB4ED942-414D-4047-B1B6-9269F9E22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2095703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97324"/>
          </a:xfrm>
        </p:spPr>
        <p:txBody>
          <a:bodyPr/>
          <a:lstStyle/>
          <a:p>
            <a:r>
              <a:rPr lang="en-US" dirty="0"/>
              <a:t>The Platform</a:t>
            </a:r>
          </a:p>
        </p:txBody>
      </p:sp>
      <p:sp>
        <p:nvSpPr>
          <p:cNvPr id="3" name="Content Placeholder 2"/>
          <p:cNvSpPr>
            <a:spLocks noGrp="1"/>
          </p:cNvSpPr>
          <p:nvPr>
            <p:ph idx="1"/>
          </p:nvPr>
        </p:nvSpPr>
        <p:spPr>
          <a:xfrm>
            <a:off x="549275" y="1765301"/>
            <a:ext cx="4654174" cy="3857407"/>
          </a:xfrm>
        </p:spPr>
        <p:txBody>
          <a:bodyPr/>
          <a:lstStyle/>
          <a:p>
            <a:r>
              <a:rPr lang="en-US" dirty="0"/>
              <a:t>Create a Healthy Platform</a:t>
            </a:r>
          </a:p>
          <a:p>
            <a:r>
              <a:rPr lang="en-US" dirty="0"/>
              <a:t>Detoxify</a:t>
            </a:r>
          </a:p>
          <a:p>
            <a:r>
              <a:rPr lang="en-US" dirty="0"/>
              <a:t>Nourish to Flourish </a:t>
            </a:r>
          </a:p>
          <a:p>
            <a:pPr lvl="1"/>
            <a:r>
              <a:rPr lang="en-US" dirty="0"/>
              <a:t>Blood</a:t>
            </a:r>
          </a:p>
          <a:p>
            <a:pPr lvl="1"/>
            <a:r>
              <a:rPr lang="en-US" dirty="0"/>
              <a:t>Oxygen</a:t>
            </a:r>
          </a:p>
          <a:p>
            <a:pPr lvl="1"/>
            <a:r>
              <a:rPr lang="en-US" dirty="0"/>
              <a:t>Nutrition</a:t>
            </a:r>
          </a:p>
          <a:p>
            <a:pPr lvl="1"/>
            <a:r>
              <a:rPr lang="en-US" dirty="0"/>
              <a:t>Cell Health</a:t>
            </a:r>
          </a:p>
        </p:txBody>
      </p:sp>
      <p:pic>
        <p:nvPicPr>
          <p:cNvPr id="6" name="Picture 5" descr="logo_icon.png">
            <a:extLst>
              <a:ext uri="{FF2B5EF4-FFF2-40B4-BE49-F238E27FC236}">
                <a16:creationId xmlns:a16="http://schemas.microsoft.com/office/drawing/2014/main" id="{FFEDEA71-3D9F-8447-8E9F-2DECF03185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5" name="Picture 4">
            <a:extLst>
              <a:ext uri="{FF2B5EF4-FFF2-40B4-BE49-F238E27FC236}">
                <a16:creationId xmlns:a16="http://schemas.microsoft.com/office/drawing/2014/main" id="{5BE34F51-96A5-C546-8884-2EEB7B6C380A}"/>
              </a:ext>
            </a:extLst>
          </p:cNvPr>
          <p:cNvPicPr>
            <a:picLocks noChangeAspect="1"/>
          </p:cNvPicPr>
          <p:nvPr/>
        </p:nvPicPr>
        <p:blipFill>
          <a:blip r:embed="rId3"/>
          <a:stretch>
            <a:fillRect/>
          </a:stretch>
        </p:blipFill>
        <p:spPr>
          <a:xfrm>
            <a:off x="5099539" y="1673134"/>
            <a:ext cx="3594100" cy="2260600"/>
          </a:xfrm>
          <a:prstGeom prst="rect">
            <a:avLst/>
          </a:prstGeom>
        </p:spPr>
      </p:pic>
      <p:sp>
        <p:nvSpPr>
          <p:cNvPr id="7" name="TextBox 6">
            <a:extLst>
              <a:ext uri="{FF2B5EF4-FFF2-40B4-BE49-F238E27FC236}">
                <a16:creationId xmlns:a16="http://schemas.microsoft.com/office/drawing/2014/main" id="{DE318087-6258-7843-AE73-2C93E31D73FC}"/>
              </a:ext>
            </a:extLst>
          </p:cNvPr>
          <p:cNvSpPr txBox="1"/>
          <p:nvPr/>
        </p:nvSpPr>
        <p:spPr>
          <a:xfrm>
            <a:off x="5110521" y="4112536"/>
            <a:ext cx="3554178" cy="369332"/>
          </a:xfrm>
          <a:prstGeom prst="rect">
            <a:avLst/>
          </a:prstGeom>
          <a:noFill/>
        </p:spPr>
        <p:txBody>
          <a:bodyPr wrap="none" rtlCol="0">
            <a:spAutoFit/>
          </a:bodyPr>
          <a:lstStyle/>
          <a:p>
            <a:r>
              <a:rPr lang="en-US" dirty="0"/>
              <a:t>Building Blocks to Good Health</a:t>
            </a:r>
          </a:p>
        </p:txBody>
      </p:sp>
      <p:sp>
        <p:nvSpPr>
          <p:cNvPr id="4" name="TextBox 3"/>
          <p:cNvSpPr txBox="1"/>
          <p:nvPr/>
        </p:nvSpPr>
        <p:spPr>
          <a:xfrm>
            <a:off x="2849878" y="5788698"/>
            <a:ext cx="3721842" cy="461665"/>
          </a:xfrm>
          <a:prstGeom prst="rect">
            <a:avLst/>
          </a:prstGeom>
          <a:noFill/>
        </p:spPr>
        <p:txBody>
          <a:bodyPr wrap="none" rtlCol="0">
            <a:spAutoFit/>
          </a:bodyPr>
          <a:lstStyle/>
          <a:p>
            <a:r>
              <a:rPr lang="en-US" sz="2400" dirty="0"/>
              <a:t>Heal the Cell to Get Well</a:t>
            </a:r>
          </a:p>
        </p:txBody>
      </p:sp>
    </p:spTree>
    <p:extLst>
      <p:ext uri="{BB962C8B-B14F-4D97-AF65-F5344CB8AC3E}">
        <p14:creationId xmlns:p14="http://schemas.microsoft.com/office/powerpoint/2010/main" val="32967799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9EDA-85DE-5346-98D0-81296ECBA4FA}"/>
              </a:ext>
            </a:extLst>
          </p:cNvPr>
          <p:cNvSpPr>
            <a:spLocks noGrp="1"/>
          </p:cNvSpPr>
          <p:nvPr>
            <p:ph type="title"/>
          </p:nvPr>
        </p:nvSpPr>
        <p:spPr/>
        <p:txBody>
          <a:bodyPr/>
          <a:lstStyle/>
          <a:p>
            <a:r>
              <a:rPr lang="en-US" dirty="0"/>
              <a:t>Most Efficient Ways to Eliminate Toxins </a:t>
            </a:r>
          </a:p>
        </p:txBody>
      </p:sp>
      <p:sp>
        <p:nvSpPr>
          <p:cNvPr id="3" name="Content Placeholder 2">
            <a:extLst>
              <a:ext uri="{FF2B5EF4-FFF2-40B4-BE49-F238E27FC236}">
                <a16:creationId xmlns:a16="http://schemas.microsoft.com/office/drawing/2014/main" id="{D94C8909-5404-7345-B558-F16ACB810AF0}"/>
              </a:ext>
            </a:extLst>
          </p:cNvPr>
          <p:cNvSpPr>
            <a:spLocks noGrp="1"/>
          </p:cNvSpPr>
          <p:nvPr>
            <p:ph idx="1"/>
          </p:nvPr>
        </p:nvSpPr>
        <p:spPr>
          <a:xfrm>
            <a:off x="432044" y="1893278"/>
            <a:ext cx="2651125" cy="4138245"/>
          </a:xfrm>
        </p:spPr>
        <p:txBody>
          <a:bodyPr>
            <a:noAutofit/>
          </a:bodyPr>
          <a:lstStyle/>
          <a:p>
            <a:pPr marL="457200" indent="-457200">
              <a:buFont typeface="+mj-lt"/>
              <a:buAutoNum type="arabicPeriod"/>
            </a:pPr>
            <a:r>
              <a:rPr lang="en-US" dirty="0"/>
              <a:t>Sweating</a:t>
            </a:r>
          </a:p>
          <a:p>
            <a:pPr marL="457200" indent="-457200">
              <a:buFont typeface="+mj-lt"/>
              <a:buAutoNum type="arabicPeriod"/>
            </a:pPr>
            <a:r>
              <a:rPr lang="en-US" dirty="0"/>
              <a:t>Urination</a:t>
            </a:r>
          </a:p>
          <a:p>
            <a:pPr marL="457200" indent="-457200">
              <a:buFont typeface="+mj-lt"/>
              <a:buAutoNum type="arabicPeriod"/>
            </a:pPr>
            <a:r>
              <a:rPr lang="en-US" dirty="0"/>
              <a:t>Defecation</a:t>
            </a:r>
          </a:p>
          <a:p>
            <a:pPr marL="457200" indent="-457200">
              <a:buFont typeface="+mj-lt"/>
              <a:buAutoNum type="arabicPeriod"/>
            </a:pPr>
            <a:r>
              <a:rPr lang="en-US" dirty="0"/>
              <a:t>Evaporation</a:t>
            </a:r>
          </a:p>
          <a:p>
            <a:pPr marL="457200" indent="-457200">
              <a:buFont typeface="+mj-lt"/>
              <a:buAutoNum type="arabicPeriod"/>
            </a:pPr>
            <a:r>
              <a:rPr lang="en-US" dirty="0"/>
              <a:t>Chelation</a:t>
            </a:r>
          </a:p>
          <a:p>
            <a:pPr marL="457200" indent="-457200">
              <a:buFont typeface="+mj-lt"/>
              <a:buAutoNum type="arabicPeriod"/>
            </a:pPr>
            <a:r>
              <a:rPr lang="en-US" dirty="0"/>
              <a:t>Chemicals </a:t>
            </a:r>
          </a:p>
        </p:txBody>
      </p:sp>
      <p:pic>
        <p:nvPicPr>
          <p:cNvPr id="4" name="Picture 3">
            <a:extLst>
              <a:ext uri="{FF2B5EF4-FFF2-40B4-BE49-F238E27FC236}">
                <a16:creationId xmlns:a16="http://schemas.microsoft.com/office/drawing/2014/main" id="{B8EDAF55-3A5D-634C-9D6A-B302BD80EAC1}"/>
              </a:ext>
            </a:extLst>
          </p:cNvPr>
          <p:cNvPicPr>
            <a:picLocks noChangeAspect="1"/>
          </p:cNvPicPr>
          <p:nvPr/>
        </p:nvPicPr>
        <p:blipFill>
          <a:blip r:embed="rId2"/>
          <a:stretch>
            <a:fillRect/>
          </a:stretch>
        </p:blipFill>
        <p:spPr>
          <a:xfrm>
            <a:off x="6057656" y="2262562"/>
            <a:ext cx="2831775" cy="1877590"/>
          </a:xfrm>
          <a:prstGeom prst="rect">
            <a:avLst/>
          </a:prstGeom>
        </p:spPr>
      </p:pic>
      <p:pic>
        <p:nvPicPr>
          <p:cNvPr id="5" name="Picture 4">
            <a:extLst>
              <a:ext uri="{FF2B5EF4-FFF2-40B4-BE49-F238E27FC236}">
                <a16:creationId xmlns:a16="http://schemas.microsoft.com/office/drawing/2014/main" id="{A0ABA38E-4FC4-5A47-9E71-5C1E742BD9E0}"/>
              </a:ext>
            </a:extLst>
          </p:cNvPr>
          <p:cNvPicPr>
            <a:picLocks noChangeAspect="1"/>
          </p:cNvPicPr>
          <p:nvPr/>
        </p:nvPicPr>
        <p:blipFill>
          <a:blip r:embed="rId3"/>
          <a:stretch>
            <a:fillRect/>
          </a:stretch>
        </p:blipFill>
        <p:spPr>
          <a:xfrm>
            <a:off x="3198400" y="1634538"/>
            <a:ext cx="2744025" cy="1646415"/>
          </a:xfrm>
          <a:prstGeom prst="rect">
            <a:avLst/>
          </a:prstGeom>
        </p:spPr>
      </p:pic>
      <p:pic>
        <p:nvPicPr>
          <p:cNvPr id="6" name="Picture 5">
            <a:extLst>
              <a:ext uri="{FF2B5EF4-FFF2-40B4-BE49-F238E27FC236}">
                <a16:creationId xmlns:a16="http://schemas.microsoft.com/office/drawing/2014/main" id="{7DDB1818-A2CD-2E48-B63E-5DF2EF84AC81}"/>
              </a:ext>
            </a:extLst>
          </p:cNvPr>
          <p:cNvPicPr>
            <a:picLocks noChangeAspect="1"/>
          </p:cNvPicPr>
          <p:nvPr/>
        </p:nvPicPr>
        <p:blipFill>
          <a:blip r:embed="rId4"/>
          <a:stretch>
            <a:fillRect/>
          </a:stretch>
        </p:blipFill>
        <p:spPr>
          <a:xfrm>
            <a:off x="3198400" y="4274127"/>
            <a:ext cx="3797300" cy="2133600"/>
          </a:xfrm>
          <a:prstGeom prst="rect">
            <a:avLst/>
          </a:prstGeom>
        </p:spPr>
      </p:pic>
      <p:pic>
        <p:nvPicPr>
          <p:cNvPr id="7" name="Picture 6" descr="logo_icon.png">
            <a:extLst>
              <a:ext uri="{FF2B5EF4-FFF2-40B4-BE49-F238E27FC236}">
                <a16:creationId xmlns:a16="http://schemas.microsoft.com/office/drawing/2014/main" id="{2AF16CCC-1744-EA42-BE09-FEAAA00DCD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13328566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44485" y="64527"/>
            <a:ext cx="8019587" cy="928689"/>
          </a:xfrm>
        </p:spPr>
        <p:txBody>
          <a:bodyPr/>
          <a:lstStyle/>
          <a:p>
            <a:r>
              <a:rPr lang="en-US" dirty="0"/>
              <a:t>Complete Cellular Cleanse </a:t>
            </a:r>
          </a:p>
        </p:txBody>
      </p:sp>
      <p:sp>
        <p:nvSpPr>
          <p:cNvPr id="2" name="TextBox 1"/>
          <p:cNvSpPr txBox="1"/>
          <p:nvPr/>
        </p:nvSpPr>
        <p:spPr>
          <a:xfrm>
            <a:off x="2289183" y="6057203"/>
            <a:ext cx="4181065" cy="369332"/>
          </a:xfrm>
          <a:prstGeom prst="rect">
            <a:avLst/>
          </a:prstGeom>
          <a:noFill/>
        </p:spPr>
        <p:txBody>
          <a:bodyPr wrap="none" rtlCol="0">
            <a:spAutoFit/>
          </a:bodyPr>
          <a:lstStyle/>
          <a:p>
            <a:r>
              <a:rPr lang="en-US" dirty="0"/>
              <a:t>Heal the Cell and you Heal the Body</a:t>
            </a:r>
          </a:p>
        </p:txBody>
      </p:sp>
      <p:pic>
        <p:nvPicPr>
          <p:cNvPr id="6" name="Picture 5">
            <a:extLst>
              <a:ext uri="{FF2B5EF4-FFF2-40B4-BE49-F238E27FC236}">
                <a16:creationId xmlns:a16="http://schemas.microsoft.com/office/drawing/2014/main" id="{9448CB84-7831-0045-92F9-F5F2E9716503}"/>
              </a:ext>
            </a:extLst>
          </p:cNvPr>
          <p:cNvPicPr>
            <a:picLocks noChangeAspect="1"/>
          </p:cNvPicPr>
          <p:nvPr/>
        </p:nvPicPr>
        <p:blipFill>
          <a:blip r:embed="rId3"/>
          <a:stretch>
            <a:fillRect/>
          </a:stretch>
        </p:blipFill>
        <p:spPr>
          <a:xfrm>
            <a:off x="2170245" y="3802129"/>
            <a:ext cx="4569574" cy="2062655"/>
          </a:xfrm>
          <a:prstGeom prst="rect">
            <a:avLst/>
          </a:prstGeom>
        </p:spPr>
      </p:pic>
      <p:pic>
        <p:nvPicPr>
          <p:cNvPr id="10" name="Picture 9" descr="logo_icon.png">
            <a:extLst>
              <a:ext uri="{FF2B5EF4-FFF2-40B4-BE49-F238E27FC236}">
                <a16:creationId xmlns:a16="http://schemas.microsoft.com/office/drawing/2014/main" id="{13DDB834-A701-2844-9445-14FE6B5CB4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11" name="Picture 10" descr="images.jpg">
            <a:extLst>
              <a:ext uri="{FF2B5EF4-FFF2-40B4-BE49-F238E27FC236}">
                <a16:creationId xmlns:a16="http://schemas.microsoft.com/office/drawing/2014/main" id="{12F30D71-71A7-7842-AF12-4E1A55376F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8300" y="1132116"/>
            <a:ext cx="6707399" cy="2458777"/>
          </a:xfrm>
          <a:prstGeom prst="rect">
            <a:avLst/>
          </a:prstGeom>
        </p:spPr>
      </p:pic>
    </p:spTree>
    <p:extLst>
      <p:ext uri="{BB962C8B-B14F-4D97-AF65-F5344CB8AC3E}">
        <p14:creationId xmlns:p14="http://schemas.microsoft.com/office/powerpoint/2010/main" val="170731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C7C5AD09-EE48-9E41-99C5-4F8EAC71B2CB}"/>
              </a:ext>
            </a:extLst>
          </p:cNvPr>
          <p:cNvSpPr>
            <a:spLocks noGrp="1" noChangeArrowheads="1"/>
          </p:cNvSpPr>
          <p:nvPr>
            <p:ph type="title"/>
          </p:nvPr>
        </p:nvSpPr>
        <p:spPr>
          <a:xfrm>
            <a:off x="549275" y="107950"/>
            <a:ext cx="8042275" cy="1085850"/>
          </a:xfrm>
        </p:spPr>
        <p:txBody>
          <a:bodyPr/>
          <a:lstStyle/>
          <a:p>
            <a:pPr eaLnBrk="1" hangingPunct="1"/>
            <a:r>
              <a:rPr lang="en-US" altLang="en-US">
                <a:ea typeface="ＭＳ Ｐゴシック" panose="020B0600070205080204" pitchFamily="34" charset="-128"/>
              </a:rPr>
              <a:t>Complete Cellular Cleanse</a:t>
            </a:r>
          </a:p>
        </p:txBody>
      </p:sp>
      <p:pic>
        <p:nvPicPr>
          <p:cNvPr id="77827" name="Picture 3">
            <a:extLst>
              <a:ext uri="{FF2B5EF4-FFF2-40B4-BE49-F238E27FC236}">
                <a16:creationId xmlns:a16="http://schemas.microsoft.com/office/drawing/2014/main" id="{2C02AD72-9715-BF4F-B205-29BB46506D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553" r="26237"/>
          <a:stretch>
            <a:fillRect/>
          </a:stretch>
        </p:blipFill>
        <p:spPr bwMode="auto">
          <a:xfrm>
            <a:off x="1039813" y="1843088"/>
            <a:ext cx="2803525" cy="317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7828" name="Content Placeholder 2">
            <a:extLst>
              <a:ext uri="{FF2B5EF4-FFF2-40B4-BE49-F238E27FC236}">
                <a16:creationId xmlns:a16="http://schemas.microsoft.com/office/drawing/2014/main" id="{3F940BF0-FD98-D942-B09B-9C6CCE531975}"/>
              </a:ext>
            </a:extLst>
          </p:cNvPr>
          <p:cNvSpPr>
            <a:spLocks noGrp="1" noChangeArrowheads="1"/>
          </p:cNvSpPr>
          <p:nvPr>
            <p:ph sz="half" idx="2"/>
          </p:nvPr>
        </p:nvSpPr>
        <p:spPr>
          <a:xfrm>
            <a:off x="4318000" y="1828800"/>
            <a:ext cx="4273550" cy="4343400"/>
          </a:xfrm>
        </p:spPr>
        <p:txBody>
          <a:bodyPr/>
          <a:lstStyle/>
          <a:p>
            <a:pPr eaLnBrk="1" hangingPunct="1"/>
            <a:r>
              <a:rPr lang="en-US" altLang="en-US" b="1">
                <a:solidFill>
                  <a:srgbClr val="00B050"/>
                </a:solidFill>
                <a:ea typeface="ＭＳ Ｐゴシック" panose="020B0600070205080204" pitchFamily="34" charset="-128"/>
              </a:rPr>
              <a:t>Infra</a:t>
            </a:r>
            <a:r>
              <a:rPr lang="en-US" altLang="en-US" b="1">
                <a:solidFill>
                  <a:srgbClr val="FF0000"/>
                </a:solidFill>
                <a:ea typeface="ＭＳ Ｐゴシック" panose="020B0600070205080204" pitchFamily="34" charset="-128"/>
              </a:rPr>
              <a:t>R</a:t>
            </a:r>
            <a:r>
              <a:rPr lang="en-US" altLang="en-US" b="1">
                <a:solidFill>
                  <a:srgbClr val="00B050"/>
                </a:solidFill>
                <a:ea typeface="ＭＳ Ｐゴシック" panose="020B0600070205080204" pitchFamily="34" charset="-128"/>
              </a:rPr>
              <a:t>ed Sauna</a:t>
            </a:r>
          </a:p>
          <a:p>
            <a:pPr eaLnBrk="1" hangingPunct="1"/>
            <a:r>
              <a:rPr lang="en-US" altLang="en-US" b="1">
                <a:solidFill>
                  <a:srgbClr val="00B050"/>
                </a:solidFill>
                <a:ea typeface="ＭＳ Ｐゴシック" panose="020B0600070205080204" pitchFamily="34" charset="-128"/>
              </a:rPr>
              <a:t>Hydrate</a:t>
            </a:r>
          </a:p>
          <a:p>
            <a:pPr eaLnBrk="1" hangingPunct="1"/>
            <a:r>
              <a:rPr lang="en-US" altLang="en-US" b="1">
                <a:solidFill>
                  <a:srgbClr val="00B050"/>
                </a:solidFill>
                <a:ea typeface="ＭＳ Ｐゴシック" panose="020B0600070205080204" pitchFamily="34" charset="-128"/>
              </a:rPr>
              <a:t>Macro Binder – </a:t>
            </a:r>
            <a:r>
              <a:rPr lang="en-US" altLang="en-US" sz="1600" b="1">
                <a:solidFill>
                  <a:srgbClr val="00B050"/>
                </a:solidFill>
                <a:ea typeface="ＭＳ Ｐゴシック" panose="020B0600070205080204" pitchFamily="34" charset="-128"/>
              </a:rPr>
              <a:t>Clay - Carbon</a:t>
            </a:r>
          </a:p>
          <a:p>
            <a:pPr eaLnBrk="1" hangingPunct="1"/>
            <a:r>
              <a:rPr lang="en-US" altLang="en-US" b="1">
                <a:solidFill>
                  <a:srgbClr val="00B050"/>
                </a:solidFill>
                <a:ea typeface="ＭＳ Ｐゴシック" panose="020B0600070205080204" pitchFamily="34" charset="-128"/>
              </a:rPr>
              <a:t>Nano Binder – </a:t>
            </a:r>
            <a:r>
              <a:rPr lang="en-US" altLang="en-US" sz="1600" b="1">
                <a:solidFill>
                  <a:srgbClr val="00B050"/>
                </a:solidFill>
                <a:ea typeface="ＭＳ Ｐゴシック" panose="020B0600070205080204" pitchFamily="34" charset="-128"/>
              </a:rPr>
              <a:t>Hydrolyzed Zeolite</a:t>
            </a:r>
          </a:p>
          <a:p>
            <a:pPr eaLnBrk="1" hangingPunct="1"/>
            <a:r>
              <a:rPr lang="en-US" altLang="en-US" b="1">
                <a:solidFill>
                  <a:srgbClr val="00B050"/>
                </a:solidFill>
                <a:ea typeface="ＭＳ Ｐゴシック" panose="020B0600070205080204" pitchFamily="34" charset="-128"/>
              </a:rPr>
              <a:t>Sodium (NA) – </a:t>
            </a:r>
            <a:r>
              <a:rPr lang="en-US" altLang="en-US" sz="1800" b="1">
                <a:solidFill>
                  <a:srgbClr val="00B050"/>
                </a:solidFill>
                <a:ea typeface="ＭＳ Ｐゴシック" panose="020B0600070205080204" pitchFamily="34" charset="-128"/>
              </a:rPr>
              <a:t>Celtic Salt – Sea Salt (not processed)</a:t>
            </a:r>
          </a:p>
          <a:p>
            <a:pPr eaLnBrk="1" hangingPunct="1"/>
            <a:r>
              <a:rPr lang="en-US" altLang="en-US" b="1">
                <a:solidFill>
                  <a:srgbClr val="00B050"/>
                </a:solidFill>
                <a:ea typeface="ＭＳ Ｐゴシック" panose="020B0600070205080204" pitchFamily="34" charset="-128"/>
              </a:rPr>
              <a:t>Trace Minerals &amp; Electrolytes</a:t>
            </a:r>
          </a:p>
          <a:p>
            <a:pPr eaLnBrk="1" hangingPunct="1"/>
            <a:r>
              <a:rPr lang="en-US" altLang="en-US" b="1">
                <a:solidFill>
                  <a:srgbClr val="00B050"/>
                </a:solidFill>
                <a:ea typeface="ＭＳ Ｐゴシック" panose="020B0600070205080204" pitchFamily="34" charset="-128"/>
              </a:rPr>
              <a:t>Advanced Applications</a:t>
            </a:r>
          </a:p>
          <a:p>
            <a:pPr lvl="1" eaLnBrk="1" hangingPunct="1"/>
            <a:r>
              <a:rPr lang="en-US" altLang="en-US" b="1">
                <a:solidFill>
                  <a:srgbClr val="00B050"/>
                </a:solidFill>
                <a:ea typeface="ＭＳ Ｐゴシック" panose="020B0600070205080204" pitchFamily="34" charset="-128"/>
              </a:rPr>
              <a:t>Niacin Flush  </a:t>
            </a:r>
          </a:p>
          <a:p>
            <a:pPr lvl="1" eaLnBrk="1" hangingPunct="1">
              <a:buFont typeface="Wingdings 2" pitchFamily="2" charset="2"/>
              <a:buNone/>
            </a:pPr>
            <a:endParaRPr lang="en-US" altLang="en-US">
              <a:ea typeface="ＭＳ Ｐゴシック" panose="020B0600070205080204" pitchFamily="34" charset="-128"/>
            </a:endParaRPr>
          </a:p>
          <a:p>
            <a:pPr lvl="1" eaLnBrk="1" hangingPunct="1"/>
            <a:endParaRPr lang="en-US" altLang="en-US">
              <a:ea typeface="ＭＳ Ｐゴシック" panose="020B0600070205080204" pitchFamily="34" charset="-128"/>
            </a:endParaRPr>
          </a:p>
        </p:txBody>
      </p:sp>
      <p:pic>
        <p:nvPicPr>
          <p:cNvPr id="77829" name="Picture 4">
            <a:extLst>
              <a:ext uri="{FF2B5EF4-FFF2-40B4-BE49-F238E27FC236}">
                <a16:creationId xmlns:a16="http://schemas.microsoft.com/office/drawing/2014/main" id="{DBD19C64-DFCB-BB47-BEC8-2F35669F8D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172200"/>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a:extLst>
              <a:ext uri="{FF2B5EF4-FFF2-40B4-BE49-F238E27FC236}">
                <a16:creationId xmlns:a16="http://schemas.microsoft.com/office/drawing/2014/main" id="{5C8E98C1-9871-304F-AA52-16DFE26BB12B}"/>
              </a:ext>
            </a:extLst>
          </p:cNvPr>
          <p:cNvPicPr>
            <a:picLocks noChangeAspect="1"/>
          </p:cNvPicPr>
          <p:nvPr/>
        </p:nvPicPr>
        <p:blipFill rotWithShape="1">
          <a:blip r:embed="rId4"/>
          <a:srcRect l="29553" r="26237"/>
          <a:stretch/>
        </p:blipFill>
        <p:spPr>
          <a:xfrm>
            <a:off x="1039269" y="1843673"/>
            <a:ext cx="2803525" cy="3170653"/>
          </a:xfrm>
          <a:prstGeom prst="rect">
            <a:avLst/>
          </a:prstGeom>
          <a:noFill/>
        </p:spPr>
      </p:pic>
    </p:spTree>
    <p:extLst>
      <p:ext uri="{BB962C8B-B14F-4D97-AF65-F5344CB8AC3E}">
        <p14:creationId xmlns:p14="http://schemas.microsoft.com/office/powerpoint/2010/main" val="34052229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860AFC21-00ED-364A-86DB-47C4F08F907B}"/>
              </a:ext>
            </a:extLst>
          </p:cNvPr>
          <p:cNvSpPr>
            <a:spLocks noGrp="1" noChangeArrowheads="1"/>
          </p:cNvSpPr>
          <p:nvPr>
            <p:ph type="title"/>
          </p:nvPr>
        </p:nvSpPr>
        <p:spPr>
          <a:xfrm>
            <a:off x="549275" y="247650"/>
            <a:ext cx="8042275" cy="1336675"/>
          </a:xfrm>
        </p:spPr>
        <p:txBody>
          <a:bodyPr/>
          <a:lstStyle/>
          <a:p>
            <a:pPr eaLnBrk="1" hangingPunct="1"/>
            <a:r>
              <a:rPr lang="en-US" altLang="en-US">
                <a:ea typeface="ＭＳ Ｐゴシック" panose="020B0600070205080204" pitchFamily="34" charset="-128"/>
              </a:rPr>
              <a:t>Infra</a:t>
            </a:r>
            <a:r>
              <a:rPr lang="en-US" altLang="en-US">
                <a:solidFill>
                  <a:srgbClr val="FF0000"/>
                </a:solidFill>
                <a:ea typeface="ＭＳ Ｐゴシック" panose="020B0600070205080204" pitchFamily="34" charset="-128"/>
              </a:rPr>
              <a:t>R</a:t>
            </a:r>
            <a:r>
              <a:rPr lang="en-US" altLang="en-US">
                <a:ea typeface="ＭＳ Ｐゴシック" panose="020B0600070205080204" pitchFamily="34" charset="-128"/>
              </a:rPr>
              <a:t>ed &amp; Inflammation / Toxicity </a:t>
            </a:r>
          </a:p>
        </p:txBody>
      </p:sp>
      <p:sp>
        <p:nvSpPr>
          <p:cNvPr id="74754" name="Content Placeholder 2">
            <a:extLst>
              <a:ext uri="{FF2B5EF4-FFF2-40B4-BE49-F238E27FC236}">
                <a16:creationId xmlns:a16="http://schemas.microsoft.com/office/drawing/2014/main" id="{522E2F19-6214-7946-BF0B-6579F9FF6737}"/>
              </a:ext>
            </a:extLst>
          </p:cNvPr>
          <p:cNvSpPr>
            <a:spLocks noGrp="1" noChangeArrowheads="1"/>
          </p:cNvSpPr>
          <p:nvPr>
            <p:ph idx="1"/>
          </p:nvPr>
        </p:nvSpPr>
        <p:spPr>
          <a:xfrm>
            <a:off x="549275" y="1560513"/>
            <a:ext cx="8042275" cy="4687887"/>
          </a:xfrm>
        </p:spPr>
        <p:txBody>
          <a:bodyPr/>
          <a:lstStyle/>
          <a:p>
            <a:pPr eaLnBrk="1" hangingPunct="1"/>
            <a:r>
              <a:rPr lang="en-US" altLang="en-US">
                <a:ea typeface="ＭＳ Ｐゴシック" panose="020B0600070205080204" pitchFamily="34" charset="-128"/>
              </a:rPr>
              <a:t>Mobilizes all stored Toxins</a:t>
            </a:r>
          </a:p>
          <a:p>
            <a:pPr eaLnBrk="1" hangingPunct="1"/>
            <a:r>
              <a:rPr lang="en-US" altLang="en-US">
                <a:ea typeface="ＭＳ Ｐゴシック" panose="020B0600070205080204" pitchFamily="34" charset="-128"/>
              </a:rPr>
              <a:t>Sweating = Detox</a:t>
            </a:r>
          </a:p>
          <a:p>
            <a:pPr eaLnBrk="1" hangingPunct="1"/>
            <a:r>
              <a:rPr lang="en-US" altLang="en-US">
                <a:ea typeface="ＭＳ Ｐゴシック" panose="020B0600070205080204" pitchFamily="34" charset="-128"/>
              </a:rPr>
              <a:t>Lower Toxic Burden – Lower Inflammation</a:t>
            </a:r>
            <a:endParaRPr lang="en-US" altLang="en-US" baseline="30000">
              <a:ea typeface="ＭＳ Ｐゴシック" panose="020B0600070205080204" pitchFamily="34" charset="-128"/>
            </a:endParaRPr>
          </a:p>
          <a:p>
            <a:pPr eaLnBrk="1" hangingPunct="1"/>
            <a:r>
              <a:rPr lang="en-US" altLang="en-US">
                <a:ea typeface="ＭＳ Ｐゴシック" panose="020B0600070205080204" pitchFamily="34" charset="-128"/>
              </a:rPr>
              <a:t>Structured Water </a:t>
            </a:r>
            <a:r>
              <a:rPr lang="mr-IN" altLang="en-US">
                <a:ea typeface="ＭＳ Ｐゴシック" panose="020B0600070205080204" pitchFamily="34" charset="-128"/>
              </a:rPr>
              <a:t>–</a:t>
            </a:r>
            <a:r>
              <a:rPr lang="en-US" altLang="en-US">
                <a:ea typeface="ＭＳ Ｐゴシック" panose="020B0600070205080204" pitchFamily="34" charset="-128"/>
              </a:rPr>
              <a:t> Cellular Cleanse &amp; Function</a:t>
            </a:r>
          </a:p>
          <a:p>
            <a:pPr eaLnBrk="1" hangingPunct="1"/>
            <a:r>
              <a:rPr lang="en-US" altLang="en-US">
                <a:ea typeface="ＭＳ Ｐゴシック" panose="020B0600070205080204" pitchFamily="34" charset="-128"/>
              </a:rPr>
              <a:t>Heat Shock Proteins – Natural Immune Response</a:t>
            </a:r>
          </a:p>
          <a:p>
            <a:pPr eaLnBrk="1" hangingPunct="1"/>
            <a:r>
              <a:rPr lang="en-US" altLang="en-US">
                <a:ea typeface="ＭＳ Ｐゴシック" panose="020B0600070205080204" pitchFamily="34" charset="-128"/>
              </a:rPr>
              <a:t>Improves Cellular Methylation</a:t>
            </a:r>
          </a:p>
          <a:p>
            <a:pPr eaLnBrk="1" hangingPunct="1"/>
            <a:r>
              <a:rPr lang="en-US" altLang="en-US" b="1">
                <a:solidFill>
                  <a:srgbClr val="00B050"/>
                </a:solidFill>
                <a:ea typeface="ＭＳ Ｐゴシック" panose="020B0600070205080204" pitchFamily="34" charset="-128"/>
              </a:rPr>
              <a:t>Detox Protocols – Start with the Basics then Advance</a:t>
            </a:r>
          </a:p>
          <a:p>
            <a:pPr eaLnBrk="1" hangingPunct="1"/>
            <a:endParaRPr lang="en-US" altLang="en-US" b="1">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23508078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D5CBD-45CE-8C4C-A4F2-E05DD832C42F}"/>
              </a:ext>
            </a:extLst>
          </p:cNvPr>
          <p:cNvSpPr>
            <a:spLocks noGrp="1"/>
          </p:cNvSpPr>
          <p:nvPr>
            <p:ph type="title"/>
          </p:nvPr>
        </p:nvSpPr>
        <p:spPr>
          <a:xfrm>
            <a:off x="549275" y="107576"/>
            <a:ext cx="8042276" cy="916496"/>
          </a:xfrm>
        </p:spPr>
        <p:txBody>
          <a:bodyPr/>
          <a:lstStyle/>
          <a:p>
            <a:r>
              <a:rPr lang="en-US" dirty="0"/>
              <a:t>Infra</a:t>
            </a:r>
            <a:r>
              <a:rPr lang="en-US" dirty="0">
                <a:solidFill>
                  <a:srgbClr val="FF0000"/>
                </a:solidFill>
              </a:rPr>
              <a:t>R</a:t>
            </a:r>
            <a:r>
              <a:rPr lang="en-US" dirty="0"/>
              <a:t>ed Protocols</a:t>
            </a:r>
          </a:p>
        </p:txBody>
      </p:sp>
      <p:sp>
        <p:nvSpPr>
          <p:cNvPr id="3" name="Content Placeholder 2">
            <a:extLst>
              <a:ext uri="{FF2B5EF4-FFF2-40B4-BE49-F238E27FC236}">
                <a16:creationId xmlns:a16="http://schemas.microsoft.com/office/drawing/2014/main" id="{A030E412-94CC-F44B-BB83-B442E7695ACE}"/>
              </a:ext>
            </a:extLst>
          </p:cNvPr>
          <p:cNvSpPr>
            <a:spLocks noGrp="1"/>
          </p:cNvSpPr>
          <p:nvPr>
            <p:ph idx="1"/>
          </p:nvPr>
        </p:nvSpPr>
        <p:spPr>
          <a:xfrm>
            <a:off x="549275" y="1987440"/>
            <a:ext cx="4021138" cy="3093134"/>
          </a:xfrm>
        </p:spPr>
        <p:txBody>
          <a:bodyPr/>
          <a:lstStyle/>
          <a:p>
            <a:r>
              <a:rPr lang="en-US" dirty="0"/>
              <a:t>Variables</a:t>
            </a:r>
          </a:p>
          <a:p>
            <a:pPr lvl="1"/>
            <a:r>
              <a:rPr lang="en-US" dirty="0"/>
              <a:t>Time</a:t>
            </a:r>
          </a:p>
          <a:p>
            <a:pPr lvl="1"/>
            <a:r>
              <a:rPr lang="en-US" dirty="0"/>
              <a:t>Heat</a:t>
            </a:r>
          </a:p>
          <a:p>
            <a:pPr lvl="1"/>
            <a:r>
              <a:rPr lang="en-US" dirty="0"/>
              <a:t>Wavelengths</a:t>
            </a:r>
          </a:p>
          <a:p>
            <a:pPr lvl="1"/>
            <a:r>
              <a:rPr lang="en-US" dirty="0"/>
              <a:t>Bio-Photons Emissivity</a:t>
            </a:r>
          </a:p>
          <a:p>
            <a:pPr lvl="1"/>
            <a:r>
              <a:rPr lang="en-US" dirty="0"/>
              <a:t>Bio-Photons - Power</a:t>
            </a:r>
          </a:p>
          <a:p>
            <a:pPr lvl="1"/>
            <a:endParaRPr lang="en-US" dirty="0"/>
          </a:p>
        </p:txBody>
      </p:sp>
      <p:pic>
        <p:nvPicPr>
          <p:cNvPr id="4" name="Picture 3" descr="logo_icon.png">
            <a:extLst>
              <a:ext uri="{FF2B5EF4-FFF2-40B4-BE49-F238E27FC236}">
                <a16:creationId xmlns:a16="http://schemas.microsoft.com/office/drawing/2014/main" id="{F4BF0834-38E8-D840-AC2A-4ACD9CCEC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5" name="Content Placeholder 4">
            <a:extLst>
              <a:ext uri="{FF2B5EF4-FFF2-40B4-BE49-F238E27FC236}">
                <a16:creationId xmlns:a16="http://schemas.microsoft.com/office/drawing/2014/main" id="{FBE75AD3-D6C0-2E47-9E10-FEC19D0AA20D}"/>
              </a:ext>
            </a:extLst>
          </p:cNvPr>
          <p:cNvPicPr>
            <a:picLocks noChangeAspect="1"/>
          </p:cNvPicPr>
          <p:nvPr/>
        </p:nvPicPr>
        <p:blipFill>
          <a:blip r:embed="rId3"/>
          <a:stretch>
            <a:fillRect/>
          </a:stretch>
        </p:blipFill>
        <p:spPr>
          <a:xfrm>
            <a:off x="4647853" y="1115769"/>
            <a:ext cx="4247712" cy="5497040"/>
          </a:xfrm>
          <a:prstGeom prst="rect">
            <a:avLst/>
          </a:prstGeom>
        </p:spPr>
      </p:pic>
      <p:sp>
        <p:nvSpPr>
          <p:cNvPr id="6" name="TextBox 5"/>
          <p:cNvSpPr txBox="1"/>
          <p:nvPr/>
        </p:nvSpPr>
        <p:spPr>
          <a:xfrm>
            <a:off x="2168382" y="1008582"/>
            <a:ext cx="4652198" cy="369332"/>
          </a:xfrm>
          <a:prstGeom prst="rect">
            <a:avLst/>
          </a:prstGeom>
          <a:noFill/>
        </p:spPr>
        <p:txBody>
          <a:bodyPr wrap="none" rtlCol="0">
            <a:spAutoFit/>
          </a:bodyPr>
          <a:lstStyle/>
          <a:p>
            <a:r>
              <a:rPr lang="en-US" dirty="0"/>
              <a:t>Bio</a:t>
            </a:r>
            <a:r>
              <a:rPr lang="mr-IN" dirty="0"/>
              <a:t>–</a:t>
            </a:r>
            <a:r>
              <a:rPr lang="en-US" dirty="0"/>
              <a:t>Residence Brakes the Covalent Bond</a:t>
            </a:r>
          </a:p>
        </p:txBody>
      </p:sp>
    </p:spTree>
    <p:extLst>
      <p:ext uri="{BB962C8B-B14F-4D97-AF65-F5344CB8AC3E}">
        <p14:creationId xmlns:p14="http://schemas.microsoft.com/office/powerpoint/2010/main" val="32565029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280E8-E1BA-E74C-918B-1A2FFCA02251}"/>
              </a:ext>
            </a:extLst>
          </p:cNvPr>
          <p:cNvSpPr>
            <a:spLocks noGrp="1"/>
          </p:cNvSpPr>
          <p:nvPr>
            <p:ph type="title"/>
          </p:nvPr>
        </p:nvSpPr>
        <p:spPr>
          <a:xfrm>
            <a:off x="153132" y="0"/>
            <a:ext cx="8837736" cy="1066800"/>
          </a:xfrm>
          <a:prstGeom prst="rect">
            <a:avLst/>
          </a:prstGeom>
        </p:spPr>
        <p:txBody>
          <a:bodyPr anchor="b">
            <a:normAutofit/>
          </a:bodyPr>
          <a:lstStyle/>
          <a:p>
            <a:pPr>
              <a:lnSpc>
                <a:spcPct val="90000"/>
              </a:lnSpc>
            </a:pPr>
            <a:r>
              <a:rPr lang="en-US" sz="4000" dirty="0">
                <a:solidFill>
                  <a:schemeClr val="accent1"/>
                </a:solidFill>
              </a:rPr>
              <a:t>Coming Down the Toxic Mountain</a:t>
            </a:r>
          </a:p>
        </p:txBody>
      </p:sp>
      <p:pic>
        <p:nvPicPr>
          <p:cNvPr id="12" name="Content Placeholder 11">
            <a:extLst>
              <a:ext uri="{FF2B5EF4-FFF2-40B4-BE49-F238E27FC236}">
                <a16:creationId xmlns:a16="http://schemas.microsoft.com/office/drawing/2014/main" id="{380133D5-2B87-3D49-ABF8-82002541D3BD}"/>
              </a:ext>
            </a:extLst>
          </p:cNvPr>
          <p:cNvPicPr>
            <a:picLocks noGrp="1" noChangeAspect="1"/>
          </p:cNvPicPr>
          <p:nvPr>
            <p:ph sz="half" idx="1"/>
          </p:nvPr>
        </p:nvPicPr>
        <p:blipFill rotWithShape="1">
          <a:blip r:embed="rId3"/>
          <a:srcRect l="8866" r="32112" b="-3"/>
          <a:stretch/>
        </p:blipFill>
        <p:spPr>
          <a:xfrm>
            <a:off x="666505" y="1412631"/>
            <a:ext cx="4257187" cy="4343400"/>
          </a:xfrm>
          <a:prstGeom prst="rect">
            <a:avLst/>
          </a:prstGeom>
          <a:noFill/>
        </p:spPr>
      </p:pic>
      <p:sp>
        <p:nvSpPr>
          <p:cNvPr id="17" name="Content Placeholder 3">
            <a:extLst>
              <a:ext uri="{FF2B5EF4-FFF2-40B4-BE49-F238E27FC236}">
                <a16:creationId xmlns:a16="http://schemas.microsoft.com/office/drawing/2014/main" id="{4C3F1C4E-4551-4F90-B88F-F8AC13874932}"/>
              </a:ext>
            </a:extLst>
          </p:cNvPr>
          <p:cNvSpPr>
            <a:spLocks noGrp="1"/>
          </p:cNvSpPr>
          <p:nvPr>
            <p:ph sz="half" idx="2"/>
          </p:nvPr>
        </p:nvSpPr>
        <p:spPr>
          <a:xfrm>
            <a:off x="5560701" y="2318239"/>
            <a:ext cx="3079944" cy="2221522"/>
          </a:xfrm>
        </p:spPr>
        <p:txBody>
          <a:bodyPr>
            <a:normAutofit/>
          </a:bodyPr>
          <a:lstStyle/>
          <a:p>
            <a:r>
              <a:rPr lang="en-US" sz="2400" dirty="0"/>
              <a:t>Slowly</a:t>
            </a:r>
          </a:p>
          <a:p>
            <a:r>
              <a:rPr lang="en-US" sz="2400" dirty="0"/>
              <a:t>Safely</a:t>
            </a:r>
          </a:p>
          <a:p>
            <a:r>
              <a:rPr lang="en-US" sz="2400" dirty="0"/>
              <a:t>The Healthy Way</a:t>
            </a:r>
          </a:p>
        </p:txBody>
      </p:sp>
      <p:pic>
        <p:nvPicPr>
          <p:cNvPr id="14" name="Picture 13" descr="logo_icon.png">
            <a:extLst>
              <a:ext uri="{FF2B5EF4-FFF2-40B4-BE49-F238E27FC236}">
                <a16:creationId xmlns:a16="http://schemas.microsoft.com/office/drawing/2014/main" id="{03A0E6EC-1F8D-8F4B-B9BE-3383A86532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3" name="TextBox 2">
            <a:extLst>
              <a:ext uri="{FF2B5EF4-FFF2-40B4-BE49-F238E27FC236}">
                <a16:creationId xmlns:a16="http://schemas.microsoft.com/office/drawing/2014/main" id="{C47904C1-9BE3-2D41-A909-7B3945C48374}"/>
              </a:ext>
            </a:extLst>
          </p:cNvPr>
          <p:cNvSpPr txBox="1"/>
          <p:nvPr/>
        </p:nvSpPr>
        <p:spPr>
          <a:xfrm>
            <a:off x="5094515" y="1669143"/>
            <a:ext cx="4012317" cy="523220"/>
          </a:xfrm>
          <a:prstGeom prst="rect">
            <a:avLst/>
          </a:prstGeom>
          <a:noFill/>
        </p:spPr>
        <p:txBody>
          <a:bodyPr wrap="none" rtlCol="0">
            <a:spAutoFit/>
          </a:bodyPr>
          <a:lstStyle/>
          <a:p>
            <a:r>
              <a:rPr lang="en-US" sz="2800" dirty="0"/>
              <a:t>Detoxification Methods</a:t>
            </a:r>
          </a:p>
        </p:txBody>
      </p:sp>
    </p:spTree>
    <p:extLst>
      <p:ext uri="{BB962C8B-B14F-4D97-AF65-F5344CB8AC3E}">
        <p14:creationId xmlns:p14="http://schemas.microsoft.com/office/powerpoint/2010/main" val="28498008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D10CEA-5B46-6646-B5A8-5E33FEA068F8}"/>
              </a:ext>
            </a:extLst>
          </p:cNvPr>
          <p:cNvSpPr>
            <a:spLocks noGrp="1"/>
          </p:cNvSpPr>
          <p:nvPr>
            <p:ph type="title"/>
          </p:nvPr>
        </p:nvSpPr>
        <p:spPr>
          <a:xfrm>
            <a:off x="774410" y="-2164"/>
            <a:ext cx="8158668" cy="871538"/>
          </a:xfrm>
        </p:spPr>
        <p:txBody>
          <a:bodyPr/>
          <a:lstStyle/>
          <a:p>
            <a:pPr algn="l"/>
            <a:r>
              <a:rPr lang="en-US" sz="4000" dirty="0"/>
              <a:t>Infra</a:t>
            </a:r>
            <a:r>
              <a:rPr lang="en-US" sz="4000" dirty="0">
                <a:solidFill>
                  <a:srgbClr val="FF0000"/>
                </a:solidFill>
              </a:rPr>
              <a:t>R</a:t>
            </a:r>
            <a:r>
              <a:rPr lang="en-US" sz="4000" dirty="0"/>
              <a:t>ed Sauna Best Practices</a:t>
            </a:r>
          </a:p>
        </p:txBody>
      </p:sp>
      <p:sp>
        <p:nvSpPr>
          <p:cNvPr id="2" name="Content Placeholder 1">
            <a:extLst>
              <a:ext uri="{FF2B5EF4-FFF2-40B4-BE49-F238E27FC236}">
                <a16:creationId xmlns:a16="http://schemas.microsoft.com/office/drawing/2014/main" id="{4D7F98D2-5A3F-B044-B986-4C24E02BEF8B}"/>
              </a:ext>
            </a:extLst>
          </p:cNvPr>
          <p:cNvSpPr>
            <a:spLocks noGrp="1"/>
          </p:cNvSpPr>
          <p:nvPr>
            <p:ph idx="1"/>
          </p:nvPr>
        </p:nvSpPr>
        <p:spPr>
          <a:xfrm>
            <a:off x="538360" y="1008784"/>
            <a:ext cx="6479197" cy="5393181"/>
          </a:xfrm>
        </p:spPr>
        <p:txBody>
          <a:bodyPr>
            <a:normAutofit fontScale="92500" lnSpcReduction="20000"/>
          </a:bodyPr>
          <a:lstStyle/>
          <a:p>
            <a:pPr>
              <a:lnSpc>
                <a:spcPct val="120000"/>
              </a:lnSpc>
              <a:spcBef>
                <a:spcPts val="200"/>
              </a:spcBef>
              <a:buFont typeface="Arial"/>
              <a:buChar char="•"/>
            </a:pPr>
            <a:r>
              <a:rPr lang="en-US" dirty="0">
                <a:latin typeface="Avenir Next" panose="020B0503020202020204" pitchFamily="34" charset="0"/>
              </a:rPr>
              <a:t>Earliest time of the day for maximum detox</a:t>
            </a:r>
          </a:p>
          <a:p>
            <a:pPr>
              <a:lnSpc>
                <a:spcPct val="120000"/>
              </a:lnSpc>
              <a:spcBef>
                <a:spcPts val="200"/>
              </a:spcBef>
              <a:buFont typeface="Arial"/>
              <a:buChar char="•"/>
            </a:pPr>
            <a:r>
              <a:rPr lang="en-US" dirty="0">
                <a:latin typeface="Avenir Next" panose="020B0503020202020204" pitchFamily="34" charset="0"/>
              </a:rPr>
              <a:t>Hydrate – before &amp; after</a:t>
            </a:r>
          </a:p>
          <a:p>
            <a:pPr marL="679450" lvl="1" indent="-342900">
              <a:lnSpc>
                <a:spcPct val="120000"/>
              </a:lnSpc>
              <a:spcBef>
                <a:spcPts val="200"/>
              </a:spcBef>
              <a:buFont typeface="Arial"/>
              <a:buChar char="•"/>
            </a:pPr>
            <a:r>
              <a:rPr lang="en-US" dirty="0">
                <a:latin typeface="Avenir Next" panose="020B0503020202020204" pitchFamily="34" charset="0"/>
              </a:rPr>
              <a:t>8-10 ounces of filter water</a:t>
            </a:r>
          </a:p>
          <a:p>
            <a:pPr>
              <a:lnSpc>
                <a:spcPct val="120000"/>
              </a:lnSpc>
              <a:spcBef>
                <a:spcPts val="200"/>
              </a:spcBef>
              <a:buFont typeface="Arial"/>
              <a:buChar char="•"/>
            </a:pPr>
            <a:r>
              <a:rPr lang="en-US" dirty="0">
                <a:latin typeface="Avenir Next" panose="020B0503020202020204" pitchFamily="34" charset="0"/>
              </a:rPr>
              <a:t>Towel Up </a:t>
            </a:r>
            <a:r>
              <a:rPr lang="mr-IN" dirty="0">
                <a:latin typeface="Avenir Next" panose="020B0503020202020204" pitchFamily="34" charset="0"/>
              </a:rPr>
              <a:t>–</a:t>
            </a:r>
            <a:r>
              <a:rPr lang="en-US" dirty="0">
                <a:latin typeface="Avenir Next" panose="020B0503020202020204" pitchFamily="34" charset="0"/>
              </a:rPr>
              <a:t> Segregate when you wash</a:t>
            </a:r>
          </a:p>
          <a:p>
            <a:pPr>
              <a:lnSpc>
                <a:spcPct val="120000"/>
              </a:lnSpc>
              <a:spcBef>
                <a:spcPts val="200"/>
              </a:spcBef>
              <a:buFont typeface="Arial"/>
              <a:buChar char="•"/>
            </a:pPr>
            <a:r>
              <a:rPr lang="en-US" dirty="0">
                <a:latin typeface="Avenir Next" panose="020B0503020202020204" pitchFamily="34" charset="0"/>
              </a:rPr>
              <a:t>Macro Binder - Nano Binder </a:t>
            </a:r>
            <a:r>
              <a:rPr lang="mr-IN" dirty="0">
                <a:latin typeface="Avenir Next" panose="020B0503020202020204" pitchFamily="34" charset="0"/>
              </a:rPr>
              <a:t>–</a:t>
            </a:r>
            <a:r>
              <a:rPr lang="en-US" dirty="0">
                <a:latin typeface="Avenir Next" panose="020B0503020202020204" pitchFamily="34" charset="0"/>
              </a:rPr>
              <a:t> Niacin Flush</a:t>
            </a:r>
          </a:p>
          <a:p>
            <a:pPr>
              <a:lnSpc>
                <a:spcPct val="120000"/>
              </a:lnSpc>
              <a:spcBef>
                <a:spcPts val="200"/>
              </a:spcBef>
              <a:buFont typeface="Arial"/>
              <a:buChar char="•"/>
            </a:pPr>
            <a:r>
              <a:rPr lang="en-US" dirty="0">
                <a:latin typeface="Avenir Next" panose="020B0503020202020204" pitchFamily="34" charset="0"/>
              </a:rPr>
              <a:t>Dry Brush </a:t>
            </a:r>
            <a:r>
              <a:rPr lang="mr-IN" dirty="0">
                <a:latin typeface="Avenir Next" panose="020B0503020202020204" pitchFamily="34" charset="0"/>
              </a:rPr>
              <a:t>–</a:t>
            </a:r>
            <a:r>
              <a:rPr lang="en-US" dirty="0">
                <a:latin typeface="Avenir Next" panose="020B0503020202020204" pitchFamily="34" charset="0"/>
              </a:rPr>
              <a:t> improve sweating</a:t>
            </a:r>
          </a:p>
          <a:p>
            <a:pPr>
              <a:lnSpc>
                <a:spcPct val="120000"/>
              </a:lnSpc>
              <a:spcBef>
                <a:spcPts val="200"/>
              </a:spcBef>
              <a:buFont typeface="Arial"/>
              <a:buChar char="•"/>
            </a:pPr>
            <a:r>
              <a:rPr lang="en-US" dirty="0">
                <a:latin typeface="Avenir Next" panose="020B0503020202020204" pitchFamily="34" charset="0"/>
              </a:rPr>
              <a:t>Electrolytes , trace minerals, pink salt</a:t>
            </a:r>
          </a:p>
          <a:p>
            <a:pPr>
              <a:lnSpc>
                <a:spcPct val="120000"/>
              </a:lnSpc>
              <a:spcBef>
                <a:spcPts val="200"/>
              </a:spcBef>
              <a:buFont typeface="Arial"/>
              <a:buChar char="•"/>
            </a:pPr>
            <a:r>
              <a:rPr lang="en-US" dirty="0">
                <a:latin typeface="Avenir Next" panose="020B0503020202020204" pitchFamily="34" charset="0"/>
              </a:rPr>
              <a:t>130 F -30 mins – Start you Day - 1</a:t>
            </a:r>
            <a:r>
              <a:rPr lang="en-US" baseline="30000" dirty="0">
                <a:latin typeface="Avenir Next" panose="020B0503020202020204" pitchFamily="34" charset="0"/>
              </a:rPr>
              <a:t>st</a:t>
            </a:r>
            <a:r>
              <a:rPr lang="en-US" dirty="0">
                <a:latin typeface="Avenir Next" panose="020B0503020202020204" pitchFamily="34" charset="0"/>
              </a:rPr>
              <a:t> thing</a:t>
            </a:r>
          </a:p>
          <a:p>
            <a:pPr>
              <a:lnSpc>
                <a:spcPct val="120000"/>
              </a:lnSpc>
              <a:spcBef>
                <a:spcPts val="200"/>
              </a:spcBef>
              <a:buFont typeface="Arial"/>
              <a:buChar char="•"/>
            </a:pPr>
            <a:r>
              <a:rPr lang="en-US" dirty="0">
                <a:latin typeface="Avenir Next" panose="020B0503020202020204" pitchFamily="34" charset="0"/>
              </a:rPr>
              <a:t>After session cool down </a:t>
            </a:r>
            <a:r>
              <a:rPr lang="mr-IN" dirty="0">
                <a:latin typeface="Avenir Next" panose="020B0503020202020204" pitchFamily="34" charset="0"/>
              </a:rPr>
              <a:t>–</a:t>
            </a:r>
            <a:r>
              <a:rPr lang="en-US" dirty="0">
                <a:latin typeface="Avenir Next" panose="020B0503020202020204" pitchFamily="34" charset="0"/>
              </a:rPr>
              <a:t> 6-8 minutes </a:t>
            </a:r>
          </a:p>
          <a:p>
            <a:pPr>
              <a:lnSpc>
                <a:spcPct val="120000"/>
              </a:lnSpc>
              <a:spcBef>
                <a:spcPts val="200"/>
              </a:spcBef>
              <a:buFont typeface="Arial"/>
              <a:buChar char="•"/>
            </a:pPr>
            <a:r>
              <a:rPr lang="en-US" dirty="0">
                <a:latin typeface="Avenir Next" panose="020B0503020202020204" pitchFamily="34" charset="0"/>
              </a:rPr>
              <a:t>	build up negative ions</a:t>
            </a:r>
          </a:p>
          <a:p>
            <a:pPr>
              <a:lnSpc>
                <a:spcPct val="120000"/>
              </a:lnSpc>
              <a:spcBef>
                <a:spcPts val="200"/>
              </a:spcBef>
              <a:buFont typeface="Arial"/>
              <a:buChar char="•"/>
            </a:pPr>
            <a:r>
              <a:rPr lang="en-US" dirty="0">
                <a:latin typeface="Avenir Next" panose="020B0503020202020204" pitchFamily="34" charset="0"/>
              </a:rPr>
              <a:t>Modality Stacking</a:t>
            </a:r>
          </a:p>
          <a:p>
            <a:pPr marL="679450" lvl="1" indent="-342900">
              <a:lnSpc>
                <a:spcPct val="120000"/>
              </a:lnSpc>
              <a:spcBef>
                <a:spcPts val="200"/>
              </a:spcBef>
              <a:buFont typeface="Arial"/>
              <a:buChar char="•"/>
            </a:pPr>
            <a:r>
              <a:rPr lang="en-US" dirty="0">
                <a:latin typeface="Avenir Next" panose="020B0503020202020204" pitchFamily="34" charset="0"/>
              </a:rPr>
              <a:t>Essential Oils</a:t>
            </a:r>
          </a:p>
          <a:p>
            <a:pPr marL="679450" lvl="1" indent="-342900">
              <a:lnSpc>
                <a:spcPct val="120000"/>
              </a:lnSpc>
              <a:spcBef>
                <a:spcPts val="200"/>
              </a:spcBef>
              <a:buFont typeface="Arial"/>
              <a:buChar char="•"/>
            </a:pPr>
            <a:r>
              <a:rPr lang="en-US" dirty="0">
                <a:latin typeface="Avenir Next" panose="020B0503020202020204" pitchFamily="34" charset="0"/>
              </a:rPr>
              <a:t>Oxygen Therapy </a:t>
            </a:r>
            <a:r>
              <a:rPr lang="mr-IN" dirty="0">
                <a:latin typeface="Avenir Next" panose="020B0503020202020204" pitchFamily="34" charset="0"/>
              </a:rPr>
              <a:t>–</a:t>
            </a:r>
            <a:r>
              <a:rPr lang="en-US" dirty="0">
                <a:latin typeface="Avenir Next" panose="020B0503020202020204" pitchFamily="34" charset="0"/>
              </a:rPr>
              <a:t> Ozone</a:t>
            </a:r>
          </a:p>
          <a:p>
            <a:pPr marL="679450" lvl="1" indent="-342900">
              <a:lnSpc>
                <a:spcPct val="120000"/>
              </a:lnSpc>
              <a:spcBef>
                <a:spcPts val="200"/>
              </a:spcBef>
              <a:buFont typeface="Arial"/>
              <a:buChar char="•"/>
            </a:pPr>
            <a:r>
              <a:rPr lang="en-US" dirty="0">
                <a:latin typeface="Avenir Next" panose="020B0503020202020204" pitchFamily="34" charset="0"/>
              </a:rPr>
              <a:t>EMF </a:t>
            </a:r>
            <a:r>
              <a:rPr lang="mr-IN" dirty="0">
                <a:latin typeface="Avenir Next" panose="020B0503020202020204" pitchFamily="34" charset="0"/>
              </a:rPr>
              <a:t>–</a:t>
            </a:r>
            <a:r>
              <a:rPr lang="en-US" dirty="0">
                <a:latin typeface="Avenir Next" panose="020B0503020202020204" pitchFamily="34" charset="0"/>
              </a:rPr>
              <a:t> Harmonizers</a:t>
            </a:r>
          </a:p>
          <a:p>
            <a:pPr marL="679450" lvl="1" indent="-342900">
              <a:lnSpc>
                <a:spcPct val="120000"/>
              </a:lnSpc>
              <a:spcBef>
                <a:spcPts val="200"/>
              </a:spcBef>
              <a:buFont typeface="Arial"/>
              <a:buChar char="•"/>
            </a:pPr>
            <a:r>
              <a:rPr lang="en-US" dirty="0">
                <a:latin typeface="Avenir Next" panose="020B0503020202020204" pitchFamily="34" charset="0"/>
              </a:rPr>
              <a:t>Guided Meditation</a:t>
            </a:r>
          </a:p>
          <a:p>
            <a:pPr marL="514350" indent="-514350">
              <a:lnSpc>
                <a:spcPct val="120000"/>
              </a:lnSpc>
              <a:spcBef>
                <a:spcPts val="200"/>
              </a:spcBef>
              <a:buFont typeface="+mj-lt"/>
              <a:buAutoNum type="arabicPeriod"/>
            </a:pPr>
            <a:endParaRPr lang="en-US" sz="2000" dirty="0">
              <a:latin typeface="Avenir Next" panose="020B0503020202020204" pitchFamily="34" charset="0"/>
            </a:endParaRPr>
          </a:p>
          <a:p>
            <a:endParaRPr lang="en-US" dirty="0"/>
          </a:p>
        </p:txBody>
      </p:sp>
      <p:sp>
        <p:nvSpPr>
          <p:cNvPr id="11" name="TextBox 10">
            <a:extLst>
              <a:ext uri="{FF2B5EF4-FFF2-40B4-BE49-F238E27FC236}">
                <a16:creationId xmlns:a16="http://schemas.microsoft.com/office/drawing/2014/main" id="{FF97DD71-BDE2-4844-83CC-8E2D98F747B3}"/>
              </a:ext>
            </a:extLst>
          </p:cNvPr>
          <p:cNvSpPr txBox="1"/>
          <p:nvPr/>
        </p:nvSpPr>
        <p:spPr>
          <a:xfrm>
            <a:off x="7153987" y="6079973"/>
            <a:ext cx="1475084" cy="507831"/>
          </a:xfrm>
          <a:prstGeom prst="rect">
            <a:avLst/>
          </a:prstGeom>
          <a:noFill/>
        </p:spPr>
        <p:txBody>
          <a:bodyPr wrap="none" rtlCol="0">
            <a:spAutoFit/>
          </a:bodyPr>
          <a:lstStyle/>
          <a:p>
            <a:r>
              <a:rPr lang="en-US" sz="1350" dirty="0"/>
              <a:t>EMF Harmonize</a:t>
            </a:r>
          </a:p>
          <a:p>
            <a:r>
              <a:rPr lang="en-US" sz="1350" dirty="0"/>
              <a:t>and Remediate</a:t>
            </a:r>
          </a:p>
        </p:txBody>
      </p:sp>
      <p:pic>
        <p:nvPicPr>
          <p:cNvPr id="14" name="Picture 13" descr="logo_icon.png">
            <a:extLst>
              <a:ext uri="{FF2B5EF4-FFF2-40B4-BE49-F238E27FC236}">
                <a16:creationId xmlns:a16="http://schemas.microsoft.com/office/drawing/2014/main" id="{E15AC166-BF50-E043-9D4A-3C371C6A2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7" name="Picture 6" descr="A picture containing indoor, sitting, small, room&#10;&#10;Description automatically generated">
            <a:extLst>
              <a:ext uri="{FF2B5EF4-FFF2-40B4-BE49-F238E27FC236}">
                <a16:creationId xmlns:a16="http://schemas.microsoft.com/office/drawing/2014/main" id="{E1E99A95-6436-E44D-9F1E-6F0C4FC11A55}"/>
              </a:ext>
            </a:extLst>
          </p:cNvPr>
          <p:cNvPicPr>
            <a:picLocks noChangeAspect="1"/>
          </p:cNvPicPr>
          <p:nvPr/>
        </p:nvPicPr>
        <p:blipFill>
          <a:blip r:embed="rId3"/>
          <a:stretch>
            <a:fillRect/>
          </a:stretch>
        </p:blipFill>
        <p:spPr>
          <a:xfrm>
            <a:off x="6912255" y="3237293"/>
            <a:ext cx="2081863" cy="1600479"/>
          </a:xfrm>
          <a:prstGeom prst="rect">
            <a:avLst/>
          </a:prstGeom>
        </p:spPr>
      </p:pic>
      <p:sp>
        <p:nvSpPr>
          <p:cNvPr id="9" name="TextBox 8">
            <a:extLst>
              <a:ext uri="{FF2B5EF4-FFF2-40B4-BE49-F238E27FC236}">
                <a16:creationId xmlns:a16="http://schemas.microsoft.com/office/drawing/2014/main" id="{3FD45563-9163-FB43-B302-A549ADBA8D48}"/>
              </a:ext>
            </a:extLst>
          </p:cNvPr>
          <p:cNvSpPr txBox="1"/>
          <p:nvPr/>
        </p:nvSpPr>
        <p:spPr>
          <a:xfrm>
            <a:off x="6863383" y="4192641"/>
            <a:ext cx="2202984" cy="369332"/>
          </a:xfrm>
          <a:prstGeom prst="rect">
            <a:avLst/>
          </a:prstGeom>
          <a:noFill/>
        </p:spPr>
        <p:txBody>
          <a:bodyPr wrap="none" rtlCol="0">
            <a:spAutoFit/>
          </a:bodyPr>
          <a:lstStyle/>
          <a:p>
            <a:r>
              <a:rPr lang="en-US" dirty="0">
                <a:solidFill>
                  <a:schemeClr val="bg1"/>
                </a:solidFill>
              </a:rPr>
              <a:t>Guided Meditation</a:t>
            </a:r>
          </a:p>
        </p:txBody>
      </p:sp>
      <p:pic>
        <p:nvPicPr>
          <p:cNvPr id="5" name="Picture 4" descr="Screenshot 2018-06-03 11.53.4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3116" y="1111092"/>
            <a:ext cx="1493188" cy="1869553"/>
          </a:xfrm>
          <a:prstGeom prst="rect">
            <a:avLst/>
          </a:prstGeom>
        </p:spPr>
      </p:pic>
      <p:pic>
        <p:nvPicPr>
          <p:cNvPr id="6" name="Picture 5" descr="Screenshot 2019-10-21 18.30.58.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4885" y="5036487"/>
            <a:ext cx="739479" cy="1058976"/>
          </a:xfrm>
          <a:prstGeom prst="rect">
            <a:avLst/>
          </a:prstGeom>
        </p:spPr>
      </p:pic>
    </p:spTree>
    <p:extLst>
      <p:ext uri="{BB962C8B-B14F-4D97-AF65-F5344CB8AC3E}">
        <p14:creationId xmlns:p14="http://schemas.microsoft.com/office/powerpoint/2010/main" val="2625128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dirty="0"/>
              <a:t>Re-</a:t>
            </a:r>
            <a:r>
              <a:rPr lang="en-US" dirty="0" err="1"/>
              <a:t>Toxification</a:t>
            </a:r>
            <a:endParaRPr lang="en-US" dirty="0"/>
          </a:p>
          <a:p>
            <a:r>
              <a:rPr lang="en-US" dirty="0"/>
              <a:t>Macro-Binders</a:t>
            </a:r>
          </a:p>
          <a:p>
            <a:pPr lvl="1"/>
            <a:r>
              <a:rPr lang="en-US" dirty="0"/>
              <a:t>Activated Charcoals</a:t>
            </a:r>
          </a:p>
          <a:p>
            <a:pPr lvl="1"/>
            <a:r>
              <a:rPr lang="en-US" dirty="0" err="1"/>
              <a:t>Bentonite</a:t>
            </a:r>
            <a:r>
              <a:rPr lang="en-US" dirty="0"/>
              <a:t> Clay</a:t>
            </a:r>
          </a:p>
          <a:p>
            <a:r>
              <a:rPr lang="en-US" dirty="0"/>
              <a:t>Nano-Binders</a:t>
            </a:r>
          </a:p>
          <a:p>
            <a:pPr lvl="1"/>
            <a:r>
              <a:rPr lang="en-US" dirty="0"/>
              <a:t>Hydrolyzed Zeolite - Vitality</a:t>
            </a:r>
          </a:p>
          <a:p>
            <a:r>
              <a:rPr lang="en-US" dirty="0"/>
              <a:t>Super Foods</a:t>
            </a:r>
          </a:p>
          <a:p>
            <a:pPr lvl="1"/>
            <a:r>
              <a:rPr lang="en-US" dirty="0"/>
              <a:t>Chlorella</a:t>
            </a:r>
          </a:p>
          <a:p>
            <a:pPr lvl="1"/>
            <a:r>
              <a:rPr lang="en-US" dirty="0" err="1"/>
              <a:t>Spiralina</a:t>
            </a:r>
            <a:endParaRPr lang="en-US" dirty="0"/>
          </a:p>
          <a:p>
            <a:pPr lvl="1"/>
            <a:r>
              <a:rPr lang="en-US" dirty="0"/>
              <a:t>Blue-Green Algae</a:t>
            </a:r>
          </a:p>
          <a:p>
            <a:r>
              <a:rPr lang="en-US" dirty="0"/>
              <a:t>Herbs</a:t>
            </a:r>
          </a:p>
          <a:p>
            <a:pPr lvl="1"/>
            <a:r>
              <a:rPr lang="en-US" dirty="0"/>
              <a:t>Cilantro</a:t>
            </a:r>
          </a:p>
          <a:p>
            <a:pPr lvl="1"/>
            <a:r>
              <a:rPr lang="en-US" dirty="0" err="1"/>
              <a:t>Neem</a:t>
            </a:r>
            <a:endParaRPr lang="en-US" dirty="0"/>
          </a:p>
          <a:p>
            <a:pPr lvl="1"/>
            <a:r>
              <a:rPr lang="en-US" dirty="0"/>
              <a:t>Milk Thistle</a:t>
            </a:r>
          </a:p>
          <a:p>
            <a:pPr lvl="1"/>
            <a:r>
              <a:rPr lang="en-US" dirty="0"/>
              <a:t>Black Walnut - Iodine</a:t>
            </a:r>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Binders &amp; Detox</a:t>
            </a:r>
          </a:p>
        </p:txBody>
      </p:sp>
      <p:pic>
        <p:nvPicPr>
          <p:cNvPr id="5" name="Picture 4"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4038600"/>
            <a:ext cx="3352800" cy="2425700"/>
          </a:xfrm>
          <a:prstGeom prst="rect">
            <a:avLst/>
          </a:prstGeom>
        </p:spPr>
      </p:pic>
      <p:pic>
        <p:nvPicPr>
          <p:cNvPr id="6" name="Picture 5"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524000"/>
            <a:ext cx="3810000" cy="2133600"/>
          </a:xfrm>
          <a:prstGeom prst="rect">
            <a:avLst/>
          </a:prstGeom>
        </p:spPr>
      </p:pic>
      <p:pic>
        <p:nvPicPr>
          <p:cNvPr id="8" name="Picture 7" descr="logo_icon.png">
            <a:extLst>
              <a:ext uri="{FF2B5EF4-FFF2-40B4-BE49-F238E27FC236}">
                <a16:creationId xmlns:a16="http://schemas.microsoft.com/office/drawing/2014/main" id="{74987693-A354-3C49-B37E-C9F871F7F9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3162045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9275" y="1274910"/>
            <a:ext cx="8042276" cy="4827973"/>
          </a:xfrm>
        </p:spPr>
        <p:txBody>
          <a:bodyPr>
            <a:normAutofit lnSpcReduction="10000"/>
          </a:bodyPr>
          <a:lstStyle/>
          <a:p>
            <a:r>
              <a:rPr kumimoji="1" lang="en-US" altLang="zh-TW" dirty="0"/>
              <a:t>Light Headedness</a:t>
            </a:r>
          </a:p>
          <a:p>
            <a:r>
              <a:rPr kumimoji="1" lang="en-US" altLang="zh-TW" dirty="0"/>
              <a:t>Nauseous</a:t>
            </a:r>
          </a:p>
          <a:p>
            <a:r>
              <a:rPr kumimoji="1" lang="en-US" altLang="zh-TW" dirty="0"/>
              <a:t>Dizziness</a:t>
            </a:r>
          </a:p>
          <a:p>
            <a:r>
              <a:rPr kumimoji="1" lang="en-US" altLang="zh-TW" dirty="0"/>
              <a:t>Head ache</a:t>
            </a:r>
          </a:p>
          <a:p>
            <a:r>
              <a:rPr kumimoji="1" lang="en-US" altLang="zh-TW" dirty="0"/>
              <a:t>Lethargy</a:t>
            </a:r>
          </a:p>
          <a:p>
            <a:pPr marL="0" indent="0">
              <a:buNone/>
            </a:pPr>
            <a:r>
              <a:rPr kumimoji="1" lang="en-US" altLang="zh-TW" b="1" u="sng" dirty="0"/>
              <a:t>Remedy</a:t>
            </a:r>
            <a:r>
              <a:rPr kumimoji="1" lang="en-US" altLang="zh-TW" dirty="0"/>
              <a:t> </a:t>
            </a:r>
          </a:p>
          <a:p>
            <a:pPr marL="0" indent="0">
              <a:buNone/>
            </a:pPr>
            <a:r>
              <a:rPr kumimoji="1" lang="en-US" altLang="zh-TW" dirty="0"/>
              <a:t>Stop session ( mark temperature and time )</a:t>
            </a:r>
          </a:p>
          <a:p>
            <a:pPr marL="349250" lvl="1" indent="0">
              <a:buNone/>
            </a:pPr>
            <a:r>
              <a:rPr kumimoji="1" lang="en-US" altLang="zh-TW" dirty="0"/>
              <a:t>Immediately hydrate – 8-10 ounces</a:t>
            </a:r>
          </a:p>
          <a:p>
            <a:pPr marL="349250" lvl="1" indent="0">
              <a:buNone/>
            </a:pPr>
            <a:r>
              <a:rPr kumimoji="1" lang="en-US" altLang="zh-TW" dirty="0"/>
              <a:t>Sensation should abate within minutes</a:t>
            </a:r>
            <a:endParaRPr kumimoji="1" lang="zh-TW" altLang="en-US" dirty="0"/>
          </a:p>
        </p:txBody>
      </p:sp>
      <p:sp>
        <p:nvSpPr>
          <p:cNvPr id="3" name="Title 2"/>
          <p:cNvSpPr>
            <a:spLocks noGrp="1"/>
          </p:cNvSpPr>
          <p:nvPr>
            <p:ph type="title"/>
          </p:nvPr>
        </p:nvSpPr>
        <p:spPr>
          <a:xfrm>
            <a:off x="549275" y="231496"/>
            <a:ext cx="8042276" cy="744346"/>
          </a:xfrm>
        </p:spPr>
        <p:txBody>
          <a:bodyPr/>
          <a:lstStyle/>
          <a:p>
            <a:r>
              <a:rPr kumimoji="1" lang="en-US" altLang="zh-TW" sz="4000" dirty="0"/>
              <a:t>Recovery Reactions from Detox</a:t>
            </a:r>
            <a:endParaRPr kumimoji="1" lang="zh-TW" altLang="en-US" sz="4000" dirty="0"/>
          </a:p>
        </p:txBody>
      </p:sp>
      <p:pic>
        <p:nvPicPr>
          <p:cNvPr id="4" name="Picture 3" descr="logo_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8400"/>
            <a:ext cx="461716" cy="458321"/>
          </a:xfrm>
          <a:prstGeom prst="rect">
            <a:avLst/>
          </a:prstGeom>
        </p:spPr>
      </p:pic>
      <p:pic>
        <p:nvPicPr>
          <p:cNvPr id="5" name="Picture 4" descr="imag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4327" y="1768983"/>
            <a:ext cx="3696212" cy="2459661"/>
          </a:xfrm>
          <a:prstGeom prst="rect">
            <a:avLst/>
          </a:prstGeom>
        </p:spPr>
      </p:pic>
    </p:spTree>
    <p:extLst>
      <p:ext uri="{BB962C8B-B14F-4D97-AF65-F5344CB8AC3E}">
        <p14:creationId xmlns:p14="http://schemas.microsoft.com/office/powerpoint/2010/main" val="363382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ssolv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2000" tmFilter="0, 0; .2, .5; .8, .5; 1, 0"/>
                                        <p:tgtEl>
                                          <p:spTgt spid="2">
                                            <p:txEl>
                                              <p:pRg st="7" end="7"/>
                                            </p:txEl>
                                          </p:spTgt>
                                        </p:tgtEl>
                                      </p:cBhvr>
                                    </p:animEffect>
                                    <p:animScale>
                                      <p:cBhvr>
                                        <p:cTn id="44" dur="1000" autoRev="1" fill="hold"/>
                                        <p:tgtEl>
                                          <p:spTgt spid="2">
                                            <p:txEl>
                                              <p:pRg st="7" end="7"/>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F24FDB-C897-0146-981E-AA8643AA2F7B}"/>
              </a:ext>
            </a:extLst>
          </p:cNvPr>
          <p:cNvPicPr>
            <a:picLocks noChangeAspect="1"/>
          </p:cNvPicPr>
          <p:nvPr/>
        </p:nvPicPr>
        <p:blipFill>
          <a:blip r:embed="rId2"/>
          <a:stretch>
            <a:fillRect/>
          </a:stretch>
        </p:blipFill>
        <p:spPr>
          <a:xfrm>
            <a:off x="5221353" y="1537472"/>
            <a:ext cx="3829719" cy="3222663"/>
          </a:xfrm>
          <a:prstGeom prst="rect">
            <a:avLst/>
          </a:prstGeom>
        </p:spPr>
      </p:pic>
      <p:sp>
        <p:nvSpPr>
          <p:cNvPr id="2" name="Title 1">
            <a:extLst>
              <a:ext uri="{FF2B5EF4-FFF2-40B4-BE49-F238E27FC236}">
                <a16:creationId xmlns:a16="http://schemas.microsoft.com/office/drawing/2014/main" id="{021DF05C-87A9-4342-ADF6-D8E08BB1363B}"/>
              </a:ext>
            </a:extLst>
          </p:cNvPr>
          <p:cNvSpPr>
            <a:spLocks noGrp="1"/>
          </p:cNvSpPr>
          <p:nvPr>
            <p:ph type="title"/>
          </p:nvPr>
        </p:nvSpPr>
        <p:spPr/>
        <p:txBody>
          <a:bodyPr/>
          <a:lstStyle/>
          <a:p>
            <a:r>
              <a:rPr lang="en-US" dirty="0"/>
              <a:t>Stacking Modalities</a:t>
            </a:r>
            <a:br>
              <a:rPr lang="en-US" dirty="0"/>
            </a:br>
            <a:r>
              <a:rPr lang="en-US" sz="3200" dirty="0"/>
              <a:t>Synergistic Effects</a:t>
            </a:r>
          </a:p>
        </p:txBody>
      </p:sp>
      <p:pic>
        <p:nvPicPr>
          <p:cNvPr id="4" name="Picture 3" descr="logo_icon.png">
            <a:extLst>
              <a:ext uri="{FF2B5EF4-FFF2-40B4-BE49-F238E27FC236}">
                <a16:creationId xmlns:a16="http://schemas.microsoft.com/office/drawing/2014/main" id="{E72F6C8C-3A0C-7044-AD40-3DDB2C1E2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7" name="TextBox 6">
            <a:extLst>
              <a:ext uri="{FF2B5EF4-FFF2-40B4-BE49-F238E27FC236}">
                <a16:creationId xmlns:a16="http://schemas.microsoft.com/office/drawing/2014/main" id="{65511BE4-A3E7-C643-9DDD-E29079289A61}"/>
              </a:ext>
            </a:extLst>
          </p:cNvPr>
          <p:cNvSpPr txBox="1"/>
          <p:nvPr/>
        </p:nvSpPr>
        <p:spPr>
          <a:xfrm>
            <a:off x="5058120" y="4817685"/>
            <a:ext cx="4035179" cy="1200328"/>
          </a:xfrm>
          <a:prstGeom prst="rect">
            <a:avLst/>
          </a:prstGeom>
          <a:noFill/>
        </p:spPr>
        <p:txBody>
          <a:bodyPr wrap="none" rtlCol="0">
            <a:spAutoFit/>
          </a:bodyPr>
          <a:lstStyle/>
          <a:p>
            <a:pPr algn="ctr"/>
            <a:r>
              <a:rPr lang="en-US" sz="2400" b="1" dirty="0"/>
              <a:t>Order and Dosing</a:t>
            </a:r>
          </a:p>
          <a:p>
            <a:pPr algn="ctr"/>
            <a:r>
              <a:rPr lang="en-US" sz="2400" b="1" dirty="0"/>
              <a:t>Can make a Significant</a:t>
            </a:r>
          </a:p>
          <a:p>
            <a:pPr algn="ctr"/>
            <a:r>
              <a:rPr lang="en-US" sz="2400" b="1" dirty="0"/>
              <a:t>Difference in the outcome</a:t>
            </a:r>
          </a:p>
        </p:txBody>
      </p:sp>
      <p:pic>
        <p:nvPicPr>
          <p:cNvPr id="9" name="Picture 8">
            <a:extLst>
              <a:ext uri="{FF2B5EF4-FFF2-40B4-BE49-F238E27FC236}">
                <a16:creationId xmlns:a16="http://schemas.microsoft.com/office/drawing/2014/main" id="{133EFB40-D042-DB4A-BB3A-CE8AACC9F576}"/>
              </a:ext>
            </a:extLst>
          </p:cNvPr>
          <p:cNvPicPr>
            <a:picLocks noChangeAspect="1"/>
          </p:cNvPicPr>
          <p:nvPr/>
        </p:nvPicPr>
        <p:blipFill>
          <a:blip r:embed="rId4"/>
          <a:stretch>
            <a:fillRect/>
          </a:stretch>
        </p:blipFill>
        <p:spPr>
          <a:xfrm>
            <a:off x="403504" y="1819396"/>
            <a:ext cx="4640080" cy="2754859"/>
          </a:xfrm>
          <a:prstGeom prst="rect">
            <a:avLst/>
          </a:prstGeom>
        </p:spPr>
      </p:pic>
      <p:sp>
        <p:nvSpPr>
          <p:cNvPr id="8" name="TextBox 7"/>
          <p:cNvSpPr txBox="1"/>
          <p:nvPr/>
        </p:nvSpPr>
        <p:spPr>
          <a:xfrm>
            <a:off x="774437" y="5104804"/>
            <a:ext cx="3807653" cy="461665"/>
          </a:xfrm>
          <a:prstGeom prst="rect">
            <a:avLst/>
          </a:prstGeom>
          <a:noFill/>
        </p:spPr>
        <p:txBody>
          <a:bodyPr wrap="none" rtlCol="0">
            <a:spAutoFit/>
          </a:bodyPr>
          <a:lstStyle/>
          <a:p>
            <a:r>
              <a:rPr lang="en-US" sz="2400" b="1" dirty="0"/>
              <a:t>Stack to Improve Impact</a:t>
            </a:r>
          </a:p>
        </p:txBody>
      </p:sp>
    </p:spTree>
    <p:extLst>
      <p:ext uri="{BB962C8B-B14F-4D97-AF65-F5344CB8AC3E}">
        <p14:creationId xmlns:p14="http://schemas.microsoft.com/office/powerpoint/2010/main" val="20146100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F05C-87A9-4342-ADF6-D8E08BB1363B}"/>
              </a:ext>
            </a:extLst>
          </p:cNvPr>
          <p:cNvSpPr>
            <a:spLocks noGrp="1"/>
          </p:cNvSpPr>
          <p:nvPr>
            <p:ph type="title"/>
          </p:nvPr>
        </p:nvSpPr>
        <p:spPr/>
        <p:txBody>
          <a:bodyPr/>
          <a:lstStyle/>
          <a:p>
            <a:r>
              <a:rPr lang="en-US" dirty="0"/>
              <a:t>Infra</a:t>
            </a:r>
            <a:r>
              <a:rPr lang="en-US" dirty="0">
                <a:solidFill>
                  <a:srgbClr val="FF0000"/>
                </a:solidFill>
              </a:rPr>
              <a:t>R</a:t>
            </a:r>
            <a:r>
              <a:rPr lang="en-US" dirty="0"/>
              <a:t>ed Sauna Stack </a:t>
            </a:r>
            <a:r>
              <a:rPr lang="en-US" sz="3200" dirty="0"/>
              <a:t>Synergistic Effects</a:t>
            </a:r>
          </a:p>
        </p:txBody>
      </p:sp>
      <p:sp>
        <p:nvSpPr>
          <p:cNvPr id="3" name="Content Placeholder 2">
            <a:extLst>
              <a:ext uri="{FF2B5EF4-FFF2-40B4-BE49-F238E27FC236}">
                <a16:creationId xmlns:a16="http://schemas.microsoft.com/office/drawing/2014/main" id="{206E7088-0655-E24B-9C1F-354D8A1222D9}"/>
              </a:ext>
            </a:extLst>
          </p:cNvPr>
          <p:cNvSpPr>
            <a:spLocks noGrp="1"/>
          </p:cNvSpPr>
          <p:nvPr>
            <p:ph idx="1"/>
          </p:nvPr>
        </p:nvSpPr>
        <p:spPr>
          <a:xfrm>
            <a:off x="549275" y="1692371"/>
            <a:ext cx="5754529" cy="4313189"/>
          </a:xfrm>
        </p:spPr>
        <p:txBody>
          <a:bodyPr>
            <a:normAutofit/>
          </a:bodyPr>
          <a:lstStyle/>
          <a:p>
            <a:pPr lvl="1"/>
            <a:r>
              <a:rPr lang="en-US" sz="3200" dirty="0"/>
              <a:t>Oxygen Therapy</a:t>
            </a:r>
          </a:p>
          <a:p>
            <a:pPr lvl="2"/>
            <a:r>
              <a:rPr lang="en-US" sz="3200" dirty="0"/>
              <a:t>Ozone</a:t>
            </a:r>
          </a:p>
          <a:p>
            <a:pPr lvl="2"/>
            <a:r>
              <a:rPr lang="en-US" sz="3200" dirty="0"/>
              <a:t>S.O.E</a:t>
            </a:r>
          </a:p>
          <a:p>
            <a:pPr lvl="1"/>
            <a:r>
              <a:rPr lang="en-US" sz="3200" dirty="0"/>
              <a:t>Aroma Therapy</a:t>
            </a:r>
          </a:p>
          <a:p>
            <a:pPr lvl="1"/>
            <a:r>
              <a:rPr lang="en-US" sz="3200" dirty="0"/>
              <a:t>Guided Meditation</a:t>
            </a:r>
          </a:p>
          <a:p>
            <a:pPr lvl="1"/>
            <a:r>
              <a:rPr lang="en-US" sz="3200" dirty="0"/>
              <a:t>Diet </a:t>
            </a:r>
            <a:r>
              <a:rPr lang="mr-IN" sz="3200" dirty="0"/>
              <a:t>–</a:t>
            </a:r>
            <a:r>
              <a:rPr lang="en-US" sz="3200" dirty="0"/>
              <a:t> Detox Foods</a:t>
            </a:r>
          </a:p>
          <a:p>
            <a:pPr marL="349250" lvl="1" indent="0">
              <a:buNone/>
            </a:pPr>
            <a:endParaRPr lang="en-US" dirty="0"/>
          </a:p>
        </p:txBody>
      </p:sp>
      <p:pic>
        <p:nvPicPr>
          <p:cNvPr id="4" name="Picture 3" descr="logo_icon.png">
            <a:extLst>
              <a:ext uri="{FF2B5EF4-FFF2-40B4-BE49-F238E27FC236}">
                <a16:creationId xmlns:a16="http://schemas.microsoft.com/office/drawing/2014/main" id="{E72F6C8C-3A0C-7044-AD40-3DDB2C1E2D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24005951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71E0-1087-6E45-8DF8-CCA65B7A5209}"/>
              </a:ext>
            </a:extLst>
          </p:cNvPr>
          <p:cNvSpPr>
            <a:spLocks noGrp="1"/>
          </p:cNvSpPr>
          <p:nvPr>
            <p:ph type="title"/>
          </p:nvPr>
        </p:nvSpPr>
        <p:spPr>
          <a:xfrm>
            <a:off x="406139" y="520129"/>
            <a:ext cx="8042276" cy="994964"/>
          </a:xfrm>
        </p:spPr>
        <p:txBody>
          <a:bodyPr/>
          <a:lstStyle/>
          <a:p>
            <a:r>
              <a:rPr lang="en-US" dirty="0"/>
              <a:t>Dietary Stack</a:t>
            </a:r>
            <a:br>
              <a:rPr lang="en-US" dirty="0"/>
            </a:br>
            <a:r>
              <a:rPr lang="en-US" dirty="0"/>
              <a:t>Enhance the Detox</a:t>
            </a:r>
          </a:p>
        </p:txBody>
      </p:sp>
      <p:pic>
        <p:nvPicPr>
          <p:cNvPr id="5" name="Content Placeholder 4" descr="A cup of coffee sitting on top of a wooden table&#10;&#10;Description automatically generated">
            <a:extLst>
              <a:ext uri="{FF2B5EF4-FFF2-40B4-BE49-F238E27FC236}">
                <a16:creationId xmlns:a16="http://schemas.microsoft.com/office/drawing/2014/main" id="{868FDE2A-6FEC-544C-9230-70DF378C13D1}"/>
              </a:ext>
            </a:extLst>
          </p:cNvPr>
          <p:cNvPicPr>
            <a:picLocks noGrp="1" noChangeAspect="1"/>
          </p:cNvPicPr>
          <p:nvPr>
            <p:ph idx="1"/>
          </p:nvPr>
        </p:nvPicPr>
        <p:blipFill>
          <a:blip r:embed="rId2"/>
          <a:stretch>
            <a:fillRect/>
          </a:stretch>
        </p:blipFill>
        <p:spPr>
          <a:xfrm>
            <a:off x="348960" y="1491002"/>
            <a:ext cx="2074607" cy="1555955"/>
          </a:xfrm>
        </p:spPr>
      </p:pic>
      <p:sp>
        <p:nvSpPr>
          <p:cNvPr id="6" name="TextBox 5">
            <a:extLst>
              <a:ext uri="{FF2B5EF4-FFF2-40B4-BE49-F238E27FC236}">
                <a16:creationId xmlns:a16="http://schemas.microsoft.com/office/drawing/2014/main" id="{409CBE42-6F55-3849-A54E-E0DB1BFBE329}"/>
              </a:ext>
            </a:extLst>
          </p:cNvPr>
          <p:cNvSpPr txBox="1"/>
          <p:nvPr/>
        </p:nvSpPr>
        <p:spPr>
          <a:xfrm>
            <a:off x="192681" y="3103129"/>
            <a:ext cx="2276777" cy="369332"/>
          </a:xfrm>
          <a:prstGeom prst="rect">
            <a:avLst/>
          </a:prstGeom>
          <a:noFill/>
        </p:spPr>
        <p:txBody>
          <a:bodyPr wrap="none" rtlCol="0">
            <a:spAutoFit/>
          </a:bodyPr>
          <a:lstStyle/>
          <a:p>
            <a:r>
              <a:rPr lang="en-US" dirty="0"/>
              <a:t>Green &amp; Ginger Tea</a:t>
            </a:r>
          </a:p>
        </p:txBody>
      </p:sp>
      <p:pic>
        <p:nvPicPr>
          <p:cNvPr id="7" name="Picture 6" descr="logo_icon.png">
            <a:extLst>
              <a:ext uri="{FF2B5EF4-FFF2-40B4-BE49-F238E27FC236}">
                <a16:creationId xmlns:a16="http://schemas.microsoft.com/office/drawing/2014/main" id="{A09B5E13-94F0-E643-B1A5-A61FC130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pic>
        <p:nvPicPr>
          <p:cNvPr id="8" name="Picture 7">
            <a:extLst>
              <a:ext uri="{FF2B5EF4-FFF2-40B4-BE49-F238E27FC236}">
                <a16:creationId xmlns:a16="http://schemas.microsoft.com/office/drawing/2014/main" id="{B9727506-3B6E-4C48-9F55-D2A6167E2BFF}"/>
              </a:ext>
            </a:extLst>
          </p:cNvPr>
          <p:cNvPicPr>
            <a:picLocks noChangeAspect="1"/>
          </p:cNvPicPr>
          <p:nvPr/>
        </p:nvPicPr>
        <p:blipFill>
          <a:blip r:embed="rId4"/>
          <a:stretch>
            <a:fillRect/>
          </a:stretch>
        </p:blipFill>
        <p:spPr>
          <a:xfrm>
            <a:off x="327793" y="4280762"/>
            <a:ext cx="3098143" cy="2062677"/>
          </a:xfrm>
          <a:prstGeom prst="rect">
            <a:avLst/>
          </a:prstGeom>
        </p:spPr>
      </p:pic>
      <p:pic>
        <p:nvPicPr>
          <p:cNvPr id="9" name="Picture 8">
            <a:extLst>
              <a:ext uri="{FF2B5EF4-FFF2-40B4-BE49-F238E27FC236}">
                <a16:creationId xmlns:a16="http://schemas.microsoft.com/office/drawing/2014/main" id="{6BB358E3-EFEC-4C4E-B548-B0666BA09E2C}"/>
              </a:ext>
            </a:extLst>
          </p:cNvPr>
          <p:cNvPicPr>
            <a:picLocks noChangeAspect="1"/>
          </p:cNvPicPr>
          <p:nvPr/>
        </p:nvPicPr>
        <p:blipFill>
          <a:blip r:embed="rId5"/>
          <a:stretch>
            <a:fillRect/>
          </a:stretch>
        </p:blipFill>
        <p:spPr>
          <a:xfrm>
            <a:off x="5563455" y="4280764"/>
            <a:ext cx="3110921" cy="2062676"/>
          </a:xfrm>
          <a:prstGeom prst="rect">
            <a:avLst/>
          </a:prstGeom>
        </p:spPr>
      </p:pic>
      <p:pic>
        <p:nvPicPr>
          <p:cNvPr id="10" name="Picture 9">
            <a:extLst>
              <a:ext uri="{FF2B5EF4-FFF2-40B4-BE49-F238E27FC236}">
                <a16:creationId xmlns:a16="http://schemas.microsoft.com/office/drawing/2014/main" id="{E54D99E6-B653-A74F-82D1-114D5E6014D1}"/>
              </a:ext>
            </a:extLst>
          </p:cNvPr>
          <p:cNvPicPr>
            <a:picLocks noChangeAspect="1"/>
          </p:cNvPicPr>
          <p:nvPr/>
        </p:nvPicPr>
        <p:blipFill>
          <a:blip r:embed="rId6"/>
          <a:stretch>
            <a:fillRect/>
          </a:stretch>
        </p:blipFill>
        <p:spPr>
          <a:xfrm>
            <a:off x="2750465" y="1907692"/>
            <a:ext cx="3378972" cy="2248552"/>
          </a:xfrm>
          <a:prstGeom prst="rect">
            <a:avLst/>
          </a:prstGeom>
        </p:spPr>
      </p:pic>
      <p:pic>
        <p:nvPicPr>
          <p:cNvPr id="11" name="Picture 10">
            <a:extLst>
              <a:ext uri="{FF2B5EF4-FFF2-40B4-BE49-F238E27FC236}">
                <a16:creationId xmlns:a16="http://schemas.microsoft.com/office/drawing/2014/main" id="{7310CF57-107F-7547-936A-6134DCA333DC}"/>
              </a:ext>
            </a:extLst>
          </p:cNvPr>
          <p:cNvPicPr>
            <a:picLocks noChangeAspect="1"/>
          </p:cNvPicPr>
          <p:nvPr/>
        </p:nvPicPr>
        <p:blipFill>
          <a:blip r:embed="rId7"/>
          <a:stretch>
            <a:fillRect/>
          </a:stretch>
        </p:blipFill>
        <p:spPr>
          <a:xfrm>
            <a:off x="6396532" y="1521371"/>
            <a:ext cx="2411722" cy="1532821"/>
          </a:xfrm>
          <a:prstGeom prst="rect">
            <a:avLst/>
          </a:prstGeom>
        </p:spPr>
      </p:pic>
      <p:sp>
        <p:nvSpPr>
          <p:cNvPr id="3" name="TextBox 2">
            <a:extLst>
              <a:ext uri="{FF2B5EF4-FFF2-40B4-BE49-F238E27FC236}">
                <a16:creationId xmlns:a16="http://schemas.microsoft.com/office/drawing/2014/main" id="{E13FB09F-F98C-B642-A7DD-DCA3CEF9BBB0}"/>
              </a:ext>
            </a:extLst>
          </p:cNvPr>
          <p:cNvSpPr txBox="1"/>
          <p:nvPr/>
        </p:nvSpPr>
        <p:spPr>
          <a:xfrm>
            <a:off x="4024855" y="4280762"/>
            <a:ext cx="939681" cy="369332"/>
          </a:xfrm>
          <a:prstGeom prst="rect">
            <a:avLst/>
          </a:prstGeom>
          <a:noFill/>
        </p:spPr>
        <p:txBody>
          <a:bodyPr wrap="none" rtlCol="0">
            <a:spAutoFit/>
          </a:bodyPr>
          <a:lstStyle/>
          <a:p>
            <a:r>
              <a:rPr lang="en-US" dirty="0"/>
              <a:t>Juicing</a:t>
            </a:r>
          </a:p>
        </p:txBody>
      </p:sp>
    </p:spTree>
    <p:extLst>
      <p:ext uri="{BB962C8B-B14F-4D97-AF65-F5344CB8AC3E}">
        <p14:creationId xmlns:p14="http://schemas.microsoft.com/office/powerpoint/2010/main" val="1027223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0000"/>
                <a:satMod val="400000"/>
              </a:schemeClr>
              <a:schemeClr val="bg2">
                <a:tint val="10000"/>
                <a:satMod val="200000"/>
              </a:schemeClr>
            </a:duotone>
          </a:blip>
          <a:stretch/>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F680733-BA4E-0F40-872E-CD87E148C2AF}"/>
              </a:ext>
            </a:extLst>
          </p:cNvPr>
          <p:cNvPicPr>
            <a:picLocks noGrp="1" noChangeAspect="1"/>
          </p:cNvPicPr>
          <p:nvPr>
            <p:ph sz="half" idx="2"/>
          </p:nvPr>
        </p:nvPicPr>
        <p:blipFill>
          <a:blip r:embed="rId3"/>
          <a:stretch>
            <a:fillRect/>
          </a:stretch>
        </p:blipFill>
        <p:spPr>
          <a:xfrm>
            <a:off x="2065101" y="185871"/>
            <a:ext cx="6980159" cy="6548209"/>
          </a:xfrm>
          <a:prstGeom prst="rect">
            <a:avLst/>
          </a:prstGeom>
        </p:spPr>
      </p:pic>
      <p:pic>
        <p:nvPicPr>
          <p:cNvPr id="6" name="Picture 5" descr="logo_icon.png">
            <a:extLst>
              <a:ext uri="{FF2B5EF4-FFF2-40B4-BE49-F238E27FC236}">
                <a16:creationId xmlns:a16="http://schemas.microsoft.com/office/drawing/2014/main" id="{6B0D91BC-8CEA-E348-8DD9-A60016107E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
        <p:nvSpPr>
          <p:cNvPr id="3" name="TextBox 2"/>
          <p:cNvSpPr txBox="1"/>
          <p:nvPr/>
        </p:nvSpPr>
        <p:spPr>
          <a:xfrm>
            <a:off x="208519" y="1812302"/>
            <a:ext cx="1738126" cy="3785652"/>
          </a:xfrm>
          <a:prstGeom prst="rect">
            <a:avLst/>
          </a:prstGeom>
          <a:noFill/>
        </p:spPr>
        <p:txBody>
          <a:bodyPr wrap="none" rtlCol="0">
            <a:spAutoFit/>
          </a:bodyPr>
          <a:lstStyle/>
          <a:p>
            <a:pPr algn="ctr"/>
            <a:r>
              <a:rPr lang="en-US" sz="2400" dirty="0"/>
              <a:t>Traditional</a:t>
            </a:r>
          </a:p>
          <a:p>
            <a:pPr algn="ctr"/>
            <a:r>
              <a:rPr lang="en-US" sz="2400" dirty="0"/>
              <a:t>Chinese</a:t>
            </a:r>
          </a:p>
          <a:p>
            <a:pPr algn="ctr"/>
            <a:r>
              <a:rPr lang="en-US" sz="2400" dirty="0"/>
              <a:t>Diet</a:t>
            </a:r>
          </a:p>
          <a:p>
            <a:pPr algn="ctr"/>
            <a:r>
              <a:rPr lang="en-US" sz="2400" dirty="0"/>
              <a:t>Creates</a:t>
            </a:r>
          </a:p>
          <a:p>
            <a:pPr algn="ctr"/>
            <a:r>
              <a:rPr lang="en-US" sz="2400" dirty="0"/>
              <a:t>Season</a:t>
            </a:r>
          </a:p>
          <a:p>
            <a:pPr algn="ctr"/>
            <a:r>
              <a:rPr lang="en-US" sz="2400" dirty="0"/>
              <a:t>Tonics</a:t>
            </a:r>
          </a:p>
          <a:p>
            <a:pPr algn="ctr"/>
            <a:r>
              <a:rPr lang="en-US" sz="2400" dirty="0"/>
              <a:t>For</a:t>
            </a:r>
          </a:p>
          <a:p>
            <a:pPr algn="ctr"/>
            <a:r>
              <a:rPr lang="en-US" sz="2400" dirty="0"/>
              <a:t>Full Body </a:t>
            </a:r>
          </a:p>
          <a:p>
            <a:pPr algn="ctr"/>
            <a:r>
              <a:rPr lang="en-US" sz="2400" dirty="0"/>
              <a:t>Detox and</a:t>
            </a:r>
          </a:p>
          <a:p>
            <a:pPr algn="ctr"/>
            <a:r>
              <a:rPr lang="en-US" sz="2400" dirty="0"/>
              <a:t>Health</a:t>
            </a:r>
          </a:p>
        </p:txBody>
      </p:sp>
    </p:spTree>
    <p:extLst>
      <p:ext uri="{BB962C8B-B14F-4D97-AF65-F5344CB8AC3E}">
        <p14:creationId xmlns:p14="http://schemas.microsoft.com/office/powerpoint/2010/main" val="6421686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a:extLst>
              <a:ext uri="{FF2B5EF4-FFF2-40B4-BE49-F238E27FC236}">
                <a16:creationId xmlns:a16="http://schemas.microsoft.com/office/drawing/2014/main" id="{40520959-FBDE-B744-9742-C270D04E9D61}"/>
              </a:ext>
            </a:extLst>
          </p:cNvPr>
          <p:cNvSpPr>
            <a:spLocks noGrp="1"/>
          </p:cNvSpPr>
          <p:nvPr>
            <p:ph type="title"/>
          </p:nvPr>
        </p:nvSpPr>
        <p:spPr>
          <a:xfrm>
            <a:off x="549275" y="107576"/>
            <a:ext cx="8042276" cy="894136"/>
          </a:xfrm>
        </p:spPr>
        <p:txBody>
          <a:bodyPr/>
          <a:lstStyle/>
          <a:p>
            <a:r>
              <a:rPr lang="en-US" altLang="en-US" dirty="0">
                <a:ea typeface="ＭＳ Ｐゴシック" panose="020B0600070205080204" pitchFamily="34" charset="-128"/>
              </a:rPr>
              <a:t>Caster Oil Packing</a:t>
            </a:r>
          </a:p>
        </p:txBody>
      </p:sp>
      <p:pic>
        <p:nvPicPr>
          <p:cNvPr id="114690" name="Content Placeholder 4">
            <a:extLst>
              <a:ext uri="{FF2B5EF4-FFF2-40B4-BE49-F238E27FC236}">
                <a16:creationId xmlns:a16="http://schemas.microsoft.com/office/drawing/2014/main" id="{42E60949-9DDA-DC47-82D7-F5FAA8DA7E6E}"/>
              </a:ext>
            </a:extLst>
          </p:cNvPr>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793750" y="1241425"/>
            <a:ext cx="7226300" cy="4614863"/>
          </a:xfrm>
        </p:spPr>
      </p:pic>
      <p:pic>
        <p:nvPicPr>
          <p:cNvPr id="114691" name="Picture 5">
            <a:extLst>
              <a:ext uri="{FF2B5EF4-FFF2-40B4-BE49-F238E27FC236}">
                <a16:creationId xmlns:a16="http://schemas.microsoft.com/office/drawing/2014/main" id="{8945C79F-EF50-544F-8CBF-6A21751E0E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763" y="6094413"/>
            <a:ext cx="5159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197128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a:extLst>
              <a:ext uri="{FF2B5EF4-FFF2-40B4-BE49-F238E27FC236}">
                <a16:creationId xmlns:a16="http://schemas.microsoft.com/office/drawing/2014/main" id="{0350D8A0-06D1-8F44-8930-AA9D8552FCA8}"/>
              </a:ext>
            </a:extLst>
          </p:cNvPr>
          <p:cNvSpPr>
            <a:spLocks noGrp="1"/>
          </p:cNvSpPr>
          <p:nvPr>
            <p:ph type="title"/>
          </p:nvPr>
        </p:nvSpPr>
        <p:spPr>
          <a:xfrm>
            <a:off x="1657349" y="106363"/>
            <a:ext cx="5396593" cy="873351"/>
          </a:xfrm>
        </p:spPr>
        <p:txBody>
          <a:bodyPr/>
          <a:lstStyle/>
          <a:p>
            <a:r>
              <a:rPr lang="en-US" altLang="en-US" dirty="0">
                <a:ea typeface="ＭＳ Ｐゴシック" panose="020B0600070205080204" pitchFamily="34" charset="-128"/>
              </a:rPr>
              <a:t>Mud Packing</a:t>
            </a:r>
          </a:p>
        </p:txBody>
      </p:sp>
      <p:pic>
        <p:nvPicPr>
          <p:cNvPr id="115714" name="Content Placeholder 8" descr="A screenshot of a social media post&#10;&#10;Description automatically generated">
            <a:extLst>
              <a:ext uri="{FF2B5EF4-FFF2-40B4-BE49-F238E27FC236}">
                <a16:creationId xmlns:a16="http://schemas.microsoft.com/office/drawing/2014/main" id="{3278F494-FE54-2040-8438-2D1526187115}"/>
              </a:ext>
            </a:extLst>
          </p:cNvPr>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1708150" y="1154113"/>
            <a:ext cx="6215063" cy="5426075"/>
          </a:xfrm>
        </p:spPr>
      </p:pic>
      <p:pic>
        <p:nvPicPr>
          <p:cNvPr id="115715" name="Picture 9">
            <a:extLst>
              <a:ext uri="{FF2B5EF4-FFF2-40B4-BE49-F238E27FC236}">
                <a16:creationId xmlns:a16="http://schemas.microsoft.com/office/drawing/2014/main" id="{E48B2D25-AACB-8C48-B570-B1967B0EEF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763" y="6094413"/>
            <a:ext cx="5159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816893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a:extLst>
              <a:ext uri="{FF2B5EF4-FFF2-40B4-BE49-F238E27FC236}">
                <a16:creationId xmlns:a16="http://schemas.microsoft.com/office/drawing/2014/main" id="{6BA4D011-537C-6540-98AE-35E89411D72C}"/>
              </a:ext>
            </a:extLst>
          </p:cNvPr>
          <p:cNvSpPr>
            <a:spLocks noGrp="1"/>
          </p:cNvSpPr>
          <p:nvPr>
            <p:ph type="title"/>
          </p:nvPr>
        </p:nvSpPr>
        <p:spPr>
          <a:xfrm>
            <a:off x="2652713" y="90488"/>
            <a:ext cx="4711700" cy="872898"/>
          </a:xfrm>
        </p:spPr>
        <p:txBody>
          <a:bodyPr/>
          <a:lstStyle/>
          <a:p>
            <a:r>
              <a:rPr lang="en-US" altLang="en-US" sz="4000" dirty="0">
                <a:ea typeface="ＭＳ Ｐゴシック" panose="020B0600070205080204" pitchFamily="34" charset="-128"/>
              </a:rPr>
              <a:t>I’M So Confused</a:t>
            </a:r>
          </a:p>
        </p:txBody>
      </p:sp>
      <p:pic>
        <p:nvPicPr>
          <p:cNvPr id="109570" name="Content Placeholder 4" descr="A close up of a boy&#10;&#10;Description automatically generated">
            <a:extLst>
              <a:ext uri="{FF2B5EF4-FFF2-40B4-BE49-F238E27FC236}">
                <a16:creationId xmlns:a16="http://schemas.microsoft.com/office/drawing/2014/main" id="{1AD36E18-BA1F-D944-870C-88B76892685E}"/>
              </a:ext>
            </a:extLst>
          </p:cNvPr>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955672" y="1187447"/>
            <a:ext cx="4305300" cy="5191125"/>
          </a:xfrm>
        </p:spPr>
      </p:pic>
      <p:sp>
        <p:nvSpPr>
          <p:cNvPr id="109571" name="TextBox 5">
            <a:extLst>
              <a:ext uri="{FF2B5EF4-FFF2-40B4-BE49-F238E27FC236}">
                <a16:creationId xmlns:a16="http://schemas.microsoft.com/office/drawing/2014/main" id="{1AE71781-751E-E947-AC1C-9F8C47AFD520}"/>
              </a:ext>
            </a:extLst>
          </p:cNvPr>
          <p:cNvSpPr txBox="1">
            <a:spLocks noChangeArrowheads="1"/>
          </p:cNvSpPr>
          <p:nvPr/>
        </p:nvSpPr>
        <p:spPr bwMode="auto">
          <a:xfrm>
            <a:off x="5453517" y="1568902"/>
            <a:ext cx="3382962"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2800" dirty="0"/>
              <a:t>Internet Over Load</a:t>
            </a:r>
          </a:p>
          <a:p>
            <a:r>
              <a:rPr lang="en-US" altLang="en-US" sz="2800" dirty="0"/>
              <a:t>Mis-Information</a:t>
            </a:r>
          </a:p>
          <a:p>
            <a:endParaRPr lang="en-US" altLang="en-US" sz="1800" dirty="0"/>
          </a:p>
        </p:txBody>
      </p:sp>
      <p:sp>
        <p:nvSpPr>
          <p:cNvPr id="109572" name="TextBox 6">
            <a:extLst>
              <a:ext uri="{FF2B5EF4-FFF2-40B4-BE49-F238E27FC236}">
                <a16:creationId xmlns:a16="http://schemas.microsoft.com/office/drawing/2014/main" id="{B1155A5A-1848-3742-B6D2-4DB0D298192B}"/>
              </a:ext>
            </a:extLst>
          </p:cNvPr>
          <p:cNvSpPr txBox="1">
            <a:spLocks noChangeArrowheads="1"/>
          </p:cNvSpPr>
          <p:nvPr/>
        </p:nvSpPr>
        <p:spPr bwMode="auto">
          <a:xfrm>
            <a:off x="5521325" y="2988127"/>
            <a:ext cx="32258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What if you don’t have the time </a:t>
            </a:r>
          </a:p>
          <a:p>
            <a:r>
              <a:rPr lang="en-US" altLang="en-US" sz="1800"/>
              <a:t>to investigate !!</a:t>
            </a:r>
          </a:p>
        </p:txBody>
      </p:sp>
      <p:sp>
        <p:nvSpPr>
          <p:cNvPr id="109573" name="TextBox 7">
            <a:extLst>
              <a:ext uri="{FF2B5EF4-FFF2-40B4-BE49-F238E27FC236}">
                <a16:creationId xmlns:a16="http://schemas.microsoft.com/office/drawing/2014/main" id="{0318BFE9-3FB9-5E4F-91F2-308E9E44F63D}"/>
              </a:ext>
            </a:extLst>
          </p:cNvPr>
          <p:cNvSpPr txBox="1">
            <a:spLocks noChangeArrowheads="1"/>
          </p:cNvSpPr>
          <p:nvPr/>
        </p:nvSpPr>
        <p:spPr bwMode="auto">
          <a:xfrm>
            <a:off x="5420856" y="4146775"/>
            <a:ext cx="3382962"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dirty="0"/>
              <a:t>What if you have a chronic health </a:t>
            </a:r>
          </a:p>
          <a:p>
            <a:r>
              <a:rPr lang="en-US" altLang="en-US" sz="1800" dirty="0"/>
              <a:t>Challenge and your not clear</a:t>
            </a:r>
          </a:p>
          <a:p>
            <a:r>
              <a:rPr lang="en-US" altLang="en-US" sz="1800" dirty="0"/>
              <a:t> thinking !!</a:t>
            </a:r>
          </a:p>
        </p:txBody>
      </p:sp>
      <p:pic>
        <p:nvPicPr>
          <p:cNvPr id="109574" name="Picture 8">
            <a:extLst>
              <a:ext uri="{FF2B5EF4-FFF2-40B4-BE49-F238E27FC236}">
                <a16:creationId xmlns:a16="http://schemas.microsoft.com/office/drawing/2014/main" id="{D5E69053-BCB0-E745-8626-AC8E5DC5C5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763" y="6094413"/>
            <a:ext cx="5159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163217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Content Placeholder 14">
            <a:extLst>
              <a:ext uri="{FF2B5EF4-FFF2-40B4-BE49-F238E27FC236}">
                <a16:creationId xmlns:a16="http://schemas.microsoft.com/office/drawing/2014/main" id="{26ABFC33-17C6-2C42-B5EA-4BD3CD25908B}"/>
              </a:ext>
            </a:extLst>
          </p:cNvPr>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l="-67104" r="-67104"/>
          <a:stretch>
            <a:fillRect/>
          </a:stretch>
        </p:blipFill>
        <p:spPr>
          <a:xfrm>
            <a:off x="-1071563" y="1735138"/>
            <a:ext cx="5270501" cy="2322512"/>
          </a:xfrm>
        </p:spPr>
      </p:pic>
      <p:sp>
        <p:nvSpPr>
          <p:cNvPr id="110594" name="Title 1">
            <a:extLst>
              <a:ext uri="{FF2B5EF4-FFF2-40B4-BE49-F238E27FC236}">
                <a16:creationId xmlns:a16="http://schemas.microsoft.com/office/drawing/2014/main" id="{552BF3C8-5401-A24B-8D20-B419FF4610A9}"/>
              </a:ext>
            </a:extLst>
          </p:cNvPr>
          <p:cNvSpPr>
            <a:spLocks noGrp="1"/>
          </p:cNvSpPr>
          <p:nvPr>
            <p:ph type="title"/>
          </p:nvPr>
        </p:nvSpPr>
        <p:spPr>
          <a:xfrm>
            <a:off x="1289050" y="160338"/>
            <a:ext cx="7318375" cy="1401762"/>
          </a:xfrm>
        </p:spPr>
        <p:txBody>
          <a:bodyPr/>
          <a:lstStyle/>
          <a:p>
            <a:r>
              <a:rPr lang="en-US" altLang="en-US">
                <a:latin typeface="Avenir Next Medium" panose="020B0503020202020204" pitchFamily="34" charset="0"/>
                <a:ea typeface="ＭＳ Ｐゴシック" panose="020B0600070205080204" pitchFamily="34" charset="-128"/>
              </a:rPr>
              <a:t> Infrared Sauna Choices</a:t>
            </a:r>
          </a:p>
        </p:txBody>
      </p:sp>
      <p:sp>
        <p:nvSpPr>
          <p:cNvPr id="110595" name="TextBox 5">
            <a:extLst>
              <a:ext uri="{FF2B5EF4-FFF2-40B4-BE49-F238E27FC236}">
                <a16:creationId xmlns:a16="http://schemas.microsoft.com/office/drawing/2014/main" id="{21992FE5-203D-C840-A81C-683B164054E3}"/>
              </a:ext>
            </a:extLst>
          </p:cNvPr>
          <p:cNvSpPr txBox="1">
            <a:spLocks noChangeArrowheads="1"/>
          </p:cNvSpPr>
          <p:nvPr/>
        </p:nvSpPr>
        <p:spPr bwMode="auto">
          <a:xfrm>
            <a:off x="893763" y="3321050"/>
            <a:ext cx="14176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400">
                <a:solidFill>
                  <a:srgbClr val="FF0000"/>
                </a:solidFill>
              </a:rPr>
              <a:t> </a:t>
            </a:r>
            <a:r>
              <a:rPr lang="en-US" altLang="en-US" sz="1800">
                <a:solidFill>
                  <a:schemeClr val="bg1"/>
                </a:solidFill>
              </a:rPr>
              <a:t>Wood Sauna</a:t>
            </a:r>
          </a:p>
        </p:txBody>
      </p:sp>
      <p:pic>
        <p:nvPicPr>
          <p:cNvPr id="110596" name="Picture 13" descr="A picture containing vector graphics&#10;&#10;Description automatically generated">
            <a:extLst>
              <a:ext uri="{FF2B5EF4-FFF2-40B4-BE49-F238E27FC236}">
                <a16:creationId xmlns:a16="http://schemas.microsoft.com/office/drawing/2014/main" id="{DCF83615-DCE2-1A42-B199-C98BB8D1B8A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1625" y="377825"/>
            <a:ext cx="954088" cy="785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597" name="Picture 12" descr="A picture containing indoor&#10;&#10;Description automatically generated">
            <a:extLst>
              <a:ext uri="{FF2B5EF4-FFF2-40B4-BE49-F238E27FC236}">
                <a16:creationId xmlns:a16="http://schemas.microsoft.com/office/drawing/2014/main" id="{5B8EC0F3-3071-4946-8738-4C941BD497D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98900" y="1735138"/>
            <a:ext cx="3467100" cy="267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598" name="TextBox 9">
            <a:extLst>
              <a:ext uri="{FF2B5EF4-FFF2-40B4-BE49-F238E27FC236}">
                <a16:creationId xmlns:a16="http://schemas.microsoft.com/office/drawing/2014/main" id="{84F9EB1C-9EB4-934E-978F-558EDFCCBAF5}"/>
              </a:ext>
            </a:extLst>
          </p:cNvPr>
          <p:cNvSpPr txBox="1">
            <a:spLocks noChangeArrowheads="1"/>
          </p:cNvSpPr>
          <p:nvPr/>
        </p:nvSpPr>
        <p:spPr bwMode="auto">
          <a:xfrm>
            <a:off x="6234113" y="3505200"/>
            <a:ext cx="9826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solidFill>
                  <a:schemeClr val="accent2"/>
                </a:solidFill>
              </a:rPr>
              <a:t>Portable</a:t>
            </a:r>
            <a:r>
              <a:rPr lang="en-US" altLang="en-US" sz="1800"/>
              <a:t> </a:t>
            </a:r>
          </a:p>
        </p:txBody>
      </p:sp>
      <p:pic>
        <p:nvPicPr>
          <p:cNvPr id="110599" name="Picture 15">
            <a:extLst>
              <a:ext uri="{FF2B5EF4-FFF2-40B4-BE49-F238E27FC236}">
                <a16:creationId xmlns:a16="http://schemas.microsoft.com/office/drawing/2014/main" id="{CE994F14-8935-3B4E-93DF-726F03AB45F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5000" y="4802188"/>
            <a:ext cx="2730500" cy="181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600" name="Picture 16">
            <a:extLst>
              <a:ext uri="{FF2B5EF4-FFF2-40B4-BE49-F238E27FC236}">
                <a16:creationId xmlns:a16="http://schemas.microsoft.com/office/drawing/2014/main" id="{BA1FD044-2E1B-D246-9EB9-F2545FBB801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898900" y="4284663"/>
            <a:ext cx="2335213" cy="2335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601" name="Picture 17">
            <a:extLst>
              <a:ext uri="{FF2B5EF4-FFF2-40B4-BE49-F238E27FC236}">
                <a16:creationId xmlns:a16="http://schemas.microsoft.com/office/drawing/2014/main" id="{5A5D7448-9152-7B4E-B1F8-A143C7CA9B8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66000" y="4598988"/>
            <a:ext cx="1420813" cy="1957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602" name="TextBox 18">
            <a:extLst>
              <a:ext uri="{FF2B5EF4-FFF2-40B4-BE49-F238E27FC236}">
                <a16:creationId xmlns:a16="http://schemas.microsoft.com/office/drawing/2014/main" id="{B4700A96-ECDE-9742-9B32-A1296EDB313C}"/>
              </a:ext>
            </a:extLst>
          </p:cNvPr>
          <p:cNvSpPr txBox="1">
            <a:spLocks noChangeArrowheads="1"/>
          </p:cNvSpPr>
          <p:nvPr/>
        </p:nvSpPr>
        <p:spPr bwMode="auto">
          <a:xfrm>
            <a:off x="1936750" y="5557838"/>
            <a:ext cx="7477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Dome</a:t>
            </a:r>
          </a:p>
        </p:txBody>
      </p:sp>
      <p:sp>
        <p:nvSpPr>
          <p:cNvPr id="110603" name="TextBox 19">
            <a:extLst>
              <a:ext uri="{FF2B5EF4-FFF2-40B4-BE49-F238E27FC236}">
                <a16:creationId xmlns:a16="http://schemas.microsoft.com/office/drawing/2014/main" id="{9FC3F8C0-CCD6-5743-B535-701205DA19B7}"/>
              </a:ext>
            </a:extLst>
          </p:cNvPr>
          <p:cNvSpPr txBox="1">
            <a:spLocks noChangeArrowheads="1"/>
          </p:cNvSpPr>
          <p:nvPr/>
        </p:nvSpPr>
        <p:spPr bwMode="auto">
          <a:xfrm>
            <a:off x="5132388" y="4433888"/>
            <a:ext cx="61118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Tent</a:t>
            </a:r>
          </a:p>
        </p:txBody>
      </p:sp>
      <p:sp>
        <p:nvSpPr>
          <p:cNvPr id="110604" name="TextBox 20">
            <a:extLst>
              <a:ext uri="{FF2B5EF4-FFF2-40B4-BE49-F238E27FC236}">
                <a16:creationId xmlns:a16="http://schemas.microsoft.com/office/drawing/2014/main" id="{D0BEE8A4-AF82-CF4B-AAAE-B406648175CC}"/>
              </a:ext>
            </a:extLst>
          </p:cNvPr>
          <p:cNvSpPr txBox="1">
            <a:spLocks noChangeArrowheads="1"/>
          </p:cNvSpPr>
          <p:nvPr/>
        </p:nvSpPr>
        <p:spPr bwMode="auto">
          <a:xfrm>
            <a:off x="7419975" y="5373688"/>
            <a:ext cx="12128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Light Panel</a:t>
            </a:r>
          </a:p>
        </p:txBody>
      </p:sp>
    </p:spTree>
    <p:extLst>
      <p:ext uri="{BB962C8B-B14F-4D97-AF65-F5344CB8AC3E}">
        <p14:creationId xmlns:p14="http://schemas.microsoft.com/office/powerpoint/2010/main" val="2865319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a:extLst>
              <a:ext uri="{FF2B5EF4-FFF2-40B4-BE49-F238E27FC236}">
                <a16:creationId xmlns:a16="http://schemas.microsoft.com/office/drawing/2014/main" id="{1CF8072F-D222-BD41-A0D3-7793D1982109}"/>
              </a:ext>
            </a:extLst>
          </p:cNvPr>
          <p:cNvSpPr>
            <a:spLocks noGrp="1"/>
          </p:cNvSpPr>
          <p:nvPr>
            <p:ph type="title"/>
          </p:nvPr>
        </p:nvSpPr>
        <p:spPr>
          <a:xfrm>
            <a:off x="-718457" y="254537"/>
            <a:ext cx="9310008" cy="1336956"/>
          </a:xfrm>
        </p:spPr>
        <p:txBody>
          <a:bodyPr/>
          <a:lstStyle/>
          <a:p>
            <a:r>
              <a:rPr lang="en-US" altLang="en-US" dirty="0">
                <a:ea typeface="ＭＳ Ｐゴシック" panose="020B0600070205080204" pitchFamily="34" charset="-128"/>
              </a:rPr>
              <a:t>What you need to know </a:t>
            </a:r>
            <a:br>
              <a:rPr lang="en-US" altLang="en-US" dirty="0">
                <a:ea typeface="ＭＳ Ｐゴシック" panose="020B0600070205080204" pitchFamily="34" charset="-128"/>
              </a:rPr>
            </a:br>
            <a:r>
              <a:rPr lang="en-US" altLang="en-US" dirty="0">
                <a:ea typeface="ＭＳ Ｐゴシック" panose="020B0600070205080204" pitchFamily="34" charset="-128"/>
              </a:rPr>
              <a:t>			about Infra</a:t>
            </a:r>
            <a:r>
              <a:rPr lang="en-US" altLang="en-US" dirty="0">
                <a:solidFill>
                  <a:srgbClr val="FF0000"/>
                </a:solidFill>
                <a:ea typeface="ＭＳ Ｐゴシック" panose="020B0600070205080204" pitchFamily="34" charset="-128"/>
              </a:rPr>
              <a:t>R</a:t>
            </a:r>
            <a:r>
              <a:rPr lang="en-US" altLang="en-US" dirty="0">
                <a:ea typeface="ＭＳ Ｐゴシック" panose="020B0600070205080204" pitchFamily="34" charset="-128"/>
              </a:rPr>
              <a:t>ed Sauna</a:t>
            </a:r>
          </a:p>
        </p:txBody>
      </p:sp>
      <p:pic>
        <p:nvPicPr>
          <p:cNvPr id="111618" name="Content Placeholder 4" descr="A picture containing indoor&#10;&#10;Description automatically generated">
            <a:extLst>
              <a:ext uri="{FF2B5EF4-FFF2-40B4-BE49-F238E27FC236}">
                <a16:creationId xmlns:a16="http://schemas.microsoft.com/office/drawing/2014/main" id="{B2123177-16C4-1147-83DB-66F9E6DB9DC1}"/>
              </a:ext>
            </a:extLst>
          </p:cNvPr>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1714500" y="2054225"/>
            <a:ext cx="5957888" cy="4322763"/>
          </a:xfrm>
        </p:spPr>
      </p:pic>
      <p:pic>
        <p:nvPicPr>
          <p:cNvPr id="111619" name="Picture 3">
            <a:extLst>
              <a:ext uri="{FF2B5EF4-FFF2-40B4-BE49-F238E27FC236}">
                <a16:creationId xmlns:a16="http://schemas.microsoft.com/office/drawing/2014/main" id="{0CA0E68B-6D78-F04E-8FB8-5FA627605D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763" y="6094413"/>
            <a:ext cx="5159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127802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39102-BFD9-D941-A0B4-8D1D24137355}"/>
              </a:ext>
            </a:extLst>
          </p:cNvPr>
          <p:cNvSpPr>
            <a:spLocks noGrp="1"/>
          </p:cNvSpPr>
          <p:nvPr>
            <p:ph type="title"/>
          </p:nvPr>
        </p:nvSpPr>
        <p:spPr>
          <a:xfrm>
            <a:off x="3089275" y="247650"/>
            <a:ext cx="3516313" cy="1476375"/>
          </a:xfrm>
        </p:spPr>
        <p:txBody>
          <a:bodyPr>
            <a:normAutofit fontScale="90000"/>
          </a:bodyPr>
          <a:lstStyle/>
          <a:p>
            <a:pPr>
              <a:defRPr/>
            </a:pPr>
            <a:r>
              <a:rPr lang="en-US" dirty="0"/>
              <a:t>Todays World</a:t>
            </a:r>
            <a:endParaRPr lang="en-US" dirty="0">
              <a:latin typeface="Avenir Next Medium" panose="020B0503020202020204" pitchFamily="34" charset="0"/>
            </a:endParaRPr>
          </a:p>
        </p:txBody>
      </p:sp>
      <p:pic>
        <p:nvPicPr>
          <p:cNvPr id="108546" name="Picture 5" descr="A picture containing vector graphics&#10;&#10;Description automatically generated">
            <a:extLst>
              <a:ext uri="{FF2B5EF4-FFF2-40B4-BE49-F238E27FC236}">
                <a16:creationId xmlns:a16="http://schemas.microsoft.com/office/drawing/2014/main" id="{61357C83-6547-D248-B667-F2DBF19931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481013"/>
            <a:ext cx="987425" cy="811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8547" name="Content Placeholder 4" descr="A person wearing a suit and tie&#10;&#10;Description automatically generated">
            <a:extLst>
              <a:ext uri="{FF2B5EF4-FFF2-40B4-BE49-F238E27FC236}">
                <a16:creationId xmlns:a16="http://schemas.microsoft.com/office/drawing/2014/main" id="{B3A90CDA-82BD-E144-B992-7265E729AB55}"/>
              </a:ext>
            </a:extLst>
          </p:cNvPr>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9113" y="1833563"/>
            <a:ext cx="2570162" cy="3424237"/>
          </a:xfrm>
        </p:spPr>
      </p:pic>
      <p:sp>
        <p:nvSpPr>
          <p:cNvPr id="108548" name="TextBox 7">
            <a:extLst>
              <a:ext uri="{FF2B5EF4-FFF2-40B4-BE49-F238E27FC236}">
                <a16:creationId xmlns:a16="http://schemas.microsoft.com/office/drawing/2014/main" id="{C85E5B0B-6D8D-F843-8CCC-A8E560E94B6F}"/>
              </a:ext>
            </a:extLst>
          </p:cNvPr>
          <p:cNvSpPr txBox="1">
            <a:spLocks noChangeArrowheads="1"/>
          </p:cNvSpPr>
          <p:nvPr/>
        </p:nvSpPr>
        <p:spPr bwMode="auto">
          <a:xfrm>
            <a:off x="723900" y="5345113"/>
            <a:ext cx="22479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Food is Your Medicine</a:t>
            </a:r>
          </a:p>
        </p:txBody>
      </p:sp>
      <p:sp>
        <p:nvSpPr>
          <p:cNvPr id="108549" name="TextBox 8">
            <a:extLst>
              <a:ext uri="{FF2B5EF4-FFF2-40B4-BE49-F238E27FC236}">
                <a16:creationId xmlns:a16="http://schemas.microsoft.com/office/drawing/2014/main" id="{C9F4BFDF-EBAE-1E4B-BCD2-39C17A7EEC75}"/>
              </a:ext>
            </a:extLst>
          </p:cNvPr>
          <p:cNvSpPr txBox="1">
            <a:spLocks noChangeArrowheads="1"/>
          </p:cNvSpPr>
          <p:nvPr/>
        </p:nvSpPr>
        <p:spPr bwMode="auto">
          <a:xfrm>
            <a:off x="1073150" y="4843463"/>
            <a:ext cx="13081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t>Hippocrates</a:t>
            </a:r>
          </a:p>
        </p:txBody>
      </p:sp>
      <p:pic>
        <p:nvPicPr>
          <p:cNvPr id="108550" name="Content Placeholder 3">
            <a:extLst>
              <a:ext uri="{FF2B5EF4-FFF2-40B4-BE49-F238E27FC236}">
                <a16:creationId xmlns:a16="http://schemas.microsoft.com/office/drawing/2014/main" id="{44766D29-A721-7244-98AC-1B71D2362FDA}"/>
              </a:ext>
            </a:extLst>
          </p:cNvPr>
          <p:cNvPicPr>
            <a:picLocks noChangeAspect="1"/>
          </p:cNvPicPr>
          <p:nvPr/>
        </p:nvPicPr>
        <p:blipFill>
          <a:blip r:embed="rId4">
            <a:extLst>
              <a:ext uri="{28A0092B-C50C-407E-A947-70E740481C1C}">
                <a14:useLocalDpi xmlns:a14="http://schemas.microsoft.com/office/drawing/2010/main" val="0"/>
              </a:ext>
            </a:extLst>
          </a:blip>
          <a:srcRect t="12637" b="12637"/>
          <a:stretch>
            <a:fillRect/>
          </a:stretch>
        </p:blipFill>
        <p:spPr bwMode="auto">
          <a:xfrm>
            <a:off x="3873500" y="2046288"/>
            <a:ext cx="4708525" cy="2589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a:extLst>
              <a:ext uri="{FF2B5EF4-FFF2-40B4-BE49-F238E27FC236}">
                <a16:creationId xmlns:a16="http://schemas.microsoft.com/office/drawing/2014/main" id="{F8607CD2-00DC-D744-BB27-4F8A890D1822}"/>
              </a:ext>
            </a:extLst>
          </p:cNvPr>
          <p:cNvSpPr txBox="1">
            <a:spLocks noChangeArrowheads="1"/>
          </p:cNvSpPr>
          <p:nvPr/>
        </p:nvSpPr>
        <p:spPr bwMode="auto">
          <a:xfrm>
            <a:off x="4572000" y="4791075"/>
            <a:ext cx="3413125"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a:t>Our Toxic Environment</a:t>
            </a:r>
          </a:p>
          <a:p>
            <a:r>
              <a:rPr lang="en-US" altLang="en-US" sz="1800"/>
              <a:t>Chemical Toxins </a:t>
            </a:r>
            <a:r>
              <a:rPr lang="mr-IN" altLang="en-US" sz="1800"/>
              <a:t>–</a:t>
            </a:r>
            <a:r>
              <a:rPr lang="en-US" altLang="en-US" sz="1800"/>
              <a:t> Glyphosates </a:t>
            </a:r>
            <a:r>
              <a:rPr lang="mr-IN" altLang="en-US" sz="1800"/>
              <a:t>–</a:t>
            </a:r>
            <a:r>
              <a:rPr lang="en-US" altLang="en-US" sz="1800"/>
              <a:t> </a:t>
            </a:r>
          </a:p>
          <a:p>
            <a:r>
              <a:rPr lang="en-US" altLang="en-US" sz="1800"/>
              <a:t>Chem Trails </a:t>
            </a:r>
            <a:r>
              <a:rPr lang="mr-IN" altLang="en-US" sz="1800"/>
              <a:t>–</a:t>
            </a:r>
            <a:r>
              <a:rPr lang="en-US" altLang="en-US" sz="1800"/>
              <a:t> GMO’s </a:t>
            </a:r>
            <a:r>
              <a:rPr lang="mr-IN" altLang="en-US" sz="1800"/>
              <a:t>–</a:t>
            </a:r>
            <a:r>
              <a:rPr lang="en-US" altLang="en-US" sz="1800"/>
              <a:t> EMF - ETC’s</a:t>
            </a:r>
          </a:p>
        </p:txBody>
      </p:sp>
    </p:spTree>
    <p:extLst>
      <p:ext uri="{BB962C8B-B14F-4D97-AF65-F5344CB8AC3E}">
        <p14:creationId xmlns:p14="http://schemas.microsoft.com/office/powerpoint/2010/main" val="289264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2">
            <a:extLst>
              <a:ext uri="{FF2B5EF4-FFF2-40B4-BE49-F238E27FC236}">
                <a16:creationId xmlns:a16="http://schemas.microsoft.com/office/drawing/2014/main" id="{1422A44B-8486-7247-A387-BE64F1776787}"/>
              </a:ext>
            </a:extLst>
          </p:cNvPr>
          <p:cNvSpPr>
            <a:spLocks noGrp="1"/>
          </p:cNvSpPr>
          <p:nvPr>
            <p:ph type="title"/>
          </p:nvPr>
        </p:nvSpPr>
        <p:spPr>
          <a:xfrm>
            <a:off x="400050" y="207963"/>
            <a:ext cx="8489950" cy="1387475"/>
          </a:xfrm>
        </p:spPr>
        <p:txBody>
          <a:bodyPr/>
          <a:lstStyle/>
          <a:p>
            <a:pPr algn="l"/>
            <a:r>
              <a:rPr lang="en-US" altLang="en-US" sz="3200">
                <a:latin typeface="Avenir Next Medium" panose="020B0503020202020204" pitchFamily="34" charset="0"/>
                <a:ea typeface="ＭＳ Ｐゴシック" panose="020B0600070205080204" pitchFamily="34" charset="-128"/>
              </a:rPr>
              <a:t>Thera360 </a:t>
            </a:r>
            <a:r>
              <a:rPr lang="en-US" altLang="en-US" sz="3200">
                <a:solidFill>
                  <a:srgbClr val="0070C0"/>
                </a:solidFill>
                <a:latin typeface="Avenir Next Medium" panose="020B0503020202020204" pitchFamily="34" charset="0"/>
                <a:ea typeface="ＭＳ Ｐゴシック" panose="020B0600070205080204" pitchFamily="34" charset="-128"/>
              </a:rPr>
              <a:t>PLUS</a:t>
            </a:r>
            <a:br>
              <a:rPr lang="en-US" altLang="en-US" sz="3200">
                <a:latin typeface="Avenir Next Medium" panose="020B0503020202020204" pitchFamily="34" charset="0"/>
                <a:ea typeface="ＭＳ Ｐゴシック" panose="020B0600070205080204" pitchFamily="34" charset="-128"/>
              </a:rPr>
            </a:br>
            <a:r>
              <a:rPr lang="en-US" altLang="en-US" sz="3200">
                <a:latin typeface="Avenir Next Medium" panose="020B0503020202020204" pitchFamily="34" charset="0"/>
                <a:ea typeface="ＭＳ Ｐゴシック" panose="020B0600070205080204" pitchFamily="34" charset="-128"/>
              </a:rPr>
              <a:t>          Full Spectrum Infra</a:t>
            </a:r>
            <a:r>
              <a:rPr lang="en-US" altLang="en-US" sz="3200">
                <a:solidFill>
                  <a:srgbClr val="FF0000"/>
                </a:solidFill>
                <a:latin typeface="Avenir Next Medium" panose="020B0503020202020204" pitchFamily="34" charset="0"/>
                <a:ea typeface="ＭＳ Ｐゴシック" panose="020B0600070205080204" pitchFamily="34" charset="-128"/>
              </a:rPr>
              <a:t>R</a:t>
            </a:r>
            <a:r>
              <a:rPr lang="en-US" altLang="en-US" sz="3200">
                <a:latin typeface="Avenir Next Medium" panose="020B0503020202020204" pitchFamily="34" charset="0"/>
                <a:ea typeface="ＭＳ Ｐゴシック" panose="020B0600070205080204" pitchFamily="34" charset="-128"/>
              </a:rPr>
              <a:t>ed </a:t>
            </a:r>
            <a:br>
              <a:rPr lang="en-US" altLang="en-US" sz="3200">
                <a:latin typeface="Avenir Next Medium" panose="020B0503020202020204" pitchFamily="34" charset="0"/>
                <a:ea typeface="ＭＳ Ｐゴシック" panose="020B0600070205080204" pitchFamily="34" charset="-128"/>
              </a:rPr>
            </a:br>
            <a:r>
              <a:rPr lang="en-US" altLang="en-US" sz="3200">
                <a:latin typeface="Avenir Next Medium" panose="020B0503020202020204" pitchFamily="34" charset="0"/>
                <a:ea typeface="ＭＳ Ｐゴシック" panose="020B0600070205080204" pitchFamily="34" charset="-128"/>
              </a:rPr>
              <a:t>			               Portable Sauna</a:t>
            </a:r>
            <a:endParaRPr lang="en-US" altLang="en-US" sz="3200">
              <a:ea typeface="ＭＳ Ｐゴシック" panose="020B0600070205080204" pitchFamily="34" charset="-128"/>
            </a:endParaRPr>
          </a:p>
        </p:txBody>
      </p:sp>
      <p:sp>
        <p:nvSpPr>
          <p:cNvPr id="2" name="TextBox 1">
            <a:extLst>
              <a:ext uri="{FF2B5EF4-FFF2-40B4-BE49-F238E27FC236}">
                <a16:creationId xmlns:a16="http://schemas.microsoft.com/office/drawing/2014/main" id="{66B4EB5F-7E8F-0F43-B428-997E7D36646A}"/>
              </a:ext>
            </a:extLst>
          </p:cNvPr>
          <p:cNvSpPr txBox="1">
            <a:spLocks noChangeArrowheads="1"/>
          </p:cNvSpPr>
          <p:nvPr/>
        </p:nvSpPr>
        <p:spPr bwMode="auto">
          <a:xfrm>
            <a:off x="596900" y="5168900"/>
            <a:ext cx="69215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News Gothic MT" panose="020B0503020103020203" pitchFamily="34" charset="0"/>
                <a:ea typeface="ＭＳ Ｐゴシック" panose="020B0600070205080204" pitchFamily="34" charset="-128"/>
              </a:defRPr>
            </a:lvl1pPr>
            <a:lvl2pPr marL="742950" indent="-285750">
              <a:defRPr sz="2400">
                <a:solidFill>
                  <a:schemeClr val="tx1"/>
                </a:solidFill>
                <a:latin typeface="News Gothic MT" panose="020B0503020103020203" pitchFamily="34" charset="0"/>
                <a:ea typeface="ＭＳ Ｐゴシック" panose="020B0600070205080204" pitchFamily="34" charset="-128"/>
              </a:defRPr>
            </a:lvl2pPr>
            <a:lvl3pPr marL="1143000" indent="-228600">
              <a:defRPr sz="2400">
                <a:solidFill>
                  <a:schemeClr val="tx1"/>
                </a:solidFill>
                <a:latin typeface="News Gothic MT" panose="020B0503020103020203" pitchFamily="34" charset="0"/>
                <a:ea typeface="ＭＳ Ｐゴシック" panose="020B0600070205080204" pitchFamily="34" charset="-128"/>
              </a:defRPr>
            </a:lvl3pPr>
            <a:lvl4pPr marL="1600200" indent="-228600">
              <a:defRPr sz="2400">
                <a:solidFill>
                  <a:schemeClr val="tx1"/>
                </a:solidFill>
                <a:latin typeface="News Gothic MT" panose="020B0503020103020203" pitchFamily="34" charset="0"/>
                <a:ea typeface="ＭＳ Ｐゴシック" panose="020B0600070205080204" pitchFamily="34" charset="-128"/>
              </a:defRPr>
            </a:lvl4pPr>
            <a:lvl5pPr marL="2057400" indent="-228600">
              <a:defRPr sz="2400">
                <a:solidFill>
                  <a:schemeClr val="tx1"/>
                </a:solidFill>
                <a:latin typeface="News Gothic MT" panose="020B0503020103020203"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News Gothic MT" panose="020B0503020103020203" pitchFamily="34" charset="0"/>
                <a:ea typeface="ＭＳ Ｐゴシック" panose="020B0600070205080204" pitchFamily="34" charset="-128"/>
              </a:defRPr>
            </a:lvl9pPr>
          </a:lstStyle>
          <a:p>
            <a:r>
              <a:rPr lang="en-US" altLang="en-US" sz="1800">
                <a:solidFill>
                  <a:schemeClr val="bg1"/>
                </a:solidFill>
              </a:rPr>
              <a:t>Chemical Toxins </a:t>
            </a:r>
            <a:r>
              <a:rPr lang="mr-IN" altLang="en-US" sz="1800">
                <a:solidFill>
                  <a:schemeClr val="bg1"/>
                </a:solidFill>
              </a:rPr>
              <a:t>–</a:t>
            </a:r>
            <a:r>
              <a:rPr lang="en-US" altLang="en-US" sz="1800">
                <a:solidFill>
                  <a:schemeClr val="bg1"/>
                </a:solidFill>
              </a:rPr>
              <a:t> Glyphosates </a:t>
            </a:r>
            <a:r>
              <a:rPr lang="mr-IN" altLang="en-US" sz="1800">
                <a:solidFill>
                  <a:schemeClr val="bg1"/>
                </a:solidFill>
              </a:rPr>
              <a:t>–</a:t>
            </a:r>
            <a:r>
              <a:rPr lang="en-US" altLang="en-US" sz="1800">
                <a:solidFill>
                  <a:schemeClr val="bg1"/>
                </a:solidFill>
              </a:rPr>
              <a:t> Chem Trails </a:t>
            </a:r>
            <a:r>
              <a:rPr lang="mr-IN" altLang="en-US" sz="1800">
                <a:solidFill>
                  <a:schemeClr val="bg1"/>
                </a:solidFill>
              </a:rPr>
              <a:t>–</a:t>
            </a:r>
            <a:r>
              <a:rPr lang="en-US" altLang="en-US" sz="1800">
                <a:solidFill>
                  <a:schemeClr val="bg1"/>
                </a:solidFill>
              </a:rPr>
              <a:t> GMO’s </a:t>
            </a:r>
            <a:r>
              <a:rPr lang="mr-IN" altLang="en-US" sz="1800">
                <a:solidFill>
                  <a:schemeClr val="bg1"/>
                </a:solidFill>
              </a:rPr>
              <a:t>–</a:t>
            </a:r>
            <a:r>
              <a:rPr lang="en-US" altLang="en-US" sz="1800">
                <a:solidFill>
                  <a:schemeClr val="bg1"/>
                </a:solidFill>
              </a:rPr>
              <a:t> ETC’s</a:t>
            </a:r>
          </a:p>
        </p:txBody>
      </p:sp>
      <p:pic>
        <p:nvPicPr>
          <p:cNvPr id="112643" name="Picture 5">
            <a:extLst>
              <a:ext uri="{FF2B5EF4-FFF2-40B4-BE49-F238E27FC236}">
                <a16:creationId xmlns:a16="http://schemas.microsoft.com/office/drawing/2014/main" id="{08A396A6-0158-F843-AB00-DB9D8C3DEC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6094413"/>
            <a:ext cx="5159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ontent Placeholder 6">
            <a:extLst>
              <a:ext uri="{FF2B5EF4-FFF2-40B4-BE49-F238E27FC236}">
                <a16:creationId xmlns:a16="http://schemas.microsoft.com/office/drawing/2014/main" id="{8934F2CF-EFF5-5548-B8D6-38C7A6441E76}"/>
              </a:ext>
            </a:extLst>
          </p:cNvPr>
          <p:cNvSpPr>
            <a:spLocks noGrp="1"/>
          </p:cNvSpPr>
          <p:nvPr>
            <p:ph idx="1"/>
          </p:nvPr>
        </p:nvSpPr>
        <p:spPr>
          <a:xfrm>
            <a:off x="400050" y="2298700"/>
            <a:ext cx="7886700" cy="4351338"/>
          </a:xfrm>
        </p:spPr>
        <p:txBody>
          <a:bodyPr/>
          <a:lstStyle/>
          <a:p>
            <a:r>
              <a:rPr lang="en-US" altLang="en-US" sz="2800">
                <a:ea typeface="ＭＳ Ｐゴシック" panose="020B0600070205080204" pitchFamily="34" charset="-128"/>
              </a:rPr>
              <a:t>Full Spectrum Infrared</a:t>
            </a:r>
          </a:p>
          <a:p>
            <a:r>
              <a:rPr lang="en-US" altLang="en-US" sz="2800">
                <a:ea typeface="ＭＳ Ｐゴシック" panose="020B0600070205080204" pitchFamily="34" charset="-128"/>
              </a:rPr>
              <a:t>Enhanced NIR Tri-Lite tech</a:t>
            </a:r>
          </a:p>
          <a:p>
            <a:r>
              <a:rPr lang="en-US" altLang="en-US" sz="2800">
                <a:ea typeface="ＭＳ Ｐゴシック" panose="020B0600070205080204" pitchFamily="34" charset="-128"/>
              </a:rPr>
              <a:t>Lowest EMF</a:t>
            </a:r>
          </a:p>
          <a:p>
            <a:r>
              <a:rPr lang="en-US" altLang="en-US" sz="2800">
                <a:ea typeface="ＭＳ Ｐゴシック" panose="020B0600070205080204" pitchFamily="34" charset="-128"/>
              </a:rPr>
              <a:t>Negative Ions</a:t>
            </a:r>
          </a:p>
          <a:p>
            <a:r>
              <a:rPr lang="en-US" altLang="en-US" sz="2800">
                <a:ea typeface="ＭＳ Ｐゴシック" panose="020B0600070205080204" pitchFamily="34" charset="-128"/>
              </a:rPr>
              <a:t>Balance Energetics – Gem Stones</a:t>
            </a:r>
          </a:p>
          <a:p>
            <a:r>
              <a:rPr lang="en-US" altLang="en-US" sz="2800">
                <a:ea typeface="ＭＳ Ｐゴシック" panose="020B0600070205080204" pitchFamily="34" charset="-128"/>
              </a:rPr>
              <a:t>Advanced Earthing Technology</a:t>
            </a:r>
          </a:p>
          <a:p>
            <a:pPr>
              <a:buFont typeface="Wingdings 2" pitchFamily="2" charset="2"/>
              <a:buNone/>
            </a:pPr>
            <a:endParaRPr lang="en-US" altLang="en-US">
              <a:ea typeface="ＭＳ Ｐゴシック" panose="020B0600070205080204" pitchFamily="34" charset="-128"/>
            </a:endParaRPr>
          </a:p>
        </p:txBody>
      </p:sp>
      <p:pic>
        <p:nvPicPr>
          <p:cNvPr id="112645" name="Picture 7" descr="A chair sitting in front of a table&#10;&#10;Description automatically generated">
            <a:extLst>
              <a:ext uri="{FF2B5EF4-FFF2-40B4-BE49-F238E27FC236}">
                <a16:creationId xmlns:a16="http://schemas.microsoft.com/office/drawing/2014/main" id="{B5A5EA90-56FA-3B41-B31D-626601B267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1497013"/>
            <a:ext cx="3436937" cy="3671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080823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542" y="-451213"/>
            <a:ext cx="8933393" cy="1336956"/>
          </a:xfrm>
        </p:spPr>
        <p:txBody>
          <a:bodyPr/>
          <a:lstStyle/>
          <a:p>
            <a:pPr algn="l"/>
            <a:r>
              <a:rPr lang="en-US" sz="4000" dirty="0">
                <a:solidFill>
                  <a:srgbClr val="000000"/>
                </a:solidFill>
              </a:rPr>
              <a:t>Create a Flourishing Environment</a:t>
            </a:r>
          </a:p>
        </p:txBody>
      </p:sp>
      <p:sp>
        <p:nvSpPr>
          <p:cNvPr id="3" name="Content Placeholder 2"/>
          <p:cNvSpPr>
            <a:spLocks noGrp="1"/>
          </p:cNvSpPr>
          <p:nvPr>
            <p:ph idx="1"/>
          </p:nvPr>
        </p:nvSpPr>
        <p:spPr>
          <a:xfrm>
            <a:off x="786337" y="1047939"/>
            <a:ext cx="8042276" cy="5105399"/>
          </a:xfrm>
        </p:spPr>
        <p:txBody>
          <a:bodyPr>
            <a:normAutofit lnSpcReduction="10000"/>
          </a:bodyPr>
          <a:lstStyle/>
          <a:p>
            <a:r>
              <a:rPr lang="en-US" dirty="0"/>
              <a:t>Do Something Every Day that will recruit your bodies natural resources to Detoxify</a:t>
            </a:r>
          </a:p>
          <a:p>
            <a:pPr lvl="1"/>
            <a:r>
              <a:rPr lang="en-US" dirty="0"/>
              <a:t>InfraRed Sunlight</a:t>
            </a:r>
          </a:p>
          <a:p>
            <a:pPr lvl="1"/>
            <a:r>
              <a:rPr lang="en-US" dirty="0"/>
              <a:t>Binders	</a:t>
            </a:r>
          </a:p>
          <a:p>
            <a:pPr lvl="1"/>
            <a:r>
              <a:rPr lang="en-US" dirty="0"/>
              <a:t>Foods that Detoxify</a:t>
            </a:r>
          </a:p>
          <a:p>
            <a:r>
              <a:rPr lang="en-US" dirty="0"/>
              <a:t>Choose your Foods wisely </a:t>
            </a:r>
            <a:r>
              <a:rPr lang="mr-IN" dirty="0"/>
              <a:t>–</a:t>
            </a:r>
            <a:r>
              <a:rPr lang="en-US" dirty="0"/>
              <a:t> that compliment your body chemistry</a:t>
            </a:r>
          </a:p>
          <a:p>
            <a:r>
              <a:rPr lang="en-US" dirty="0"/>
              <a:t>Remediate Protect </a:t>
            </a:r>
            <a:r>
              <a:rPr lang="mr-IN" dirty="0"/>
              <a:t>–</a:t>
            </a:r>
            <a:r>
              <a:rPr lang="en-US" dirty="0"/>
              <a:t> Yourself from EMF </a:t>
            </a:r>
          </a:p>
          <a:p>
            <a:pPr lvl="1"/>
            <a:r>
              <a:rPr lang="en-US" dirty="0"/>
              <a:t>Shield, Protect, Harmonize - Turn off the WIFI</a:t>
            </a:r>
          </a:p>
          <a:p>
            <a:pPr lvl="1"/>
            <a:r>
              <a:rPr lang="en-US" dirty="0"/>
              <a:t>An hour On an hour Off </a:t>
            </a:r>
          </a:p>
          <a:p>
            <a:pPr lvl="1"/>
            <a:r>
              <a:rPr lang="en-US" dirty="0"/>
              <a:t>Get Grounded (outside hug the Earth)</a:t>
            </a:r>
          </a:p>
          <a:p>
            <a:r>
              <a:rPr lang="en-US" dirty="0"/>
              <a:t>Love and Laugh</a:t>
            </a:r>
          </a:p>
          <a:p>
            <a:pPr marL="349250" lvl="1" indent="0">
              <a:buNone/>
            </a:pPr>
            <a:endParaRPr lang="en-US" dirty="0"/>
          </a:p>
          <a:p>
            <a:pPr marL="349250" lvl="1" indent="0">
              <a:buNone/>
            </a:pPr>
            <a:endParaRPr lang="en-US" dirty="0"/>
          </a:p>
        </p:txBody>
      </p:sp>
      <p:pic>
        <p:nvPicPr>
          <p:cNvPr id="5" name="Picture 4" descr="logo_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56" y="6094071"/>
            <a:ext cx="516044" cy="458321"/>
          </a:xfrm>
          <a:prstGeom prst="rect">
            <a:avLst/>
          </a:prstGeom>
        </p:spPr>
      </p:pic>
      <p:pic>
        <p:nvPicPr>
          <p:cNvPr id="6" name="Picture 5">
            <a:extLst>
              <a:ext uri="{FF2B5EF4-FFF2-40B4-BE49-F238E27FC236}">
                <a16:creationId xmlns:a16="http://schemas.microsoft.com/office/drawing/2014/main" id="{3FE20692-9B15-F040-8C86-A6F378E081F7}"/>
              </a:ext>
            </a:extLst>
          </p:cNvPr>
          <p:cNvPicPr>
            <a:picLocks noChangeAspect="1"/>
          </p:cNvPicPr>
          <p:nvPr/>
        </p:nvPicPr>
        <p:blipFill>
          <a:blip r:embed="rId4"/>
          <a:stretch>
            <a:fillRect/>
          </a:stretch>
        </p:blipFill>
        <p:spPr>
          <a:xfrm>
            <a:off x="7414233" y="4805154"/>
            <a:ext cx="1424965" cy="1899953"/>
          </a:xfrm>
          <a:prstGeom prst="rect">
            <a:avLst/>
          </a:prstGeom>
        </p:spPr>
      </p:pic>
    </p:spTree>
    <p:extLst>
      <p:ext uri="{BB962C8B-B14F-4D97-AF65-F5344CB8AC3E}">
        <p14:creationId xmlns:p14="http://schemas.microsoft.com/office/powerpoint/2010/main" val="15421599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2258"/>
            <a:ext cx="7450667" cy="849086"/>
          </a:xfrm>
        </p:spPr>
        <p:txBody>
          <a:bodyPr>
            <a:normAutofit/>
          </a:bodyPr>
          <a:lstStyle/>
          <a:p>
            <a:r>
              <a:rPr lang="en-US" dirty="0"/>
              <a:t>Contact Us</a:t>
            </a:r>
          </a:p>
        </p:txBody>
      </p:sp>
      <p:sp>
        <p:nvSpPr>
          <p:cNvPr id="7" name="Content Placeholder 6">
            <a:extLst>
              <a:ext uri="{FF2B5EF4-FFF2-40B4-BE49-F238E27FC236}">
                <a16:creationId xmlns:a16="http://schemas.microsoft.com/office/drawing/2014/main" id="{4359D658-5837-7445-876B-AD9345CBF470}"/>
              </a:ext>
            </a:extLst>
          </p:cNvPr>
          <p:cNvSpPr>
            <a:spLocks noGrp="1"/>
          </p:cNvSpPr>
          <p:nvPr>
            <p:ph idx="1"/>
          </p:nvPr>
        </p:nvSpPr>
        <p:spPr>
          <a:xfrm>
            <a:off x="1790926" y="2478274"/>
            <a:ext cx="5903774" cy="3571720"/>
          </a:xfrm>
        </p:spPr>
        <p:txBody>
          <a:bodyPr>
            <a:normAutofit/>
          </a:bodyPr>
          <a:lstStyle/>
          <a:p>
            <a:pPr marL="0" indent="0">
              <a:buNone/>
            </a:pPr>
            <a:r>
              <a:rPr lang="en-US" b="1" dirty="0"/>
              <a:t>For Additional Information</a:t>
            </a:r>
          </a:p>
          <a:p>
            <a:pPr marL="0" indent="0">
              <a:lnSpc>
                <a:spcPct val="80000"/>
              </a:lnSpc>
              <a:buNone/>
            </a:pPr>
            <a:r>
              <a:rPr lang="en-US" b="1" dirty="0"/>
              <a:t>     </a:t>
            </a:r>
            <a:r>
              <a:rPr lang="en-US" sz="3600" b="1" dirty="0">
                <a:latin typeface="Avenir Next Medium" panose="020B0503020202020204" pitchFamily="34" charset="0"/>
              </a:rPr>
              <a:t>Therasage </a:t>
            </a:r>
          </a:p>
          <a:p>
            <a:pPr marL="0" indent="0">
              <a:lnSpc>
                <a:spcPct val="80000"/>
              </a:lnSpc>
              <a:buNone/>
            </a:pPr>
            <a:r>
              <a:rPr lang="en-US" sz="3600" b="1" dirty="0">
                <a:latin typeface="Avenir Next Medium" panose="020B0503020202020204" pitchFamily="34" charset="0"/>
              </a:rPr>
              <a:t>	</a:t>
            </a:r>
            <a:r>
              <a:rPr lang="en-US" sz="2000" b="1" dirty="0">
                <a:latin typeface="Avenir Next Medium" panose="020B0503020202020204" pitchFamily="34" charset="0"/>
              </a:rPr>
              <a:t>Robby Besner  CEO      	    	 </a:t>
            </a:r>
          </a:p>
          <a:p>
            <a:pPr marL="0" indent="0">
              <a:buNone/>
            </a:pPr>
            <a:r>
              <a:rPr lang="en-US" sz="2000" b="1" dirty="0">
                <a:latin typeface="Avenir Next Medium" panose="020B0503020202020204" pitchFamily="34" charset="0"/>
              </a:rPr>
              <a:t>	                             Science Officer</a:t>
            </a:r>
          </a:p>
          <a:p>
            <a:pPr lvl="1"/>
            <a:r>
              <a:rPr lang="en-US" sz="2000" b="1" dirty="0">
                <a:latin typeface="Avenir Next Medium" panose="020B0503020202020204" pitchFamily="34" charset="0"/>
              </a:rPr>
              <a:t>info@therasage.com</a:t>
            </a:r>
          </a:p>
          <a:p>
            <a:pPr lvl="1"/>
            <a:r>
              <a:rPr lang="en-US" sz="2000" b="1" dirty="0">
                <a:latin typeface="Avenir Next Medium" panose="020B0503020202020204" pitchFamily="34" charset="0"/>
              </a:rPr>
              <a:t>Tele 888.416.4441</a:t>
            </a:r>
          </a:p>
          <a:p>
            <a:pPr lvl="1"/>
            <a:r>
              <a:rPr lang="en-US" sz="2000" b="1" dirty="0">
                <a:latin typeface="Avenir Next Medium" panose="020B0503020202020204" pitchFamily="34" charset="0"/>
              </a:rPr>
              <a:t>www.therasage.com</a:t>
            </a:r>
          </a:p>
          <a:p>
            <a:pPr marL="0" indent="0">
              <a:buNone/>
            </a:pPr>
            <a:endParaRPr lang="en-US" dirty="0"/>
          </a:p>
        </p:txBody>
      </p:sp>
      <p:sp>
        <p:nvSpPr>
          <p:cNvPr id="8" name="TextBox 7">
            <a:extLst>
              <a:ext uri="{FF2B5EF4-FFF2-40B4-BE49-F238E27FC236}">
                <a16:creationId xmlns:a16="http://schemas.microsoft.com/office/drawing/2014/main" id="{8D481749-6A4C-0847-89B5-1CA8220A8D31}"/>
              </a:ext>
            </a:extLst>
          </p:cNvPr>
          <p:cNvSpPr txBox="1"/>
          <p:nvPr/>
        </p:nvSpPr>
        <p:spPr>
          <a:xfrm>
            <a:off x="4562428" y="5141360"/>
            <a:ext cx="1525419" cy="1200329"/>
          </a:xfrm>
          <a:prstGeom prst="rect">
            <a:avLst/>
          </a:prstGeom>
          <a:noFill/>
        </p:spPr>
        <p:txBody>
          <a:bodyPr wrap="square" rtlCol="0">
            <a:spAutoFit/>
          </a:bodyPr>
          <a:lstStyle/>
          <a:p>
            <a:r>
              <a:rPr lang="en-US" sz="3600" dirty="0">
                <a:latin typeface="Avenir Next Medium" panose="020B0503020202020204" pitchFamily="34" charset="0"/>
              </a:rPr>
              <a:t>                  	</a:t>
            </a:r>
            <a:endParaRPr lang="en-US" sz="3600" dirty="0">
              <a:solidFill>
                <a:srgbClr val="0000FF"/>
              </a:solidFill>
              <a:latin typeface="Avenir Next Medium" panose="020B0503020202020204" pitchFamily="34" charset="0"/>
            </a:endParaRPr>
          </a:p>
        </p:txBody>
      </p:sp>
      <p:pic>
        <p:nvPicPr>
          <p:cNvPr id="3" name="Picture 2" descr=" IMG_0422 copy 2.jpg"/>
          <p:cNvPicPr>
            <a:picLocks noChangeAspect="1"/>
          </p:cNvPicPr>
          <p:nvPr/>
        </p:nvPicPr>
        <p:blipFill>
          <a:blip r:embed="rId2">
            <a:alphaModFix amt="46000"/>
            <a:extLst>
              <a:ext uri="{28A0092B-C50C-407E-A947-70E740481C1C}">
                <a14:useLocalDpi xmlns:a14="http://schemas.microsoft.com/office/drawing/2010/main" val="0"/>
              </a:ext>
            </a:extLst>
          </a:blip>
          <a:stretch>
            <a:fillRect/>
          </a:stretch>
        </p:blipFill>
        <p:spPr>
          <a:xfrm>
            <a:off x="890558" y="112750"/>
            <a:ext cx="7343740" cy="6590334"/>
          </a:xfrm>
          <a:prstGeom prst="rect">
            <a:avLst/>
          </a:prstGeom>
        </p:spPr>
      </p:pic>
      <p:pic>
        <p:nvPicPr>
          <p:cNvPr id="9" name="Picture 8" descr="logo_icon.png">
            <a:extLst>
              <a:ext uri="{FF2B5EF4-FFF2-40B4-BE49-F238E27FC236}">
                <a16:creationId xmlns:a16="http://schemas.microsoft.com/office/drawing/2014/main" id="{50D532AF-B05A-5E4F-A33A-C7FB8C4648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172913"/>
            <a:ext cx="415885" cy="369365"/>
          </a:xfrm>
          <a:prstGeom prst="rect">
            <a:avLst/>
          </a:prstGeom>
        </p:spPr>
      </p:pic>
    </p:spTree>
    <p:extLst>
      <p:ext uri="{BB962C8B-B14F-4D97-AF65-F5344CB8AC3E}">
        <p14:creationId xmlns:p14="http://schemas.microsoft.com/office/powerpoint/2010/main" val="16980304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1111</TotalTime>
  <Words>2266</Words>
  <Application>Microsoft Macintosh PowerPoint</Application>
  <PresentationFormat>On-screen Show (4:3)</PresentationFormat>
  <Paragraphs>406</Paragraphs>
  <Slides>64</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Arial</vt:lpstr>
      <vt:lpstr>Avenir Next</vt:lpstr>
      <vt:lpstr>Avenir Next Medium</vt:lpstr>
      <vt:lpstr>Calibri</vt:lpstr>
      <vt:lpstr>Lucida Sans Unicode</vt:lpstr>
      <vt:lpstr>News Gothic MT</vt:lpstr>
      <vt:lpstr>Wingdings</vt:lpstr>
      <vt:lpstr>Wingdings 2</vt:lpstr>
      <vt:lpstr>Breeze</vt:lpstr>
      <vt:lpstr>Todays Healing Platform</vt:lpstr>
      <vt:lpstr>Todays Lite Talking Points</vt:lpstr>
      <vt:lpstr>The IR Solutions</vt:lpstr>
      <vt:lpstr>PowerPoint Presentation</vt:lpstr>
      <vt:lpstr>We are on an Extinction Trajectory</vt:lpstr>
      <vt:lpstr>Health Trends</vt:lpstr>
      <vt:lpstr>PowerPoint Presentation</vt:lpstr>
      <vt:lpstr>The Problems</vt:lpstr>
      <vt:lpstr>Todays Planet</vt:lpstr>
      <vt:lpstr>The Air We Breathe</vt:lpstr>
      <vt:lpstr>The Water We Drink</vt:lpstr>
      <vt:lpstr>The Foods We Eat</vt:lpstr>
      <vt:lpstr>The Chemicals We Use </vt:lpstr>
      <vt:lpstr>The Medications We Take  Paradigm Shift </vt:lpstr>
      <vt:lpstr>The Technology We Use</vt:lpstr>
      <vt:lpstr>   Electrical Toxins                What is E-SMOG ?  </vt:lpstr>
      <vt:lpstr>Our Modern Life Styles </vt:lpstr>
      <vt:lpstr>Our Technical World</vt:lpstr>
      <vt:lpstr>Electro Smog…..….      Silent Killer</vt:lpstr>
      <vt:lpstr>Raise Your Hand if you have a                     Cell Phone turned ON ?</vt:lpstr>
      <vt:lpstr>This is what an EMF looks like !!</vt:lpstr>
      <vt:lpstr>Genesis</vt:lpstr>
      <vt:lpstr>Detox or Die</vt:lpstr>
      <vt:lpstr>The Solutions</vt:lpstr>
      <vt:lpstr> InfraRed Sauna Choices</vt:lpstr>
      <vt:lpstr>Portable Preference</vt:lpstr>
      <vt:lpstr>Focused Detox</vt:lpstr>
      <vt:lpstr>The Science of InfraRed Frequency</vt:lpstr>
      <vt:lpstr>Biophoton Therapy (BPT)</vt:lpstr>
      <vt:lpstr>Messages from Nature</vt:lpstr>
      <vt:lpstr>What do these Sun Frequencies do?</vt:lpstr>
      <vt:lpstr>     Structured H2O = Bio Compatible</vt:lpstr>
      <vt:lpstr>  WHY IS WATER SO IMPORTANT ?</vt:lpstr>
      <vt:lpstr>Protein Folding</vt:lpstr>
      <vt:lpstr>Improved Circulation</vt:lpstr>
      <vt:lpstr>Heat Shock Proteins (HSP)</vt:lpstr>
      <vt:lpstr>Re-Dox Reaction Lowers Oxidative Stress</vt:lpstr>
      <vt:lpstr>Oxidative Stress – Impact on Health</vt:lpstr>
      <vt:lpstr>Heat Therapy InfraRed Creates a False Fever</vt:lpstr>
      <vt:lpstr>     InfraRed is Safe and Beneficial………</vt:lpstr>
      <vt:lpstr>The Solution</vt:lpstr>
      <vt:lpstr>The Platform</vt:lpstr>
      <vt:lpstr>Most Efficient Ways to Eliminate Toxins </vt:lpstr>
      <vt:lpstr>Complete Cellular Cleanse </vt:lpstr>
      <vt:lpstr>Complete Cellular Cleanse</vt:lpstr>
      <vt:lpstr>InfraRed &amp; Inflammation / Toxicity </vt:lpstr>
      <vt:lpstr>InfraRed Protocols</vt:lpstr>
      <vt:lpstr>Coming Down the Toxic Mountain</vt:lpstr>
      <vt:lpstr>InfraRed Sauna Best Practices</vt:lpstr>
      <vt:lpstr>Binders &amp; Detox</vt:lpstr>
      <vt:lpstr>Recovery Reactions from Detox</vt:lpstr>
      <vt:lpstr>Stacking Modalities Synergistic Effects</vt:lpstr>
      <vt:lpstr>InfraRed Sauna Stack Synergistic Effects</vt:lpstr>
      <vt:lpstr>Dietary Stack Enhance the Detox</vt:lpstr>
      <vt:lpstr>PowerPoint Presentation</vt:lpstr>
      <vt:lpstr>Caster Oil Packing</vt:lpstr>
      <vt:lpstr>Mud Packing</vt:lpstr>
      <vt:lpstr>I’M So Confused</vt:lpstr>
      <vt:lpstr> Infrared Sauna Choices</vt:lpstr>
      <vt:lpstr>What you need to know     about InfraRed Sauna</vt:lpstr>
      <vt:lpstr>Todays World</vt:lpstr>
      <vt:lpstr>Thera360 PLUS           Full Spectrum InfraRed                    Portable Sauna</vt:lpstr>
      <vt:lpstr>Create a Flourishing Environment</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Todays Healing Platform</dc:title>
  <dc:creator>Robby Besner</dc:creator>
  <cp:lastModifiedBy>Robby Besner</cp:lastModifiedBy>
  <cp:revision>180</cp:revision>
  <dcterms:created xsi:type="dcterms:W3CDTF">2019-10-20T21:38:48Z</dcterms:created>
  <dcterms:modified xsi:type="dcterms:W3CDTF">2019-11-01T19:10:12Z</dcterms:modified>
</cp:coreProperties>
</file>