
<file path=[Content_Types].xml><?xml version="1.0" encoding="utf-8"?>
<Types xmlns="http://schemas.openxmlformats.org/package/2006/content-types">
  <Default Extension="xml" ContentType="application/xml"/>
  <Default Extension="jpeg" ContentType="image/jpeg"/>
  <Default Extension="jpg" ContentType="image/jpeg"/>
  <Default Extension="tiff" ContentType="image/tiff"/>
  <Default Extension="emf" ContentType="image/x-emf"/>
  <Default Extension="rels" ContentType="application/vnd.openxmlformats-package.relationships+xml"/>
  <Default Extension="wdp" ContentType="image/vnd.ms-photo"/>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8"/>
  </p:notesMasterIdLst>
  <p:sldIdLst>
    <p:sldId id="256" r:id="rId2"/>
    <p:sldId id="493" r:id="rId3"/>
    <p:sldId id="571" r:id="rId4"/>
    <p:sldId id="578" r:id="rId5"/>
    <p:sldId id="579" r:id="rId6"/>
    <p:sldId id="580" r:id="rId7"/>
    <p:sldId id="572" r:id="rId8"/>
    <p:sldId id="574" r:id="rId9"/>
    <p:sldId id="573" r:id="rId10"/>
    <p:sldId id="547" r:id="rId11"/>
    <p:sldId id="548" r:id="rId12"/>
    <p:sldId id="549" r:id="rId13"/>
    <p:sldId id="550" r:id="rId14"/>
    <p:sldId id="551" r:id="rId15"/>
    <p:sldId id="552" r:id="rId16"/>
    <p:sldId id="553" r:id="rId17"/>
    <p:sldId id="554" r:id="rId18"/>
    <p:sldId id="555" r:id="rId19"/>
    <p:sldId id="556" r:id="rId20"/>
    <p:sldId id="557" r:id="rId21"/>
    <p:sldId id="558" r:id="rId22"/>
    <p:sldId id="559" r:id="rId23"/>
    <p:sldId id="560" r:id="rId24"/>
    <p:sldId id="561" r:id="rId25"/>
    <p:sldId id="562" r:id="rId26"/>
    <p:sldId id="563" r:id="rId27"/>
    <p:sldId id="564" r:id="rId28"/>
    <p:sldId id="576" r:id="rId29"/>
    <p:sldId id="565" r:id="rId30"/>
    <p:sldId id="566" r:id="rId31"/>
    <p:sldId id="567" r:id="rId32"/>
    <p:sldId id="568" r:id="rId33"/>
    <p:sldId id="569" r:id="rId34"/>
    <p:sldId id="570" r:id="rId35"/>
    <p:sldId id="577" r:id="rId36"/>
    <p:sldId id="532" r:id="rId37"/>
    <p:sldId id="533" r:id="rId38"/>
    <p:sldId id="534" r:id="rId39"/>
    <p:sldId id="535" r:id="rId40"/>
    <p:sldId id="536" r:id="rId41"/>
    <p:sldId id="537" r:id="rId42"/>
    <p:sldId id="538" r:id="rId43"/>
    <p:sldId id="543" r:id="rId44"/>
    <p:sldId id="544" r:id="rId45"/>
    <p:sldId id="545" r:id="rId46"/>
    <p:sldId id="583" r:id="rId47"/>
    <p:sldId id="440" r:id="rId48"/>
    <p:sldId id="441" r:id="rId49"/>
    <p:sldId id="445" r:id="rId50"/>
    <p:sldId id="434" r:id="rId51"/>
    <p:sldId id="435" r:id="rId52"/>
    <p:sldId id="436" r:id="rId53"/>
    <p:sldId id="437" r:id="rId54"/>
    <p:sldId id="438" r:id="rId55"/>
    <p:sldId id="439" r:id="rId56"/>
    <p:sldId id="518" r:id="rId57"/>
    <p:sldId id="519" r:id="rId58"/>
    <p:sldId id="521" r:id="rId59"/>
    <p:sldId id="377" r:id="rId60"/>
    <p:sldId id="257" r:id="rId61"/>
    <p:sldId id="334" r:id="rId62"/>
    <p:sldId id="259" r:id="rId63"/>
    <p:sldId id="319" r:id="rId64"/>
    <p:sldId id="318" r:id="rId65"/>
    <p:sldId id="332" r:id="rId66"/>
    <p:sldId id="261" r:id="rId67"/>
    <p:sldId id="321" r:id="rId68"/>
    <p:sldId id="320" r:id="rId69"/>
    <p:sldId id="322" r:id="rId70"/>
    <p:sldId id="325" r:id="rId71"/>
    <p:sldId id="260" r:id="rId72"/>
    <p:sldId id="323" r:id="rId73"/>
    <p:sldId id="324" r:id="rId74"/>
    <p:sldId id="326" r:id="rId75"/>
    <p:sldId id="262" r:id="rId76"/>
    <p:sldId id="331" r:id="rId77"/>
    <p:sldId id="327" r:id="rId78"/>
    <p:sldId id="328" r:id="rId79"/>
    <p:sldId id="316" r:id="rId80"/>
    <p:sldId id="330" r:id="rId81"/>
    <p:sldId id="351" r:id="rId82"/>
    <p:sldId id="352" r:id="rId83"/>
    <p:sldId id="452" r:id="rId84"/>
    <p:sldId id="263" r:id="rId85"/>
    <p:sldId id="287" r:id="rId86"/>
    <p:sldId id="340" r:id="rId87"/>
    <p:sldId id="446" r:id="rId88"/>
    <p:sldId id="429" r:id="rId89"/>
    <p:sldId id="456" r:id="rId90"/>
    <p:sldId id="299" r:id="rId91"/>
    <p:sldId id="300" r:id="rId92"/>
    <p:sldId id="301" r:id="rId93"/>
    <p:sldId id="305" r:id="rId94"/>
    <p:sldId id="346" r:id="rId95"/>
    <p:sldId id="510" r:id="rId96"/>
    <p:sldId id="511" r:id="rId97"/>
    <p:sldId id="471" r:id="rId98"/>
    <p:sldId id="470" r:id="rId99"/>
    <p:sldId id="345" r:id="rId100"/>
    <p:sldId id="472" r:id="rId101"/>
    <p:sldId id="473" r:id="rId102"/>
    <p:sldId id="474" r:id="rId103"/>
    <p:sldId id="581" r:id="rId104"/>
    <p:sldId id="306" r:id="rId105"/>
    <p:sldId id="582" r:id="rId106"/>
    <p:sldId id="447" r:id="rId107"/>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r Buttar" initials="DB" lastIdx="1"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9E1D"/>
    <a:srgbClr val="D68B1C"/>
    <a:srgbClr val="D09622"/>
    <a:srgbClr val="CC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3438"/>
    <p:restoredTop sz="86395"/>
  </p:normalViewPr>
  <p:slideViewPr>
    <p:cSldViewPr>
      <p:cViewPr>
        <p:scale>
          <a:sx n="101" d="100"/>
          <a:sy n="101" d="100"/>
        </p:scale>
        <p:origin x="928" y="416"/>
      </p:cViewPr>
      <p:guideLst>
        <p:guide orient="horz" pos="162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78" d="100"/>
        <a:sy n="178" d="100"/>
      </p:scale>
      <p:origin x="0" y="0"/>
    </p:cViewPr>
  </p:sorterViewPr>
  <p:gridSpacing cx="152705" cy="152705"/>
</p:viewPr>
</file>

<file path=ppt/_rels/presentation.xml.rels><?xml version="1.0" encoding="UTF-8" standalone="yes"?>
<Relationships xmlns="http://schemas.openxmlformats.org/package/2006/relationships"><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 Id="rId106" Type="http://schemas.openxmlformats.org/officeDocument/2006/relationships/slide" Target="slides/slide105.xml"/><Relationship Id="rId107" Type="http://schemas.openxmlformats.org/officeDocument/2006/relationships/slide" Target="slides/slide106.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8" Type="http://schemas.openxmlformats.org/officeDocument/2006/relationships/notesMaster" Target="notesMasters/notesMaster1.xml"/><Relationship Id="rId109" Type="http://schemas.openxmlformats.org/officeDocument/2006/relationships/commentAuthors" Target="commentAuthor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110" Type="http://schemas.openxmlformats.org/officeDocument/2006/relationships/presProps" Target="presProps.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111" Type="http://schemas.openxmlformats.org/officeDocument/2006/relationships/viewProps" Target="viewProps.xml"/><Relationship Id="rId112" Type="http://schemas.openxmlformats.org/officeDocument/2006/relationships/theme" Target="theme/theme1.xml"/><Relationship Id="rId113" Type="http://schemas.openxmlformats.org/officeDocument/2006/relationships/tableStyles" Target="tableStyle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100" Type="http://schemas.openxmlformats.org/officeDocument/2006/relationships/slide" Target="slides/slide99.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C4E577-E9FD-4042-97BE-D0D52C9A9100}" type="datetimeFigureOut">
              <a:rPr lang="en-US" smtClean="0"/>
              <a:t>11/7/19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0436F60-3A56-5D4D-BAA1-8AB125B44CAF}" type="slidenum">
              <a:rPr lang="en-US" smtClean="0"/>
              <a:t>‹#›</a:t>
            </a:fld>
            <a:endParaRPr lang="en-US"/>
          </a:p>
        </p:txBody>
      </p:sp>
    </p:spTree>
    <p:extLst>
      <p:ext uri="{BB962C8B-B14F-4D97-AF65-F5344CB8AC3E}">
        <p14:creationId xmlns:p14="http://schemas.microsoft.com/office/powerpoint/2010/main" val="10378629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6.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2.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3.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4.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5.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6.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7.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8.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9.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0.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2.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3.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4.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5.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6.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7.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8.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9.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0.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2.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4.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0436F60-3A56-5D4D-BAA1-8AB125B44CAF}" type="slidenum">
              <a:rPr lang="en-US" smtClean="0"/>
              <a:t>1</a:t>
            </a:fld>
            <a:endParaRPr lang="en-US"/>
          </a:p>
        </p:txBody>
      </p:sp>
    </p:spTree>
    <p:extLst>
      <p:ext uri="{BB962C8B-B14F-4D97-AF65-F5344CB8AC3E}">
        <p14:creationId xmlns:p14="http://schemas.microsoft.com/office/powerpoint/2010/main" val="15719839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4EB9BEC-9E37-B948-BEA4-259789C29FF8}" type="slidenum">
              <a:rPr lang="en-US" smtClean="0"/>
              <a:t>4</a:t>
            </a:fld>
            <a:endParaRPr lang="en-US"/>
          </a:p>
        </p:txBody>
      </p:sp>
    </p:spTree>
    <p:extLst>
      <p:ext uri="{BB962C8B-B14F-4D97-AF65-F5344CB8AC3E}">
        <p14:creationId xmlns:p14="http://schemas.microsoft.com/office/powerpoint/2010/main" val="5784616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4EB9BEC-9E37-B948-BEA4-259789C29FF8}" type="slidenum">
              <a:rPr lang="en-US" smtClean="0"/>
              <a:t>6</a:t>
            </a:fld>
            <a:endParaRPr lang="en-US"/>
          </a:p>
        </p:txBody>
      </p:sp>
    </p:spTree>
    <p:extLst>
      <p:ext uri="{BB962C8B-B14F-4D97-AF65-F5344CB8AC3E}">
        <p14:creationId xmlns:p14="http://schemas.microsoft.com/office/powerpoint/2010/main" val="6253317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264EFE9-AF65-9240-8499-7B4BAAD80E21}" type="slidenum">
              <a:rPr lang="en-US"/>
              <a:pPr/>
              <a:t>13</a:t>
            </a:fld>
            <a:endParaRPr lang="en-US"/>
          </a:p>
        </p:txBody>
      </p:sp>
      <p:sp>
        <p:nvSpPr>
          <p:cNvPr id="40755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407555"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6278291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fr-CA" dirty="0"/>
          </a:p>
        </p:txBody>
      </p:sp>
    </p:spTree>
    <p:extLst>
      <p:ext uri="{BB962C8B-B14F-4D97-AF65-F5344CB8AC3E}">
        <p14:creationId xmlns:p14="http://schemas.microsoft.com/office/powerpoint/2010/main" val="14947718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fr-CA" dirty="0"/>
          </a:p>
        </p:txBody>
      </p:sp>
    </p:spTree>
    <p:extLst>
      <p:ext uri="{BB962C8B-B14F-4D97-AF65-F5344CB8AC3E}">
        <p14:creationId xmlns:p14="http://schemas.microsoft.com/office/powerpoint/2010/main" val="5185797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CA" sz="1200" kern="1200" dirty="0">
                <a:solidFill>
                  <a:schemeClr val="tx1"/>
                </a:solidFill>
                <a:effectLst/>
                <a:latin typeface="+mn-lt"/>
                <a:ea typeface="+mn-ea"/>
                <a:cs typeface="+mn-cs"/>
              </a:rPr>
              <a:t>The latest in cancer biology has been summarized as cancer hallmarks and immune evasiveness is one of them. </a:t>
            </a:r>
            <a:r>
              <a:rPr lang="en-CA" sz="1200" b="1" kern="1200" dirty="0">
                <a:solidFill>
                  <a:schemeClr val="tx1"/>
                </a:solidFill>
                <a:effectLst/>
                <a:latin typeface="+mn-lt"/>
                <a:ea typeface="+mn-ea"/>
                <a:cs typeface="+mn-cs"/>
              </a:rPr>
              <a:t>Genes </a:t>
            </a:r>
            <a:r>
              <a:rPr lang="en-CA" sz="1200" kern="1200" dirty="0">
                <a:solidFill>
                  <a:schemeClr val="tx1"/>
                </a:solidFill>
                <a:effectLst/>
                <a:latin typeface="+mn-lt"/>
                <a:ea typeface="+mn-ea"/>
                <a:cs typeface="+mn-cs"/>
              </a:rPr>
              <a:t>mediating sustaining proliferation, </a:t>
            </a:r>
            <a:r>
              <a:rPr lang="en-CA" sz="1200" kern="1200" dirty="0" err="1">
                <a:solidFill>
                  <a:schemeClr val="tx1"/>
                </a:solidFill>
                <a:effectLst/>
                <a:latin typeface="+mn-lt"/>
                <a:ea typeface="+mn-ea"/>
                <a:cs typeface="+mn-cs"/>
              </a:rPr>
              <a:t>tumor</a:t>
            </a:r>
            <a:r>
              <a:rPr lang="en-CA" sz="1200" kern="1200" dirty="0">
                <a:solidFill>
                  <a:schemeClr val="tx1"/>
                </a:solidFill>
                <a:effectLst/>
                <a:latin typeface="+mn-lt"/>
                <a:ea typeface="+mn-ea"/>
                <a:cs typeface="+mn-cs"/>
              </a:rPr>
              <a:t> cell survival, motility, invasion, angiogenesis, colonization and immune evasiveness  are classified as </a:t>
            </a:r>
            <a:r>
              <a:rPr lang="en-CA" sz="1200" kern="1200" dirty="0" err="1">
                <a:solidFill>
                  <a:schemeClr val="tx1"/>
                </a:solidFill>
                <a:effectLst/>
                <a:latin typeface="+mn-lt"/>
                <a:ea typeface="+mn-ea"/>
                <a:cs typeface="+mn-cs"/>
              </a:rPr>
              <a:t>metastic</a:t>
            </a:r>
            <a:r>
              <a:rPr lang="en-CA" sz="1200" kern="1200" dirty="0">
                <a:solidFill>
                  <a:schemeClr val="tx1"/>
                </a:solidFill>
                <a:effectLst/>
                <a:latin typeface="+mn-lt"/>
                <a:ea typeface="+mn-ea"/>
                <a:cs typeface="+mn-cs"/>
              </a:rPr>
              <a:t> progression genes.</a:t>
            </a:r>
          </a:p>
          <a:p>
            <a:r>
              <a:rPr lang="en-CA" sz="1200" kern="1200" dirty="0">
                <a:solidFill>
                  <a:schemeClr val="tx1"/>
                </a:solidFill>
                <a:effectLst/>
                <a:latin typeface="+mn-lt"/>
                <a:ea typeface="+mn-ea"/>
                <a:cs typeface="+mn-cs"/>
              </a:rPr>
              <a:t>The </a:t>
            </a:r>
            <a:r>
              <a:rPr lang="en-CA" sz="1200" b="1" kern="1200" dirty="0">
                <a:solidFill>
                  <a:schemeClr val="tx1"/>
                </a:solidFill>
                <a:effectLst/>
                <a:latin typeface="+mn-lt"/>
                <a:ea typeface="+mn-ea"/>
                <a:cs typeface="+mn-cs"/>
              </a:rPr>
              <a:t>proteins</a:t>
            </a:r>
            <a:r>
              <a:rPr lang="en-CA" sz="1200" kern="1200" dirty="0">
                <a:solidFill>
                  <a:schemeClr val="tx1"/>
                </a:solidFill>
                <a:effectLst/>
                <a:latin typeface="+mn-lt"/>
                <a:ea typeface="+mn-ea"/>
                <a:cs typeface="+mn-cs"/>
              </a:rPr>
              <a:t> encoded by these genes allow </a:t>
            </a:r>
            <a:r>
              <a:rPr lang="en-CA" sz="1200" kern="1200" dirty="0" err="1">
                <a:solidFill>
                  <a:schemeClr val="tx1"/>
                </a:solidFill>
                <a:effectLst/>
                <a:latin typeface="+mn-lt"/>
                <a:ea typeface="+mn-ea"/>
                <a:cs typeface="+mn-cs"/>
              </a:rPr>
              <a:t>tumor</a:t>
            </a:r>
            <a:r>
              <a:rPr lang="en-CA" sz="1200" kern="1200" dirty="0">
                <a:solidFill>
                  <a:schemeClr val="tx1"/>
                </a:solidFill>
                <a:effectLst/>
                <a:latin typeface="+mn-lt"/>
                <a:ea typeface="+mn-ea"/>
                <a:cs typeface="+mn-cs"/>
              </a:rPr>
              <a:t> cell to overcome cell-to-cell adhesion forces, move to a distal site, survive and colonize there, while being immunologically undetectable.  </a:t>
            </a:r>
          </a:p>
        </p:txBody>
      </p:sp>
      <p:sp>
        <p:nvSpPr>
          <p:cNvPr id="4" name="Slide Number Placeholder 3"/>
          <p:cNvSpPr>
            <a:spLocks noGrp="1"/>
          </p:cNvSpPr>
          <p:nvPr>
            <p:ph type="sldNum" sz="quarter" idx="10"/>
          </p:nvPr>
        </p:nvSpPr>
        <p:spPr/>
        <p:txBody>
          <a:bodyPr/>
          <a:lstStyle/>
          <a:p>
            <a:fld id="{B0F00056-CBDC-2E44-B7EE-45A0DC86DFC7}" type="slidenum">
              <a:rPr lang="en-US" smtClean="0"/>
              <a:t>16</a:t>
            </a:fld>
            <a:endParaRPr lang="en-US" dirty="0"/>
          </a:p>
        </p:txBody>
      </p:sp>
    </p:spTree>
    <p:extLst>
      <p:ext uri="{BB962C8B-B14F-4D97-AF65-F5344CB8AC3E}">
        <p14:creationId xmlns:p14="http://schemas.microsoft.com/office/powerpoint/2010/main" val="4577676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rgbClr val="002060"/>
                </a:solidFill>
                <a:latin typeface="+mn-lt"/>
                <a:ea typeface="+mn-ea"/>
                <a:cs typeface="+mn-cs"/>
              </a:rPr>
              <a:t>Pro-inflammatory cytokine belonging to the IL-1 superfamily with determinant roles in innate and adaptive immune responses. Mostly expressed by stromal cells. IL-33 can work both as a cytokine and a nuclear factor and is secreted upon cellular damage and necrosis.</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1" kern="1200" dirty="0">
              <a:solidFill>
                <a:srgbClr val="002060"/>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rgbClr val="002060"/>
                </a:solidFill>
                <a:latin typeface="+mn-lt"/>
                <a:ea typeface="+mn-ea"/>
                <a:cs typeface="+mn-cs"/>
              </a:rPr>
              <a:t>IL-33 nuclear</a:t>
            </a:r>
            <a:r>
              <a:rPr lang="en-US" sz="1200" b="1" kern="1200" baseline="0" dirty="0">
                <a:solidFill>
                  <a:srgbClr val="002060"/>
                </a:solidFill>
                <a:latin typeface="+mn-lt"/>
                <a:ea typeface="+mn-ea"/>
                <a:cs typeface="+mn-cs"/>
              </a:rPr>
              <a:t> domain binds chromatin and can repress NF-Kb. Can be cleaved in central domain.</a:t>
            </a:r>
            <a:endParaRPr lang="en-US" sz="1200" b="1" kern="1200" dirty="0">
              <a:solidFill>
                <a:srgbClr val="002060"/>
              </a:solidFill>
              <a:latin typeface="+mn-lt"/>
              <a:ea typeface="+mn-ea"/>
              <a:cs typeface="+mn-cs"/>
            </a:endParaRPr>
          </a:p>
          <a:p>
            <a:endParaRPr lang="en-CA" dirty="0"/>
          </a:p>
        </p:txBody>
      </p:sp>
      <p:sp>
        <p:nvSpPr>
          <p:cNvPr id="4" name="Marcador de número de diapositiva 3"/>
          <p:cNvSpPr>
            <a:spLocks noGrp="1"/>
          </p:cNvSpPr>
          <p:nvPr>
            <p:ph type="sldNum" sz="quarter" idx="10"/>
          </p:nvPr>
        </p:nvSpPr>
        <p:spPr/>
        <p:txBody>
          <a:bodyPr/>
          <a:lstStyle/>
          <a:p>
            <a:fld id="{C23600A5-7103-4533-A45B-336C965F4943}" type="slidenum">
              <a:rPr lang="en-CA" smtClean="0"/>
              <a:t>17</a:t>
            </a:fld>
            <a:endParaRPr lang="en-CA" dirty="0"/>
          </a:p>
        </p:txBody>
      </p:sp>
    </p:spTree>
    <p:extLst>
      <p:ext uri="{BB962C8B-B14F-4D97-AF65-F5344CB8AC3E}">
        <p14:creationId xmlns:p14="http://schemas.microsoft.com/office/powerpoint/2010/main" val="11428376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sz="1200" b="0" i="0" u="none" strike="noStrike" kern="1200" dirty="0">
              <a:solidFill>
                <a:schemeClr val="tx1"/>
              </a:solidFill>
              <a:effectLst/>
              <a:latin typeface="+mn-lt"/>
              <a:ea typeface="+mn-ea"/>
              <a:cs typeface="+mn-cs"/>
            </a:endParaRPr>
          </a:p>
          <a:p>
            <a:r>
              <a:rPr lang="en-CA" sz="1200" b="1" i="0" u="none" strike="noStrike" kern="1200" dirty="0">
                <a:solidFill>
                  <a:schemeClr val="tx1"/>
                </a:solidFill>
                <a:effectLst/>
                <a:latin typeface="+mn-lt"/>
                <a:ea typeface="+mn-ea"/>
                <a:cs typeface="+mn-cs"/>
              </a:rPr>
              <a:t>T-bet– and STAT4–dependent IL-33 receptor expression directly promotes antiviral Th1 cell responses</a:t>
            </a:r>
          </a:p>
          <a:p>
            <a:r>
              <a:rPr lang="en-CA" sz="1200" b="0" i="0" u="none" strike="noStrike" kern="1200" dirty="0">
                <a:solidFill>
                  <a:schemeClr val="tx1"/>
                </a:solidFill>
                <a:effectLst/>
                <a:latin typeface="+mn-lt"/>
                <a:ea typeface="+mn-ea"/>
                <a:cs typeface="+mn-cs"/>
              </a:rPr>
              <a:t> IL-33–induced activation and maturation of </a:t>
            </a:r>
            <a:r>
              <a:rPr lang="en-CA" sz="1200" b="0" i="0" u="none" strike="noStrike" kern="1200" dirty="0" err="1">
                <a:solidFill>
                  <a:schemeClr val="tx1"/>
                </a:solidFill>
                <a:effectLst/>
                <a:latin typeface="+mn-lt"/>
                <a:ea typeface="+mn-ea"/>
                <a:cs typeface="+mn-cs"/>
              </a:rPr>
              <a:t>mDCs</a:t>
            </a:r>
            <a:r>
              <a:rPr lang="en-CA" sz="1200" b="0" i="0" u="none" strike="noStrike" kern="1200" dirty="0">
                <a:solidFill>
                  <a:schemeClr val="tx1"/>
                </a:solidFill>
                <a:effectLst/>
                <a:latin typeface="+mn-lt"/>
                <a:ea typeface="+mn-ea"/>
                <a:cs typeface="+mn-cs"/>
              </a:rPr>
              <a:t> can be regulated, at least in part, by ST2-MyD88–mediated activation of JAK/STAT1 signal-transduction pathways.</a:t>
            </a:r>
            <a:endParaRPr lang="en-US" dirty="0"/>
          </a:p>
        </p:txBody>
      </p:sp>
      <p:sp>
        <p:nvSpPr>
          <p:cNvPr id="4" name="Slide Number Placeholder 3"/>
          <p:cNvSpPr>
            <a:spLocks noGrp="1"/>
          </p:cNvSpPr>
          <p:nvPr>
            <p:ph type="sldNum" sz="quarter" idx="10"/>
          </p:nvPr>
        </p:nvSpPr>
        <p:spPr/>
        <p:txBody>
          <a:bodyPr/>
          <a:lstStyle/>
          <a:p>
            <a:fld id="{EA2FF631-D0BA-574C-9DE4-4B7FF7C11BFA}" type="slidenum">
              <a:rPr lang="en-US" smtClean="0"/>
              <a:t>18</a:t>
            </a:fld>
            <a:endParaRPr lang="en-US"/>
          </a:p>
        </p:txBody>
      </p:sp>
    </p:spTree>
    <p:extLst>
      <p:ext uri="{BB962C8B-B14F-4D97-AF65-F5344CB8AC3E}">
        <p14:creationId xmlns:p14="http://schemas.microsoft.com/office/powerpoint/2010/main" val="6839514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0436F60-3A56-5D4D-BAA1-8AB125B44CAF}" type="slidenum">
              <a:rPr lang="en-US" smtClean="0"/>
              <a:t>19</a:t>
            </a:fld>
            <a:endParaRPr lang="en-US"/>
          </a:p>
        </p:txBody>
      </p:sp>
    </p:spTree>
    <p:extLst>
      <p:ext uri="{BB962C8B-B14F-4D97-AF65-F5344CB8AC3E}">
        <p14:creationId xmlns:p14="http://schemas.microsoft.com/office/powerpoint/2010/main" val="3845550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8410FB3-0BA1-8245-A786-CDA63DAF1547}" type="slidenum">
              <a:rPr lang="en-US" smtClean="0"/>
              <a:t>20</a:t>
            </a:fld>
            <a:endParaRPr lang="en-US"/>
          </a:p>
        </p:txBody>
      </p:sp>
    </p:spTree>
    <p:extLst>
      <p:ext uri="{BB962C8B-B14F-4D97-AF65-F5344CB8AC3E}">
        <p14:creationId xmlns:p14="http://schemas.microsoft.com/office/powerpoint/2010/main" val="5507443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CILP</a:t>
            </a:r>
            <a:r>
              <a:rPr lang="en-US" baseline="0" dirty="0"/>
              <a:t> – common ILC precursor</a:t>
            </a:r>
          </a:p>
          <a:p>
            <a:r>
              <a:rPr lang="en-US" baseline="0" dirty="0"/>
              <a:t>CHILP- common helper-like ILC precursor</a:t>
            </a:r>
            <a:endParaRPr lang="en-US" dirty="0"/>
          </a:p>
        </p:txBody>
      </p:sp>
      <p:sp>
        <p:nvSpPr>
          <p:cNvPr id="4" name="Slide Number Placeholder 3"/>
          <p:cNvSpPr>
            <a:spLocks noGrp="1"/>
          </p:cNvSpPr>
          <p:nvPr>
            <p:ph type="sldNum" sz="quarter" idx="10"/>
          </p:nvPr>
        </p:nvSpPr>
        <p:spPr/>
        <p:txBody>
          <a:bodyPr/>
          <a:lstStyle/>
          <a:p>
            <a:fld id="{FF234BDA-A4F0-AD47-B900-8A7861266EF8}" type="slidenum">
              <a:rPr lang="en-US" smtClean="0"/>
              <a:t>23</a:t>
            </a:fld>
            <a:endParaRPr lang="en-US"/>
          </a:p>
        </p:txBody>
      </p:sp>
    </p:spTree>
    <p:extLst>
      <p:ext uri="{BB962C8B-B14F-4D97-AF65-F5344CB8AC3E}">
        <p14:creationId xmlns:p14="http://schemas.microsoft.com/office/powerpoint/2010/main" val="14725043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kern="1200" dirty="0">
                <a:solidFill>
                  <a:schemeClr val="tx1"/>
                </a:solidFill>
                <a:effectLst/>
                <a:latin typeface="+mn-lt"/>
                <a:ea typeface="+mn-ea"/>
                <a:cs typeface="+mn-cs"/>
              </a:rPr>
              <a:t>we examined the expression of IL-33 in prostate cancer specimens obtained at the Vancouver Prostate Centre (VPC)</a:t>
            </a:r>
            <a:r>
              <a:rPr lang="en-US" sz="1200" kern="1200" dirty="0">
                <a:solidFill>
                  <a:schemeClr val="tx1"/>
                </a:solidFill>
                <a:effectLst/>
                <a:latin typeface="+mn-lt"/>
                <a:ea typeface="+mn-ea"/>
                <a:cs typeface="+mn-cs"/>
              </a:rPr>
              <a:t>. </a:t>
            </a:r>
            <a:r>
              <a:rPr lang="en-CA" sz="1200" kern="1200" dirty="0">
                <a:solidFill>
                  <a:schemeClr val="tx1"/>
                </a:solidFill>
                <a:effectLst/>
                <a:latin typeface="+mn-lt"/>
                <a:ea typeface="+mn-ea"/>
                <a:cs typeface="+mn-cs"/>
              </a:rPr>
              <a:t> At the mRNA level, IL-33 expression was higher in benign prostate tissue than primary tumours that included naïve tumours (untreated prior to surgery or NHT tumours </a:t>
            </a:r>
            <a:r>
              <a:rPr lang="en-US" sz="1200" kern="1200" dirty="0">
                <a:solidFill>
                  <a:schemeClr val="tx1"/>
                </a:solidFill>
                <a:effectLst/>
                <a:latin typeface="+mn-lt"/>
                <a:ea typeface="+mn-ea"/>
                <a:cs typeface="+mn-cs"/>
              </a:rPr>
              <a:t>exposed to </a:t>
            </a:r>
            <a:r>
              <a:rPr lang="en-US" sz="1200" u="sng" kern="1200" dirty="0">
                <a:solidFill>
                  <a:schemeClr val="tx1"/>
                </a:solidFill>
                <a:effectLst/>
                <a:latin typeface="+mn-lt"/>
                <a:ea typeface="+mn-ea"/>
                <a:cs typeface="+mn-cs"/>
              </a:rPr>
              <a:t>n</a:t>
            </a:r>
            <a:r>
              <a:rPr lang="en-US" sz="1200" kern="1200" dirty="0">
                <a:solidFill>
                  <a:schemeClr val="tx1"/>
                </a:solidFill>
                <a:effectLst/>
                <a:latin typeface="+mn-lt"/>
                <a:ea typeface="+mn-ea"/>
                <a:cs typeface="+mn-cs"/>
              </a:rPr>
              <a:t>eo-adjuvant </a:t>
            </a:r>
            <a:r>
              <a:rPr lang="en-US" sz="1200" u="sng" kern="1200" dirty="0">
                <a:solidFill>
                  <a:schemeClr val="tx1"/>
                </a:solidFill>
                <a:effectLst/>
                <a:latin typeface="+mn-lt"/>
                <a:ea typeface="+mn-ea"/>
                <a:cs typeface="+mn-cs"/>
              </a:rPr>
              <a:t>h</a:t>
            </a:r>
            <a:r>
              <a:rPr lang="en-US" sz="1200" kern="1200" dirty="0">
                <a:solidFill>
                  <a:schemeClr val="tx1"/>
                </a:solidFill>
                <a:effectLst/>
                <a:latin typeface="+mn-lt"/>
                <a:ea typeface="+mn-ea"/>
                <a:cs typeface="+mn-cs"/>
              </a:rPr>
              <a:t>ormone deprivation </a:t>
            </a:r>
            <a:r>
              <a:rPr lang="en-US" sz="1200" u="sng" kern="1200" dirty="0">
                <a:solidFill>
                  <a:schemeClr val="tx1"/>
                </a:solidFill>
                <a:effectLst/>
                <a:latin typeface="+mn-lt"/>
                <a:ea typeface="+mn-ea"/>
                <a:cs typeface="+mn-cs"/>
              </a:rPr>
              <a:t>t</a:t>
            </a:r>
            <a:r>
              <a:rPr lang="en-US" sz="1200" kern="1200" dirty="0">
                <a:solidFill>
                  <a:schemeClr val="tx1"/>
                </a:solidFill>
                <a:effectLst/>
                <a:latin typeface="+mn-lt"/>
                <a:ea typeface="+mn-ea"/>
                <a:cs typeface="+mn-cs"/>
              </a:rPr>
              <a:t>herapy prior to surgery </a:t>
            </a:r>
            <a:r>
              <a:rPr lang="en-CA" sz="1200" kern="1200" dirty="0">
                <a:solidFill>
                  <a:schemeClr val="tx1"/>
                </a:solidFill>
                <a:effectLst/>
                <a:latin typeface="+mn-lt"/>
                <a:ea typeface="+mn-ea"/>
                <a:cs typeface="+mn-cs"/>
              </a:rPr>
              <a:t>(p&lt;0.0001; t-test), and further reduced in castration-resistant prostate cancer (CRPC) in a large cohort of RNA-sequencing data </a:t>
            </a:r>
            <a:r>
              <a:rPr lang="en-CA" sz="1200" b="1" kern="1200" dirty="0">
                <a:solidFill>
                  <a:schemeClr val="tx1"/>
                </a:solidFill>
                <a:effectLst/>
                <a:latin typeface="+mn-lt"/>
                <a:ea typeface="+mn-ea"/>
                <a:cs typeface="+mn-cs"/>
              </a:rPr>
              <a:t>(Fig. 6a),</a:t>
            </a:r>
            <a:r>
              <a:rPr lang="en-CA" sz="1200" kern="1200" dirty="0">
                <a:solidFill>
                  <a:schemeClr val="tx1"/>
                </a:solidFill>
                <a:effectLst/>
                <a:latin typeface="+mn-lt"/>
                <a:ea typeface="+mn-ea"/>
                <a:cs typeface="+mn-cs"/>
              </a:rPr>
              <a:t> suggesting an inverse correlation with disease progression. Next, we evaluated the protein expression of IL-33 by immunohistochemistry in 342 prostate cancer specimens obtained at prostatectomy</a:t>
            </a:r>
            <a:r>
              <a:rPr lang="en-CA" sz="1200" b="1" kern="1200" dirty="0">
                <a:solidFill>
                  <a:schemeClr val="tx1"/>
                </a:solidFill>
                <a:effectLst/>
                <a:latin typeface="+mn-lt"/>
                <a:ea typeface="+mn-ea"/>
                <a:cs typeface="+mn-cs"/>
              </a:rPr>
              <a:t>.</a:t>
            </a:r>
            <a:r>
              <a:rPr lang="en-CA" sz="1200" kern="1200" dirty="0">
                <a:solidFill>
                  <a:schemeClr val="tx1"/>
                </a:solidFill>
                <a:effectLst/>
                <a:latin typeface="+mn-lt"/>
                <a:ea typeface="+mn-ea"/>
                <a:cs typeface="+mn-cs"/>
              </a:rPr>
              <a:t> Likewise, low IL-33 expression was significantly associated with reduced time to prostate-specific antigen (PSA) recurrence (a marker of relapse) after prostatectomy </a:t>
            </a:r>
          </a:p>
          <a:p>
            <a:r>
              <a:rPr lang="en-CA" sz="1200" b="1" kern="1200" dirty="0">
                <a:solidFill>
                  <a:schemeClr val="tx1"/>
                </a:solidFill>
                <a:effectLst/>
                <a:latin typeface="+mn-lt"/>
                <a:ea typeface="+mn-ea"/>
                <a:cs typeface="+mn-cs"/>
              </a:rPr>
              <a:t>our data shows that the reduced IL-33 expression is associated with progression to metastatic disease. In addition, we demonstrated that </a:t>
            </a:r>
            <a:r>
              <a:rPr lang="en-CA" sz="1200" b="1" i="1" kern="1200" dirty="0">
                <a:solidFill>
                  <a:schemeClr val="tx1"/>
                </a:solidFill>
                <a:effectLst/>
                <a:latin typeface="+mn-lt"/>
                <a:ea typeface="+mn-ea"/>
                <a:cs typeface="+mn-cs"/>
              </a:rPr>
              <a:t>IL-33</a:t>
            </a:r>
            <a:r>
              <a:rPr lang="en-CA" sz="1200" b="1" kern="1200" dirty="0">
                <a:solidFill>
                  <a:schemeClr val="tx1"/>
                </a:solidFill>
                <a:effectLst/>
                <a:latin typeface="+mn-lt"/>
                <a:ea typeface="+mn-ea"/>
                <a:cs typeface="+mn-cs"/>
              </a:rPr>
              <a:t> down-regulation was significantly associated with reduced survival time in human prostate cancer.</a:t>
            </a:r>
            <a:r>
              <a:rPr lang="en-CA" dirty="0">
                <a:effectLst/>
              </a:rPr>
              <a:t> </a:t>
            </a:r>
            <a:endParaRPr lang="en-US" dirty="0"/>
          </a:p>
        </p:txBody>
      </p:sp>
      <p:sp>
        <p:nvSpPr>
          <p:cNvPr id="4" name="Slide Number Placeholder 3"/>
          <p:cNvSpPr>
            <a:spLocks noGrp="1"/>
          </p:cNvSpPr>
          <p:nvPr>
            <p:ph type="sldNum" sz="quarter" idx="10"/>
          </p:nvPr>
        </p:nvSpPr>
        <p:spPr/>
        <p:txBody>
          <a:bodyPr/>
          <a:lstStyle/>
          <a:p>
            <a:fld id="{B0F00056-CBDC-2E44-B7EE-45A0DC86DFC7}" type="slidenum">
              <a:rPr lang="en-US" smtClean="0"/>
              <a:t>24</a:t>
            </a:fld>
            <a:endParaRPr lang="en-US"/>
          </a:p>
        </p:txBody>
      </p:sp>
    </p:spTree>
    <p:extLst>
      <p:ext uri="{BB962C8B-B14F-4D97-AF65-F5344CB8AC3E}">
        <p14:creationId xmlns:p14="http://schemas.microsoft.com/office/powerpoint/2010/main" val="14574336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kern="1200" dirty="0">
                <a:solidFill>
                  <a:schemeClr val="tx1"/>
                </a:solidFill>
                <a:effectLst/>
                <a:latin typeface="+mn-lt"/>
                <a:ea typeface="+mn-ea"/>
                <a:cs typeface="+mn-cs"/>
              </a:rPr>
              <a:t>We found a similar trend in patients with kidney renal clear cell carcinoma (TCGA, access date: March, 2015). Support for our findings can be found in recent reports from others with regards to hepatocellular carcinoma.</a:t>
            </a:r>
            <a:endParaRPr lang="en-US" dirty="0"/>
          </a:p>
        </p:txBody>
      </p:sp>
      <p:sp>
        <p:nvSpPr>
          <p:cNvPr id="4" name="Slide Number Placeholder 3"/>
          <p:cNvSpPr>
            <a:spLocks noGrp="1"/>
          </p:cNvSpPr>
          <p:nvPr>
            <p:ph type="sldNum" sz="quarter" idx="10"/>
          </p:nvPr>
        </p:nvSpPr>
        <p:spPr/>
        <p:txBody>
          <a:bodyPr/>
          <a:lstStyle/>
          <a:p>
            <a:fld id="{B0F00056-CBDC-2E44-B7EE-45A0DC86DFC7}" type="slidenum">
              <a:rPr lang="en-US" smtClean="0"/>
              <a:t>25</a:t>
            </a:fld>
            <a:endParaRPr lang="en-US"/>
          </a:p>
        </p:txBody>
      </p:sp>
    </p:spTree>
    <p:extLst>
      <p:ext uri="{BB962C8B-B14F-4D97-AF65-F5344CB8AC3E}">
        <p14:creationId xmlns:p14="http://schemas.microsoft.com/office/powerpoint/2010/main" val="38641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CA" sz="1200" b="1" kern="1200" dirty="0">
                <a:solidFill>
                  <a:schemeClr val="tx1"/>
                </a:solidFill>
                <a:effectLst/>
                <a:latin typeface="+mn-lt"/>
                <a:ea typeface="+mn-ea"/>
                <a:cs typeface="+mn-cs"/>
              </a:rPr>
              <a:t>Figure 9. IL-33-ILC2 axis links the adaptive and innate immune responses together during tumour development. </a:t>
            </a:r>
            <a:r>
              <a:rPr lang="en-CA" sz="1200" kern="1200" dirty="0">
                <a:solidFill>
                  <a:schemeClr val="tx1"/>
                </a:solidFill>
                <a:effectLst/>
                <a:latin typeface="+mn-lt"/>
                <a:ea typeface="+mn-ea"/>
                <a:cs typeface="+mn-cs"/>
              </a:rPr>
              <a:t>IL-33 expressing tumour environment stimulates the development of ILC2 cells and functionally activates them through the ST2 receptor pathway. Functionally active ILC2s alter the tumour microenvironment triggering innate and adaptive immune responses. ILC2s recruit dendritic cells through IL-13 production and Th2 cells through  direct antigen presentation via MHCII molecules. Through the release of IL-5 by ILC2s and subsequent recruitment of eosinophils, the chemokine profiles of tumour microenvironment is changed to attract CD8+ T cells and to direct the activation of CTL mediated killing and cancer rejection. In metastatic tumours with low IL-33 content the IL-33-ILC2s pathway is halted.</a:t>
            </a:r>
          </a:p>
          <a:p>
            <a:endParaRPr lang="en-US" dirty="0"/>
          </a:p>
        </p:txBody>
      </p:sp>
      <p:sp>
        <p:nvSpPr>
          <p:cNvPr id="4" name="Slide Number Placeholder 3"/>
          <p:cNvSpPr>
            <a:spLocks noGrp="1"/>
          </p:cNvSpPr>
          <p:nvPr>
            <p:ph type="sldNum" sz="quarter" idx="10"/>
          </p:nvPr>
        </p:nvSpPr>
        <p:spPr/>
        <p:txBody>
          <a:bodyPr/>
          <a:lstStyle/>
          <a:p>
            <a:fld id="{3C9C3EC6-4F8C-9845-A888-C33B7D6ED6F2}" type="slidenum">
              <a:rPr lang="en-US" smtClean="0"/>
              <a:t>27</a:t>
            </a:fld>
            <a:endParaRPr lang="en-US"/>
          </a:p>
        </p:txBody>
      </p:sp>
    </p:spTree>
    <p:extLst>
      <p:ext uri="{BB962C8B-B14F-4D97-AF65-F5344CB8AC3E}">
        <p14:creationId xmlns:p14="http://schemas.microsoft.com/office/powerpoint/2010/main" val="16099829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Lst>
        </p:spPr>
      </p:sp>
      <p:sp>
        <p:nvSpPr>
          <p:cNvPr id="37891" name="Notes Placeholder 2"/>
          <p:cNvSpPr>
            <a:spLocks noGrp="1"/>
          </p:cNvSpPr>
          <p:nvPr>
            <p:ph type="body" idx="1"/>
          </p:nvPr>
        </p:nvSpPr>
        <p:spPr bwMode="auto">
          <a:noFill/>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CA">
              <a:latin typeface="Calibri" charset="0"/>
            </a:endParaRPr>
          </a:p>
        </p:txBody>
      </p:sp>
      <p:sp>
        <p:nvSpPr>
          <p:cNvPr id="37892" name="Slide Number Placeholder 3"/>
          <p:cNvSpPr>
            <a:spLocks noGrp="1"/>
          </p:cNvSpPr>
          <p:nvPr>
            <p:ph type="sldNum" sz="quarter" idx="5"/>
          </p:nvPr>
        </p:nvSpPr>
        <p:spPr bwMode="auto">
          <a:xfrm>
            <a:off x="3884613" y="8684926"/>
            <a:ext cx="2971800" cy="457513"/>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1200">
                <a:solidFill>
                  <a:schemeClr val="tx1"/>
                </a:solidFill>
                <a:latin typeface="Calibri" charset="0"/>
                <a:ea typeface="ＭＳ Ｐゴシック" charset="0"/>
              </a:defRPr>
            </a:lvl1pPr>
            <a:lvl2pPr marL="742950" indent="-285750">
              <a:defRPr sz="1200">
                <a:solidFill>
                  <a:schemeClr val="tx1"/>
                </a:solidFill>
                <a:latin typeface="Calibri" charset="0"/>
                <a:ea typeface="ＭＳ Ｐゴシック" charset="0"/>
              </a:defRPr>
            </a:lvl2pPr>
            <a:lvl3pPr marL="1143000" indent="-228600">
              <a:defRPr sz="1200">
                <a:solidFill>
                  <a:schemeClr val="tx1"/>
                </a:solidFill>
                <a:latin typeface="Calibri" charset="0"/>
                <a:ea typeface="ＭＳ Ｐゴシック" charset="0"/>
              </a:defRPr>
            </a:lvl3pPr>
            <a:lvl4pPr marL="1600200" indent="-228600">
              <a:defRPr sz="1200">
                <a:solidFill>
                  <a:schemeClr val="tx1"/>
                </a:solidFill>
                <a:latin typeface="Calibri" charset="0"/>
                <a:ea typeface="ＭＳ Ｐゴシック" charset="0"/>
              </a:defRPr>
            </a:lvl4pPr>
            <a:lvl5pPr marL="2057400" indent="-228600">
              <a:defRPr sz="1200">
                <a:solidFill>
                  <a:schemeClr val="tx1"/>
                </a:solidFill>
                <a:latin typeface="Calibri" charset="0"/>
                <a:ea typeface="ＭＳ Ｐゴシック" charset="0"/>
              </a:defRPr>
            </a:lvl5pPr>
            <a:lvl6pPr marL="2514600" indent="-228600" eaLnBrk="0" fontAlgn="base" hangingPunct="0">
              <a:spcBef>
                <a:spcPct val="30000"/>
              </a:spcBef>
              <a:spcAft>
                <a:spcPct val="0"/>
              </a:spcAft>
              <a:defRPr sz="1200">
                <a:solidFill>
                  <a:schemeClr val="tx1"/>
                </a:solidFill>
                <a:latin typeface="Calibri" charset="0"/>
                <a:ea typeface="ＭＳ Ｐゴシック" charset="0"/>
              </a:defRPr>
            </a:lvl6pPr>
            <a:lvl7pPr marL="2971800" indent="-228600" eaLnBrk="0" fontAlgn="base" hangingPunct="0">
              <a:spcBef>
                <a:spcPct val="30000"/>
              </a:spcBef>
              <a:spcAft>
                <a:spcPct val="0"/>
              </a:spcAft>
              <a:defRPr sz="1200">
                <a:solidFill>
                  <a:schemeClr val="tx1"/>
                </a:solidFill>
                <a:latin typeface="Calibri" charset="0"/>
                <a:ea typeface="ＭＳ Ｐゴシック" charset="0"/>
              </a:defRPr>
            </a:lvl7pPr>
            <a:lvl8pPr marL="3429000" indent="-228600" eaLnBrk="0" fontAlgn="base" hangingPunct="0">
              <a:spcBef>
                <a:spcPct val="30000"/>
              </a:spcBef>
              <a:spcAft>
                <a:spcPct val="0"/>
              </a:spcAft>
              <a:defRPr sz="1200">
                <a:solidFill>
                  <a:schemeClr val="tx1"/>
                </a:solidFill>
                <a:latin typeface="Calibri" charset="0"/>
                <a:ea typeface="ＭＳ Ｐゴシック" charset="0"/>
              </a:defRPr>
            </a:lvl8pPr>
            <a:lvl9pPr marL="3886200" indent="-228600" eaLnBrk="0" fontAlgn="base" hangingPunct="0">
              <a:spcBef>
                <a:spcPct val="30000"/>
              </a:spcBef>
              <a:spcAft>
                <a:spcPct val="0"/>
              </a:spcAft>
              <a:defRPr sz="1200">
                <a:solidFill>
                  <a:schemeClr val="tx1"/>
                </a:solidFill>
                <a:latin typeface="Calibri" charset="0"/>
                <a:ea typeface="ＭＳ Ｐゴシック" charset="0"/>
              </a:defRPr>
            </a:lvl9pPr>
          </a:lstStyle>
          <a:p>
            <a:fld id="{B1871F31-2110-874D-AFF2-164D25D929AD}" type="slidenum">
              <a:rPr lang="en-US"/>
              <a:pPr/>
              <a:t>29</a:t>
            </a:fld>
            <a:endParaRPr lang="en-US"/>
          </a:p>
        </p:txBody>
      </p:sp>
    </p:spTree>
    <p:extLst>
      <p:ext uri="{BB962C8B-B14F-4D97-AF65-F5344CB8AC3E}">
        <p14:creationId xmlns:p14="http://schemas.microsoft.com/office/powerpoint/2010/main" val="41397871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CA" dirty="0"/>
              <a:t>The screen will be testing</a:t>
            </a:r>
            <a:r>
              <a:rPr lang="en-CA" baseline="0" dirty="0"/>
              <a:t> a high number of marine extracts, after multiple </a:t>
            </a:r>
            <a:r>
              <a:rPr lang="en-CA" baseline="0" dirty="0" err="1"/>
              <a:t>fractionatioin</a:t>
            </a:r>
            <a:r>
              <a:rPr lang="en-CA" baseline="0" dirty="0"/>
              <a:t> of these extracts a single chemical structures will be identified and isolated. These structures will be synthesized and manufactured to test induction of MHC-I expression on the surface of these tumor cells (LMD) and on other tumor cells and tested for recognition of the immune system.</a:t>
            </a:r>
            <a:endParaRPr lang="fr-CA" dirty="0"/>
          </a:p>
        </p:txBody>
      </p:sp>
    </p:spTree>
    <p:extLst>
      <p:ext uri="{BB962C8B-B14F-4D97-AF65-F5344CB8AC3E}">
        <p14:creationId xmlns:p14="http://schemas.microsoft.com/office/powerpoint/2010/main" val="21116186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miter lim="800000"/>
            <a:headEnd/>
            <a:tailEnd/>
          </a:ln>
        </p:spPr>
        <p:txBody>
          <a:bodyPr/>
          <a:lstStyle/>
          <a:p>
            <a:fld id="{EC6BE2E7-6DC8-154F-A8EE-0BFEB9068C18}" type="slidenum">
              <a:rPr lang="en-US"/>
              <a:pPr/>
              <a:t>31</a:t>
            </a:fld>
            <a:endParaRPr lang="en-US"/>
          </a:p>
        </p:txBody>
      </p:sp>
      <p:sp>
        <p:nvSpPr>
          <p:cNvPr id="31747" name="Rectangle 2"/>
          <p:cNvSpPr>
            <a:spLocks noGrp="1" noRot="1" noChangeAspect="1" noChangeArrowheads="1"/>
          </p:cNvSpPr>
          <p:nvPr>
            <p:ph type="sldImg"/>
          </p:nvPr>
        </p:nvSpPr>
        <p:spPr>
          <a:solidFill>
            <a:srgbClr val="FFFFFF"/>
          </a:solidFill>
          <a:ln/>
        </p:spPr>
      </p:sp>
      <p:sp>
        <p:nvSpPr>
          <p:cNvPr id="31748"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ea typeface="ＭＳ Ｐゴシック" charset="-128"/>
              <a:cs typeface="ＭＳ Ｐゴシック" charset="-128"/>
            </a:endParaRPr>
          </a:p>
        </p:txBody>
      </p:sp>
    </p:spTree>
    <p:extLst>
      <p:ext uri="{BB962C8B-B14F-4D97-AF65-F5344CB8AC3E}">
        <p14:creationId xmlns:p14="http://schemas.microsoft.com/office/powerpoint/2010/main" val="44435901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a:ln>
            <a:miter lim="800000"/>
            <a:headEnd/>
            <a:tailEnd/>
          </a:ln>
        </p:spPr>
        <p:txBody>
          <a:bodyPr/>
          <a:lstStyle/>
          <a:p>
            <a:fld id="{9B8173A9-839C-E946-9D29-EFB56415AC08}" type="slidenum">
              <a:rPr lang="en-US"/>
              <a:pPr/>
              <a:t>32</a:t>
            </a:fld>
            <a:endParaRPr lang="en-US"/>
          </a:p>
        </p:txBody>
      </p:sp>
      <p:sp>
        <p:nvSpPr>
          <p:cNvPr id="25603" name="Rectangle 2"/>
          <p:cNvSpPr>
            <a:spLocks noGrp="1" noRot="1" noChangeAspect="1" noChangeArrowheads="1"/>
          </p:cNvSpPr>
          <p:nvPr>
            <p:ph type="sldImg"/>
          </p:nvPr>
        </p:nvSpPr>
        <p:spPr>
          <a:solidFill>
            <a:srgbClr val="FFFFFF"/>
          </a:solidFill>
          <a:ln/>
        </p:spPr>
      </p:sp>
      <p:sp>
        <p:nvSpPr>
          <p:cNvPr id="25604"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ea typeface="ＭＳ Ｐゴシック" charset="-128"/>
              <a:cs typeface="ＭＳ Ｐゴシック" charset="-128"/>
            </a:endParaRPr>
          </a:p>
        </p:txBody>
      </p:sp>
    </p:spTree>
    <p:extLst>
      <p:ext uri="{BB962C8B-B14F-4D97-AF65-F5344CB8AC3E}">
        <p14:creationId xmlns:p14="http://schemas.microsoft.com/office/powerpoint/2010/main" val="12454603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0436F60-3A56-5D4D-BAA1-8AB125B44CAF}" type="slidenum">
              <a:rPr lang="en-US" smtClean="0"/>
              <a:t>49</a:t>
            </a:fld>
            <a:endParaRPr lang="en-US"/>
          </a:p>
        </p:txBody>
      </p:sp>
    </p:spTree>
    <p:extLst>
      <p:ext uri="{BB962C8B-B14F-4D97-AF65-F5344CB8AC3E}">
        <p14:creationId xmlns:p14="http://schemas.microsoft.com/office/powerpoint/2010/main" val="124945493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0436F60-3A56-5D4D-BAA1-8AB125B44CAF}" type="slidenum">
              <a:rPr lang="en-US" smtClean="0"/>
              <a:t>50</a:t>
            </a:fld>
            <a:endParaRPr lang="en-US"/>
          </a:p>
        </p:txBody>
      </p:sp>
    </p:spTree>
    <p:extLst>
      <p:ext uri="{BB962C8B-B14F-4D97-AF65-F5344CB8AC3E}">
        <p14:creationId xmlns:p14="http://schemas.microsoft.com/office/powerpoint/2010/main" val="62237263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0436F60-3A56-5D4D-BAA1-8AB125B44CAF}" type="slidenum">
              <a:rPr lang="en-US" smtClean="0"/>
              <a:t>51</a:t>
            </a:fld>
            <a:endParaRPr lang="en-US"/>
          </a:p>
        </p:txBody>
      </p:sp>
    </p:spTree>
    <p:extLst>
      <p:ext uri="{BB962C8B-B14F-4D97-AF65-F5344CB8AC3E}">
        <p14:creationId xmlns:p14="http://schemas.microsoft.com/office/powerpoint/2010/main" val="15421017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0436F60-3A56-5D4D-BAA1-8AB125B44CAF}" type="slidenum">
              <a:rPr lang="en-US" smtClean="0"/>
              <a:t>52</a:t>
            </a:fld>
            <a:endParaRPr lang="en-US"/>
          </a:p>
        </p:txBody>
      </p:sp>
    </p:spTree>
    <p:extLst>
      <p:ext uri="{BB962C8B-B14F-4D97-AF65-F5344CB8AC3E}">
        <p14:creationId xmlns:p14="http://schemas.microsoft.com/office/powerpoint/2010/main" val="14086422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0436F60-3A56-5D4D-BAA1-8AB125B44CAF}" type="slidenum">
              <a:rPr lang="en-US" smtClean="0"/>
              <a:t>53</a:t>
            </a:fld>
            <a:endParaRPr lang="en-US"/>
          </a:p>
        </p:txBody>
      </p:sp>
    </p:spTree>
    <p:extLst>
      <p:ext uri="{BB962C8B-B14F-4D97-AF65-F5344CB8AC3E}">
        <p14:creationId xmlns:p14="http://schemas.microsoft.com/office/powerpoint/2010/main" val="40885498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0436F60-3A56-5D4D-BAA1-8AB125B44CAF}" type="slidenum">
              <a:rPr lang="en-US" smtClean="0"/>
              <a:t>54</a:t>
            </a:fld>
            <a:endParaRPr lang="en-US"/>
          </a:p>
        </p:txBody>
      </p:sp>
    </p:spTree>
    <p:extLst>
      <p:ext uri="{BB962C8B-B14F-4D97-AF65-F5344CB8AC3E}">
        <p14:creationId xmlns:p14="http://schemas.microsoft.com/office/powerpoint/2010/main" val="771815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0436F60-3A56-5D4D-BAA1-8AB125B44CAF}" type="slidenum">
              <a:rPr lang="en-US" smtClean="0"/>
              <a:t>55</a:t>
            </a:fld>
            <a:endParaRPr lang="en-US"/>
          </a:p>
        </p:txBody>
      </p:sp>
    </p:spTree>
    <p:extLst>
      <p:ext uri="{BB962C8B-B14F-4D97-AF65-F5344CB8AC3E}">
        <p14:creationId xmlns:p14="http://schemas.microsoft.com/office/powerpoint/2010/main" val="92741117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6"/>
          <p:cNvSpPr>
            <a:spLocks noGrp="1" noChangeArrowheads="1"/>
          </p:cNvSpPr>
          <p:nvPr>
            <p:ph type="ftr" sz="quarter" idx="4"/>
          </p:nvPr>
        </p:nvSpPr>
        <p:spPr>
          <a:ln/>
        </p:spPr>
        <p:txBody>
          <a:bodyPr/>
          <a:lstStyle/>
          <a:p>
            <a:r>
              <a:rPr lang="en-US" altLang="en-US"/>
              <a:t>Rashid A. Buttar, DO, FAAPM</a:t>
            </a:r>
          </a:p>
        </p:txBody>
      </p:sp>
      <p:sp>
        <p:nvSpPr>
          <p:cNvPr id="7" name="Rectangle 7"/>
          <p:cNvSpPr>
            <a:spLocks noGrp="1" noChangeArrowheads="1"/>
          </p:cNvSpPr>
          <p:nvPr>
            <p:ph type="sldNum" sz="quarter" idx="5"/>
          </p:nvPr>
        </p:nvSpPr>
        <p:spPr>
          <a:ln/>
        </p:spPr>
        <p:txBody>
          <a:bodyPr/>
          <a:lstStyle/>
          <a:p>
            <a:fld id="{4203666D-8E5D-4F4A-9336-AE72094D0223}" type="slidenum">
              <a:rPr lang="en-US" altLang="en-US"/>
              <a:pPr/>
              <a:t>59</a:t>
            </a:fld>
            <a:endParaRPr lang="en-US" altLang="en-US"/>
          </a:p>
        </p:txBody>
      </p:sp>
      <p:sp>
        <p:nvSpPr>
          <p:cNvPr id="309250" name="Rectangle 2"/>
          <p:cNvSpPr>
            <a:spLocks noGrp="1" noRot="1" noChangeAspect="1" noChangeArrowheads="1" noTextEdit="1"/>
          </p:cNvSpPr>
          <p:nvPr>
            <p:ph type="sldImg"/>
          </p:nvPr>
        </p:nvSpPr>
        <p:spPr>
          <a:xfrm>
            <a:off x="685800" y="1143000"/>
            <a:ext cx="5486400" cy="3086100"/>
          </a:xfrm>
          <a:ln/>
        </p:spPr>
      </p:sp>
      <p:sp>
        <p:nvSpPr>
          <p:cNvPr id="309251"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964772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0436F60-3A56-5D4D-BAA1-8AB125B44CAF}" type="slidenum">
              <a:rPr lang="en-US" smtClean="0"/>
              <a:t>60</a:t>
            </a:fld>
            <a:endParaRPr lang="en-US"/>
          </a:p>
        </p:txBody>
      </p:sp>
    </p:spTree>
    <p:extLst>
      <p:ext uri="{BB962C8B-B14F-4D97-AF65-F5344CB8AC3E}">
        <p14:creationId xmlns:p14="http://schemas.microsoft.com/office/powerpoint/2010/main" val="149994912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0436F60-3A56-5D4D-BAA1-8AB125B44CAF}" type="slidenum">
              <a:rPr lang="en-US" smtClean="0"/>
              <a:t>61</a:t>
            </a:fld>
            <a:endParaRPr lang="en-US"/>
          </a:p>
        </p:txBody>
      </p:sp>
    </p:spTree>
    <p:extLst>
      <p:ext uri="{BB962C8B-B14F-4D97-AF65-F5344CB8AC3E}">
        <p14:creationId xmlns:p14="http://schemas.microsoft.com/office/powerpoint/2010/main" val="75733780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0436F60-3A56-5D4D-BAA1-8AB125B44CAF}" type="slidenum">
              <a:rPr lang="en-US" smtClean="0"/>
              <a:t>62</a:t>
            </a:fld>
            <a:endParaRPr lang="en-US"/>
          </a:p>
        </p:txBody>
      </p:sp>
    </p:spTree>
    <p:extLst>
      <p:ext uri="{BB962C8B-B14F-4D97-AF65-F5344CB8AC3E}">
        <p14:creationId xmlns:p14="http://schemas.microsoft.com/office/powerpoint/2010/main" val="4494832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0436F60-3A56-5D4D-BAA1-8AB125B44CAF}" type="slidenum">
              <a:rPr lang="en-US" smtClean="0"/>
              <a:t>63</a:t>
            </a:fld>
            <a:endParaRPr lang="en-US"/>
          </a:p>
        </p:txBody>
      </p:sp>
    </p:spTree>
    <p:extLst>
      <p:ext uri="{BB962C8B-B14F-4D97-AF65-F5344CB8AC3E}">
        <p14:creationId xmlns:p14="http://schemas.microsoft.com/office/powerpoint/2010/main" val="9850028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0436F60-3A56-5D4D-BAA1-8AB125B44CAF}" type="slidenum">
              <a:rPr lang="en-US" smtClean="0"/>
              <a:t>64</a:t>
            </a:fld>
            <a:endParaRPr lang="en-US"/>
          </a:p>
        </p:txBody>
      </p:sp>
    </p:spTree>
    <p:extLst>
      <p:ext uri="{BB962C8B-B14F-4D97-AF65-F5344CB8AC3E}">
        <p14:creationId xmlns:p14="http://schemas.microsoft.com/office/powerpoint/2010/main" val="42651007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0436F60-3A56-5D4D-BAA1-8AB125B44CAF}" type="slidenum">
              <a:rPr lang="en-US" smtClean="0"/>
              <a:t>65</a:t>
            </a:fld>
            <a:endParaRPr lang="en-US"/>
          </a:p>
        </p:txBody>
      </p:sp>
    </p:spTree>
    <p:extLst>
      <p:ext uri="{BB962C8B-B14F-4D97-AF65-F5344CB8AC3E}">
        <p14:creationId xmlns:p14="http://schemas.microsoft.com/office/powerpoint/2010/main" val="112892727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0436F60-3A56-5D4D-BAA1-8AB125B44CAF}" type="slidenum">
              <a:rPr lang="en-US" smtClean="0"/>
              <a:t>66</a:t>
            </a:fld>
            <a:endParaRPr lang="en-US"/>
          </a:p>
        </p:txBody>
      </p:sp>
    </p:spTree>
    <p:extLst>
      <p:ext uri="{BB962C8B-B14F-4D97-AF65-F5344CB8AC3E}">
        <p14:creationId xmlns:p14="http://schemas.microsoft.com/office/powerpoint/2010/main" val="172464170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0436F60-3A56-5D4D-BAA1-8AB125B44CAF}" type="slidenum">
              <a:rPr lang="en-US" smtClean="0"/>
              <a:t>67</a:t>
            </a:fld>
            <a:endParaRPr lang="en-US"/>
          </a:p>
        </p:txBody>
      </p:sp>
    </p:spTree>
    <p:extLst>
      <p:ext uri="{BB962C8B-B14F-4D97-AF65-F5344CB8AC3E}">
        <p14:creationId xmlns:p14="http://schemas.microsoft.com/office/powerpoint/2010/main" val="41566356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0436F60-3A56-5D4D-BAA1-8AB125B44CAF}" type="slidenum">
              <a:rPr lang="en-US" smtClean="0"/>
              <a:t>68</a:t>
            </a:fld>
            <a:endParaRPr lang="en-US"/>
          </a:p>
        </p:txBody>
      </p:sp>
    </p:spTree>
    <p:extLst>
      <p:ext uri="{BB962C8B-B14F-4D97-AF65-F5344CB8AC3E}">
        <p14:creationId xmlns:p14="http://schemas.microsoft.com/office/powerpoint/2010/main" val="168812034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0436F60-3A56-5D4D-BAA1-8AB125B44CAF}" type="slidenum">
              <a:rPr lang="en-US" smtClean="0"/>
              <a:t>69</a:t>
            </a:fld>
            <a:endParaRPr lang="en-US"/>
          </a:p>
        </p:txBody>
      </p:sp>
    </p:spTree>
    <p:extLst>
      <p:ext uri="{BB962C8B-B14F-4D97-AF65-F5344CB8AC3E}">
        <p14:creationId xmlns:p14="http://schemas.microsoft.com/office/powerpoint/2010/main" val="84672025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0436F60-3A56-5D4D-BAA1-8AB125B44CAF}" type="slidenum">
              <a:rPr lang="en-US" smtClean="0"/>
              <a:t>76</a:t>
            </a:fld>
            <a:endParaRPr lang="en-US"/>
          </a:p>
        </p:txBody>
      </p:sp>
    </p:spTree>
    <p:extLst>
      <p:ext uri="{BB962C8B-B14F-4D97-AF65-F5344CB8AC3E}">
        <p14:creationId xmlns:p14="http://schemas.microsoft.com/office/powerpoint/2010/main" val="39163970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0436F60-3A56-5D4D-BAA1-8AB125B44CAF}" type="slidenum">
              <a:rPr lang="en-US" smtClean="0"/>
              <a:t>81</a:t>
            </a:fld>
            <a:endParaRPr lang="en-US"/>
          </a:p>
        </p:txBody>
      </p:sp>
    </p:spTree>
    <p:extLst>
      <p:ext uri="{BB962C8B-B14F-4D97-AF65-F5344CB8AC3E}">
        <p14:creationId xmlns:p14="http://schemas.microsoft.com/office/powerpoint/2010/main" val="76330915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0436F60-3A56-5D4D-BAA1-8AB125B44CAF}" type="slidenum">
              <a:rPr lang="en-US" smtClean="0"/>
              <a:t>82</a:t>
            </a:fld>
            <a:endParaRPr lang="en-US"/>
          </a:p>
        </p:txBody>
      </p:sp>
    </p:spTree>
    <p:extLst>
      <p:ext uri="{BB962C8B-B14F-4D97-AF65-F5344CB8AC3E}">
        <p14:creationId xmlns:p14="http://schemas.microsoft.com/office/powerpoint/2010/main" val="168919228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0436F60-3A56-5D4D-BAA1-8AB125B44CAF}" type="slidenum">
              <a:rPr lang="en-US" smtClean="0"/>
              <a:t>83</a:t>
            </a:fld>
            <a:endParaRPr lang="en-US"/>
          </a:p>
        </p:txBody>
      </p:sp>
    </p:spTree>
    <p:extLst>
      <p:ext uri="{BB962C8B-B14F-4D97-AF65-F5344CB8AC3E}">
        <p14:creationId xmlns:p14="http://schemas.microsoft.com/office/powerpoint/2010/main" val="125862154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0436F60-3A56-5D4D-BAA1-8AB125B44CAF}" type="slidenum">
              <a:rPr lang="en-US" smtClean="0"/>
              <a:t>84</a:t>
            </a:fld>
            <a:endParaRPr lang="en-US"/>
          </a:p>
        </p:txBody>
      </p:sp>
    </p:spTree>
    <p:extLst>
      <p:ext uri="{BB962C8B-B14F-4D97-AF65-F5344CB8AC3E}">
        <p14:creationId xmlns:p14="http://schemas.microsoft.com/office/powerpoint/2010/main" val="93981243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0436F60-3A56-5D4D-BAA1-8AB125B44CAF}" type="slidenum">
              <a:rPr lang="en-US" smtClean="0"/>
              <a:t>85</a:t>
            </a:fld>
            <a:endParaRPr lang="en-US"/>
          </a:p>
        </p:txBody>
      </p:sp>
    </p:spTree>
    <p:extLst>
      <p:ext uri="{BB962C8B-B14F-4D97-AF65-F5344CB8AC3E}">
        <p14:creationId xmlns:p14="http://schemas.microsoft.com/office/powerpoint/2010/main" val="74526145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0436F60-3A56-5D4D-BAA1-8AB125B44CAF}" type="slidenum">
              <a:rPr lang="en-US" smtClean="0"/>
              <a:t>86</a:t>
            </a:fld>
            <a:endParaRPr lang="en-US"/>
          </a:p>
        </p:txBody>
      </p:sp>
    </p:spTree>
    <p:extLst>
      <p:ext uri="{BB962C8B-B14F-4D97-AF65-F5344CB8AC3E}">
        <p14:creationId xmlns:p14="http://schemas.microsoft.com/office/powerpoint/2010/main" val="39788802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0436F60-3A56-5D4D-BAA1-8AB125B44CAF}" type="slidenum">
              <a:rPr lang="en-US" smtClean="0"/>
              <a:t>87</a:t>
            </a:fld>
            <a:endParaRPr lang="en-US"/>
          </a:p>
        </p:txBody>
      </p:sp>
    </p:spTree>
    <p:extLst>
      <p:ext uri="{BB962C8B-B14F-4D97-AF65-F5344CB8AC3E}">
        <p14:creationId xmlns:p14="http://schemas.microsoft.com/office/powerpoint/2010/main" val="42828486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0436F60-3A56-5D4D-BAA1-8AB125B44CAF}" type="slidenum">
              <a:rPr lang="en-US" smtClean="0"/>
              <a:t>88</a:t>
            </a:fld>
            <a:endParaRPr lang="en-US"/>
          </a:p>
        </p:txBody>
      </p:sp>
    </p:spTree>
    <p:extLst>
      <p:ext uri="{BB962C8B-B14F-4D97-AF65-F5344CB8AC3E}">
        <p14:creationId xmlns:p14="http://schemas.microsoft.com/office/powerpoint/2010/main" val="80646898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0436F60-3A56-5D4D-BAA1-8AB125B44CAF}" type="slidenum">
              <a:rPr lang="en-US" smtClean="0"/>
              <a:t>89</a:t>
            </a:fld>
            <a:endParaRPr lang="en-US"/>
          </a:p>
        </p:txBody>
      </p:sp>
    </p:spTree>
    <p:extLst>
      <p:ext uri="{BB962C8B-B14F-4D97-AF65-F5344CB8AC3E}">
        <p14:creationId xmlns:p14="http://schemas.microsoft.com/office/powerpoint/2010/main" val="188152410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0436F60-3A56-5D4D-BAA1-8AB125B44CAF}" type="slidenum">
              <a:rPr lang="en-US" smtClean="0"/>
              <a:t>90</a:t>
            </a:fld>
            <a:endParaRPr lang="en-US"/>
          </a:p>
        </p:txBody>
      </p:sp>
    </p:spTree>
    <p:extLst>
      <p:ext uri="{BB962C8B-B14F-4D97-AF65-F5344CB8AC3E}">
        <p14:creationId xmlns:p14="http://schemas.microsoft.com/office/powerpoint/2010/main" val="154474560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0436F60-3A56-5D4D-BAA1-8AB125B44CAF}" type="slidenum">
              <a:rPr lang="en-US" smtClean="0"/>
              <a:t>91</a:t>
            </a:fld>
            <a:endParaRPr lang="en-US"/>
          </a:p>
        </p:txBody>
      </p:sp>
    </p:spTree>
    <p:extLst>
      <p:ext uri="{BB962C8B-B14F-4D97-AF65-F5344CB8AC3E}">
        <p14:creationId xmlns:p14="http://schemas.microsoft.com/office/powerpoint/2010/main" val="100478230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0436F60-3A56-5D4D-BAA1-8AB125B44CAF}" type="slidenum">
              <a:rPr lang="en-US" smtClean="0"/>
              <a:t>92</a:t>
            </a:fld>
            <a:endParaRPr lang="en-US"/>
          </a:p>
        </p:txBody>
      </p:sp>
    </p:spTree>
    <p:extLst>
      <p:ext uri="{BB962C8B-B14F-4D97-AF65-F5344CB8AC3E}">
        <p14:creationId xmlns:p14="http://schemas.microsoft.com/office/powerpoint/2010/main" val="48998666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0436F60-3A56-5D4D-BAA1-8AB125B44CAF}" type="slidenum">
              <a:rPr lang="en-US" smtClean="0"/>
              <a:t>93</a:t>
            </a:fld>
            <a:endParaRPr lang="en-US"/>
          </a:p>
        </p:txBody>
      </p:sp>
    </p:spTree>
    <p:extLst>
      <p:ext uri="{BB962C8B-B14F-4D97-AF65-F5344CB8AC3E}">
        <p14:creationId xmlns:p14="http://schemas.microsoft.com/office/powerpoint/2010/main" val="8389186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0436F60-3A56-5D4D-BAA1-8AB125B44CAF}" type="slidenum">
              <a:rPr lang="en-US" smtClean="0"/>
              <a:t>94</a:t>
            </a:fld>
            <a:endParaRPr lang="en-US"/>
          </a:p>
        </p:txBody>
      </p:sp>
    </p:spTree>
    <p:extLst>
      <p:ext uri="{BB962C8B-B14F-4D97-AF65-F5344CB8AC3E}">
        <p14:creationId xmlns:p14="http://schemas.microsoft.com/office/powerpoint/2010/main" val="118709130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0436F60-3A56-5D4D-BAA1-8AB125B44CAF}" type="slidenum">
              <a:rPr lang="en-US" smtClean="0"/>
              <a:t>95</a:t>
            </a:fld>
            <a:endParaRPr lang="en-US"/>
          </a:p>
        </p:txBody>
      </p:sp>
    </p:spTree>
    <p:extLst>
      <p:ext uri="{BB962C8B-B14F-4D97-AF65-F5344CB8AC3E}">
        <p14:creationId xmlns:p14="http://schemas.microsoft.com/office/powerpoint/2010/main" val="100841217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0436F60-3A56-5D4D-BAA1-8AB125B44CAF}" type="slidenum">
              <a:rPr lang="en-US" smtClean="0"/>
              <a:t>96</a:t>
            </a:fld>
            <a:endParaRPr lang="en-US"/>
          </a:p>
        </p:txBody>
      </p:sp>
    </p:spTree>
    <p:extLst>
      <p:ext uri="{BB962C8B-B14F-4D97-AF65-F5344CB8AC3E}">
        <p14:creationId xmlns:p14="http://schemas.microsoft.com/office/powerpoint/2010/main" val="137766684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0436F60-3A56-5D4D-BAA1-8AB125B44CAF}" type="slidenum">
              <a:rPr lang="en-US" smtClean="0"/>
              <a:t>97</a:t>
            </a:fld>
            <a:endParaRPr lang="en-US"/>
          </a:p>
        </p:txBody>
      </p:sp>
    </p:spTree>
    <p:extLst>
      <p:ext uri="{BB962C8B-B14F-4D97-AF65-F5344CB8AC3E}">
        <p14:creationId xmlns:p14="http://schemas.microsoft.com/office/powerpoint/2010/main" val="30513548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0436F60-3A56-5D4D-BAA1-8AB125B44CAF}" type="slidenum">
              <a:rPr lang="en-US" smtClean="0"/>
              <a:t>98</a:t>
            </a:fld>
            <a:endParaRPr lang="en-US"/>
          </a:p>
        </p:txBody>
      </p:sp>
    </p:spTree>
    <p:extLst>
      <p:ext uri="{BB962C8B-B14F-4D97-AF65-F5344CB8AC3E}">
        <p14:creationId xmlns:p14="http://schemas.microsoft.com/office/powerpoint/2010/main" val="121843542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0436F60-3A56-5D4D-BAA1-8AB125B44CAF}" type="slidenum">
              <a:rPr lang="en-US" smtClean="0"/>
              <a:t>99</a:t>
            </a:fld>
            <a:endParaRPr lang="en-US"/>
          </a:p>
        </p:txBody>
      </p:sp>
    </p:spTree>
    <p:extLst>
      <p:ext uri="{BB962C8B-B14F-4D97-AF65-F5344CB8AC3E}">
        <p14:creationId xmlns:p14="http://schemas.microsoft.com/office/powerpoint/2010/main" val="33726545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0436F60-3A56-5D4D-BAA1-8AB125B44CAF}" type="slidenum">
              <a:rPr lang="en-US" smtClean="0"/>
              <a:t>100</a:t>
            </a:fld>
            <a:endParaRPr lang="en-US"/>
          </a:p>
        </p:txBody>
      </p:sp>
    </p:spTree>
    <p:extLst>
      <p:ext uri="{BB962C8B-B14F-4D97-AF65-F5344CB8AC3E}">
        <p14:creationId xmlns:p14="http://schemas.microsoft.com/office/powerpoint/2010/main" val="26457715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0436F60-3A56-5D4D-BAA1-8AB125B44CAF}" type="slidenum">
              <a:rPr lang="en-US" smtClean="0"/>
              <a:t>101</a:t>
            </a:fld>
            <a:endParaRPr lang="en-US"/>
          </a:p>
        </p:txBody>
      </p:sp>
    </p:spTree>
    <p:extLst>
      <p:ext uri="{BB962C8B-B14F-4D97-AF65-F5344CB8AC3E}">
        <p14:creationId xmlns:p14="http://schemas.microsoft.com/office/powerpoint/2010/main" val="33613492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0436F60-3A56-5D4D-BAA1-8AB125B44CAF}" type="slidenum">
              <a:rPr lang="en-US" smtClean="0"/>
              <a:t>102</a:t>
            </a:fld>
            <a:endParaRPr lang="en-US"/>
          </a:p>
        </p:txBody>
      </p:sp>
    </p:spTree>
    <p:extLst>
      <p:ext uri="{BB962C8B-B14F-4D97-AF65-F5344CB8AC3E}">
        <p14:creationId xmlns:p14="http://schemas.microsoft.com/office/powerpoint/2010/main" val="90329880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0436F60-3A56-5D4D-BAA1-8AB125B44CAF}" type="slidenum">
              <a:rPr lang="en-US" smtClean="0"/>
              <a:t>104</a:t>
            </a:fld>
            <a:endParaRPr lang="en-US"/>
          </a:p>
        </p:txBody>
      </p:sp>
    </p:spTree>
    <p:extLst>
      <p:ext uri="{BB962C8B-B14F-4D97-AF65-F5344CB8AC3E}">
        <p14:creationId xmlns:p14="http://schemas.microsoft.com/office/powerpoint/2010/main" val="180206938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0436F60-3A56-5D4D-BAA1-8AB125B44CAF}" type="slidenum">
              <a:rPr lang="en-US" smtClean="0"/>
              <a:t>105</a:t>
            </a:fld>
            <a:endParaRPr lang="en-US"/>
          </a:p>
        </p:txBody>
      </p:sp>
    </p:spTree>
    <p:extLst>
      <p:ext uri="{BB962C8B-B14F-4D97-AF65-F5344CB8AC3E}">
        <p14:creationId xmlns:p14="http://schemas.microsoft.com/office/powerpoint/2010/main" val="18522579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48965" y="3258924"/>
            <a:ext cx="8246070" cy="644404"/>
          </a:xfrm>
          <a:effectLst>
            <a:outerShdw blurRad="50800" dist="38100" dir="2700000" algn="tl" rotWithShape="0">
              <a:prstClr val="black">
                <a:alpha val="40000"/>
              </a:prstClr>
            </a:outerShdw>
          </a:effectLst>
        </p:spPr>
        <p:txBody>
          <a:bodyPr>
            <a:normAutofit/>
          </a:bodyPr>
          <a:lstStyle>
            <a:lvl1pPr algn="ctr">
              <a:defRPr sz="2700">
                <a:solidFill>
                  <a:srgbClr val="00B0F0"/>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448966" y="3946096"/>
            <a:ext cx="8246070" cy="343586"/>
          </a:xfrm>
        </p:spPr>
        <p:txBody>
          <a:bodyPr>
            <a:normAutofit/>
          </a:bodyPr>
          <a:lstStyle>
            <a:lvl1pPr marL="0" indent="0" algn="ctr">
              <a:buNone/>
              <a:defRPr sz="2100">
                <a:solidFill>
                  <a:schemeClr val="bg1"/>
                </a:solidFill>
              </a:defRPr>
            </a:lvl1pPr>
            <a:lvl2pPr marL="342875" indent="0" algn="ctr">
              <a:buNone/>
              <a:defRPr>
                <a:solidFill>
                  <a:schemeClr val="tx1">
                    <a:tint val="75000"/>
                  </a:schemeClr>
                </a:solidFill>
              </a:defRPr>
            </a:lvl2pPr>
            <a:lvl3pPr marL="685749" indent="0" algn="ctr">
              <a:buNone/>
              <a:defRPr>
                <a:solidFill>
                  <a:schemeClr val="tx1">
                    <a:tint val="75000"/>
                  </a:schemeClr>
                </a:solidFill>
              </a:defRPr>
            </a:lvl3pPr>
            <a:lvl4pPr marL="1028624" indent="0" algn="ctr">
              <a:buNone/>
              <a:defRPr>
                <a:solidFill>
                  <a:schemeClr val="tx1">
                    <a:tint val="75000"/>
                  </a:schemeClr>
                </a:solidFill>
              </a:defRPr>
            </a:lvl4pPr>
            <a:lvl5pPr marL="1371498" indent="0" algn="ctr">
              <a:buNone/>
              <a:defRPr>
                <a:solidFill>
                  <a:schemeClr val="tx1">
                    <a:tint val="75000"/>
                  </a:schemeClr>
                </a:solidFill>
              </a:defRPr>
            </a:lvl5pPr>
            <a:lvl6pPr marL="1714373" indent="0" algn="ctr">
              <a:buNone/>
              <a:defRPr>
                <a:solidFill>
                  <a:schemeClr val="tx1">
                    <a:tint val="75000"/>
                  </a:schemeClr>
                </a:solidFill>
              </a:defRPr>
            </a:lvl6pPr>
            <a:lvl7pPr marL="2057246" indent="0" algn="ctr">
              <a:buNone/>
              <a:defRPr>
                <a:solidFill>
                  <a:schemeClr val="tx1">
                    <a:tint val="75000"/>
                  </a:schemeClr>
                </a:solidFill>
              </a:defRPr>
            </a:lvl7pPr>
            <a:lvl8pPr marL="2400120" indent="0" algn="ctr">
              <a:buNone/>
              <a:defRPr>
                <a:solidFill>
                  <a:schemeClr val="tx1">
                    <a:tint val="75000"/>
                  </a:schemeClr>
                </a:solidFill>
              </a:defRPr>
            </a:lvl8pPr>
            <a:lvl9pPr marL="2742995" indent="0" algn="ctr">
              <a:buNone/>
              <a:defRPr>
                <a:solidFill>
                  <a:schemeClr val="tx1">
                    <a:tint val="75000"/>
                  </a:schemeClr>
                </a:solidFill>
              </a:defRPr>
            </a:lvl9pPr>
          </a:lstStyle>
          <a:p>
            <a:r>
              <a:rPr lang="en-US" dirty="0" smtClean="0"/>
              <a:t>Click to edit Master subtitle style</a:t>
            </a:r>
            <a:endParaRPr lang="en-US" dirty="0"/>
          </a:p>
        </p:txBody>
      </p:sp>
      <p:sp>
        <p:nvSpPr>
          <p:cNvPr id="5" name="Footer Placeholder 4"/>
          <p:cNvSpPr>
            <a:spLocks noGrp="1"/>
          </p:cNvSpPr>
          <p:nvPr>
            <p:ph type="ftr" sz="quarter" idx="11"/>
          </p:nvPr>
        </p:nvSpPr>
        <p:spPr/>
        <p:txBody>
          <a:bodyPr/>
          <a:lstStyle/>
          <a:p>
            <a:r>
              <a:rPr lang="en-US" smtClean="0"/>
              <a:t>Copyright© 2018 - Dr. Rashid A. Buttar, LLC  All Rights Reserved</a:t>
            </a:r>
            <a:endParaRPr lang="en-US"/>
          </a:p>
        </p:txBody>
      </p:sp>
      <p:sp>
        <p:nvSpPr>
          <p:cNvPr id="6" name="Slide Number Placeholder 5"/>
          <p:cNvSpPr>
            <a:spLocks noGrp="1"/>
          </p:cNvSpPr>
          <p:nvPr>
            <p:ph type="sldNum" sz="quarter" idx="12"/>
          </p:nvPr>
        </p:nvSpPr>
        <p:spPr>
          <a:xfrm>
            <a:off x="495800" y="4767264"/>
            <a:ext cx="2133600" cy="273844"/>
          </a:xfrm>
        </p:spPr>
        <p:txBody>
          <a:bodyPr/>
          <a:lstStyle>
            <a:lvl1pPr algn="l">
              <a:defRPr/>
            </a:lvl1pPr>
          </a:lstStyle>
          <a:p>
            <a:fld id="{B82CCC60-E8CD-4174-8B1A-7DF615B22EEF}" type="slidenum">
              <a:rPr lang="en-US" smtClean="0"/>
              <a:pPr/>
              <a:t>‹#›</a:t>
            </a:fld>
            <a:endParaRPr lang="en-US" dirty="0"/>
          </a:p>
        </p:txBody>
      </p:sp>
      <p:sp>
        <p:nvSpPr>
          <p:cNvPr id="8" name="Rectangle 7"/>
          <p:cNvSpPr/>
          <p:nvPr userDrawn="1"/>
        </p:nvSpPr>
        <p:spPr>
          <a:xfrm>
            <a:off x="8542330" y="4904186"/>
            <a:ext cx="601670" cy="2393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167985" y="3487980"/>
            <a:ext cx="2476500" cy="2044700"/>
          </a:xfrm>
          <a:prstGeom prst="rect">
            <a:avLst/>
          </a:prstGeom>
        </p:spPr>
      </p:pic>
    </p:spTree>
    <p:extLst>
      <p:ext uri="{BB962C8B-B14F-4D97-AF65-F5344CB8AC3E}">
        <p14:creationId xmlns:p14="http://schemas.microsoft.com/office/powerpoint/2010/main" val="3253875174"/>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48965" y="1082878"/>
            <a:ext cx="8229600" cy="343586"/>
          </a:xfrm>
        </p:spPr>
        <p:txBody>
          <a:bodyPr>
            <a:normAutofit/>
          </a:bodyPr>
          <a:lstStyle>
            <a:lvl1pPr algn="l">
              <a:defRPr sz="2700">
                <a:solidFill>
                  <a:srgbClr val="00B0F0"/>
                </a:solidFill>
              </a:defRPr>
            </a:lvl1pPr>
          </a:lstStyle>
          <a:p>
            <a:r>
              <a:rPr lang="en-US" dirty="0" smtClean="0"/>
              <a:t>Click to edit Master title style</a:t>
            </a:r>
            <a:endParaRPr lang="en-US" dirty="0"/>
          </a:p>
        </p:txBody>
      </p:sp>
      <p:sp>
        <p:nvSpPr>
          <p:cNvPr id="3" name="Content Placeholder 2"/>
          <p:cNvSpPr>
            <a:spLocks noGrp="1"/>
          </p:cNvSpPr>
          <p:nvPr>
            <p:ph idx="1"/>
          </p:nvPr>
        </p:nvSpPr>
        <p:spPr>
          <a:xfrm>
            <a:off x="448965" y="1540993"/>
            <a:ext cx="8229600" cy="2939102"/>
          </a:xfrm>
        </p:spPr>
        <p:txBody>
          <a:bodyPr/>
          <a:lstStyle>
            <a:lvl1pPr>
              <a:defRPr sz="21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Footer Placeholder 4"/>
          <p:cNvSpPr>
            <a:spLocks noGrp="1"/>
          </p:cNvSpPr>
          <p:nvPr>
            <p:ph type="ftr" sz="quarter" idx="11"/>
          </p:nvPr>
        </p:nvSpPr>
        <p:spPr/>
        <p:txBody>
          <a:bodyPr/>
          <a:lstStyle/>
          <a:p>
            <a:r>
              <a:rPr lang="en-US" dirty="0" smtClean="0"/>
              <a:t>Copyright© 2019 - Dr. Rashid A. Buttar, LLC  All Rights Reserved</a:t>
            </a:r>
            <a:endParaRPr lang="en-US" dirty="0"/>
          </a:p>
        </p:txBody>
      </p:sp>
      <p:sp>
        <p:nvSpPr>
          <p:cNvPr id="6" name="Slide Number Placeholder 5"/>
          <p:cNvSpPr>
            <a:spLocks noGrp="1"/>
          </p:cNvSpPr>
          <p:nvPr>
            <p:ph type="sldNum" sz="quarter" idx="12"/>
          </p:nvPr>
        </p:nvSpPr>
        <p:spPr>
          <a:xfrm>
            <a:off x="448965" y="4747797"/>
            <a:ext cx="2133600" cy="273844"/>
          </a:xfrm>
        </p:spPr>
        <p:txBody>
          <a:bodyPr/>
          <a:lstStyle>
            <a:lvl1pPr algn="l">
              <a:defRPr/>
            </a:lvl1pPr>
          </a:lstStyle>
          <a:p>
            <a:fld id="{B82CCC60-E8CD-4174-8B1A-7DF615B22EEF}" type="slidenum">
              <a:rPr lang="en-US" smtClean="0"/>
              <a:pPr/>
              <a:t>‹#›</a:t>
            </a:fld>
            <a:endParaRPr lang="en-US" dirty="0"/>
          </a:p>
        </p:txBody>
      </p:sp>
      <p:sp>
        <p:nvSpPr>
          <p:cNvPr id="7" name="Rectangle 6"/>
          <p:cNvSpPr/>
          <p:nvPr userDrawn="1"/>
        </p:nvSpPr>
        <p:spPr>
          <a:xfrm>
            <a:off x="8542330" y="4976854"/>
            <a:ext cx="601670" cy="16664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Tree>
    <p:extLst>
      <p:ext uri="{BB962C8B-B14F-4D97-AF65-F5344CB8AC3E}">
        <p14:creationId xmlns:p14="http://schemas.microsoft.com/office/powerpoint/2010/main" val="166447136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976014" y="281175"/>
            <a:ext cx="6558080" cy="572644"/>
          </a:xfrm>
        </p:spPr>
        <p:txBody>
          <a:bodyPr>
            <a:normAutofit/>
          </a:bodyPr>
          <a:lstStyle>
            <a:lvl1pPr algn="l">
              <a:defRPr sz="2700">
                <a:solidFill>
                  <a:srgbClr val="00B0F0"/>
                </a:solidFill>
              </a:defRPr>
            </a:lvl1pPr>
          </a:lstStyle>
          <a:p>
            <a:r>
              <a:rPr lang="en-US" dirty="0" smtClean="0"/>
              <a:t>Click to edit Master title style</a:t>
            </a:r>
            <a:endParaRPr lang="en-US" dirty="0"/>
          </a:p>
        </p:txBody>
      </p:sp>
      <p:sp>
        <p:nvSpPr>
          <p:cNvPr id="3" name="Content Placeholder 2"/>
          <p:cNvSpPr>
            <a:spLocks noGrp="1"/>
          </p:cNvSpPr>
          <p:nvPr>
            <p:ph idx="1"/>
          </p:nvPr>
        </p:nvSpPr>
        <p:spPr>
          <a:xfrm>
            <a:off x="1976015" y="968348"/>
            <a:ext cx="6558080" cy="3206805"/>
          </a:xfrm>
        </p:spPr>
        <p:txBody>
          <a:bodyPr/>
          <a:lstStyle>
            <a:lvl1pPr>
              <a:defRPr sz="21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Footer Placeholder 8"/>
          <p:cNvSpPr>
            <a:spLocks noGrp="1"/>
          </p:cNvSpPr>
          <p:nvPr>
            <p:ph type="ftr" sz="quarter" idx="11"/>
          </p:nvPr>
        </p:nvSpPr>
        <p:spPr/>
        <p:txBody>
          <a:bodyPr/>
          <a:lstStyle/>
          <a:p>
            <a:r>
              <a:rPr lang="en-US" dirty="0" smtClean="0"/>
              <a:t>Copyright© 2018 - Dr. Rashid A. Buttar, LLC  All Rights Reserved</a:t>
            </a:r>
            <a:endParaRPr lang="en-US" dirty="0"/>
          </a:p>
        </p:txBody>
      </p:sp>
      <p:sp>
        <p:nvSpPr>
          <p:cNvPr id="10" name="Slide Number Placeholder 9"/>
          <p:cNvSpPr>
            <a:spLocks noGrp="1"/>
          </p:cNvSpPr>
          <p:nvPr>
            <p:ph type="sldNum" sz="quarter" idx="12"/>
          </p:nvPr>
        </p:nvSpPr>
        <p:spPr>
          <a:xfrm>
            <a:off x="448965" y="4767264"/>
            <a:ext cx="2133600" cy="273844"/>
          </a:xfrm>
        </p:spPr>
        <p:txBody>
          <a:bodyPr/>
          <a:lstStyle>
            <a:lvl1pPr algn="l">
              <a:defRPr/>
            </a:lvl1pPr>
          </a:lstStyle>
          <a:p>
            <a:fld id="{B82CCC60-E8CD-4174-8B1A-7DF615B22EEF}" type="slidenum">
              <a:rPr lang="en-US" smtClean="0"/>
              <a:pPr/>
              <a:t>‹#›</a:t>
            </a:fld>
            <a:endParaRPr lang="en-US" dirty="0"/>
          </a:p>
        </p:txBody>
      </p:sp>
      <p:sp>
        <p:nvSpPr>
          <p:cNvPr id="11" name="Rectangle 10"/>
          <p:cNvSpPr/>
          <p:nvPr userDrawn="1"/>
        </p:nvSpPr>
        <p:spPr>
          <a:xfrm>
            <a:off x="8542330" y="4976854"/>
            <a:ext cx="601670" cy="16664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Tree>
    <p:extLst>
      <p:ext uri="{BB962C8B-B14F-4D97-AF65-F5344CB8AC3E}">
        <p14:creationId xmlns:p14="http://schemas.microsoft.com/office/powerpoint/2010/main" val="1629391393"/>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875" indent="0">
              <a:buNone/>
              <a:defRPr sz="1350">
                <a:solidFill>
                  <a:schemeClr val="tx1">
                    <a:tint val="75000"/>
                  </a:schemeClr>
                </a:solidFill>
              </a:defRPr>
            </a:lvl2pPr>
            <a:lvl3pPr marL="685749" indent="0">
              <a:buNone/>
              <a:defRPr sz="1200">
                <a:solidFill>
                  <a:schemeClr val="tx1">
                    <a:tint val="75000"/>
                  </a:schemeClr>
                </a:solidFill>
              </a:defRPr>
            </a:lvl3pPr>
            <a:lvl4pPr marL="1028624" indent="0">
              <a:buNone/>
              <a:defRPr sz="1050">
                <a:solidFill>
                  <a:schemeClr val="tx1">
                    <a:tint val="75000"/>
                  </a:schemeClr>
                </a:solidFill>
              </a:defRPr>
            </a:lvl4pPr>
            <a:lvl5pPr marL="1371498" indent="0">
              <a:buNone/>
              <a:defRPr sz="1050">
                <a:solidFill>
                  <a:schemeClr val="tx1">
                    <a:tint val="75000"/>
                  </a:schemeClr>
                </a:solidFill>
              </a:defRPr>
            </a:lvl5pPr>
            <a:lvl6pPr marL="1714373" indent="0">
              <a:buNone/>
              <a:defRPr sz="1050">
                <a:solidFill>
                  <a:schemeClr val="tx1">
                    <a:tint val="75000"/>
                  </a:schemeClr>
                </a:solidFill>
              </a:defRPr>
            </a:lvl6pPr>
            <a:lvl7pPr marL="2057246" indent="0">
              <a:buNone/>
              <a:defRPr sz="1050">
                <a:solidFill>
                  <a:schemeClr val="tx1">
                    <a:tint val="75000"/>
                  </a:schemeClr>
                </a:solidFill>
              </a:defRPr>
            </a:lvl7pPr>
            <a:lvl8pPr marL="2400120" indent="0">
              <a:buNone/>
              <a:defRPr sz="1050">
                <a:solidFill>
                  <a:schemeClr val="tx1">
                    <a:tint val="75000"/>
                  </a:schemeClr>
                </a:solidFill>
              </a:defRPr>
            </a:lvl8pPr>
            <a:lvl9pPr marL="2742995" indent="0">
              <a:buNone/>
              <a:defRPr sz="105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3959197" y="3519546"/>
            <a:ext cx="2133600" cy="273844"/>
          </a:xfrm>
          <a:prstGeom prst="rect">
            <a:avLst/>
          </a:prstGeom>
        </p:spPr>
        <p:txBody>
          <a:bodyPr/>
          <a:lstStyle/>
          <a:p>
            <a:fld id="{8E961CA3-0B08-1F48-B081-809A2FF3DC4F}" type="datetime1">
              <a:rPr lang="en-US" smtClean="0"/>
              <a:t>11/7/19</a:t>
            </a:fld>
            <a:endParaRPr lang="en-US"/>
          </a:p>
        </p:txBody>
      </p:sp>
      <p:sp>
        <p:nvSpPr>
          <p:cNvPr id="5" name="Footer Placeholder 4"/>
          <p:cNvSpPr>
            <a:spLocks noGrp="1"/>
          </p:cNvSpPr>
          <p:nvPr>
            <p:ph type="ftr" sz="quarter" idx="11"/>
          </p:nvPr>
        </p:nvSpPr>
        <p:spPr/>
        <p:txBody>
          <a:bodyPr/>
          <a:lstStyle/>
          <a:p>
            <a:r>
              <a:rPr lang="en-US" smtClean="0"/>
              <a:t>Copyright© 2018 - Dr. Rashid A. Buttar, LLC  All Rights Reserved</a:t>
            </a:r>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863441575"/>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624764"/>
            <a:ext cx="8229600" cy="438467"/>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3959197" y="3519546"/>
            <a:ext cx="2133600" cy="273844"/>
          </a:xfrm>
          <a:prstGeom prst="rect">
            <a:avLst/>
          </a:prstGeom>
        </p:spPr>
        <p:txBody>
          <a:bodyPr/>
          <a:lstStyle/>
          <a:p>
            <a:fld id="{E79A27AB-CAF9-6546-AE20-B9D164EBB4DA}" type="datetime1">
              <a:rPr lang="en-US" smtClean="0"/>
              <a:t>11/7/19</a:t>
            </a:fld>
            <a:endParaRPr lang="en-US"/>
          </a:p>
        </p:txBody>
      </p:sp>
      <p:sp>
        <p:nvSpPr>
          <p:cNvPr id="6" name="Footer Placeholder 5"/>
          <p:cNvSpPr>
            <a:spLocks noGrp="1"/>
          </p:cNvSpPr>
          <p:nvPr>
            <p:ph type="ftr" sz="quarter" idx="11"/>
          </p:nvPr>
        </p:nvSpPr>
        <p:spPr/>
        <p:txBody>
          <a:bodyPr/>
          <a:lstStyle/>
          <a:p>
            <a:r>
              <a:rPr lang="en-US" smtClean="0"/>
              <a:t>Copyright© 2018 - Dr. Rashid A. Buttar, LLC  All Rights Reserved</a:t>
            </a:r>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5567918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48965" y="968348"/>
            <a:ext cx="8229600" cy="399135"/>
          </a:xfrm>
        </p:spPr>
        <p:txBody>
          <a:bodyPr>
            <a:normAutofit/>
          </a:bodyPr>
          <a:lstStyle>
            <a:lvl1pPr algn="l">
              <a:defRPr sz="2700">
                <a:solidFill>
                  <a:srgbClr val="00B0F0"/>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448965" y="1412182"/>
            <a:ext cx="4040188" cy="479822"/>
          </a:xfrm>
        </p:spPr>
        <p:txBody>
          <a:bodyPr anchor="b"/>
          <a:lstStyle>
            <a:lvl1pPr marL="0" indent="0">
              <a:buNone/>
              <a:defRPr sz="1800" b="1">
                <a:solidFill>
                  <a:srgbClr val="00B0F0"/>
                </a:solidFill>
              </a:defRPr>
            </a:lvl1pPr>
            <a:lvl2pPr marL="342875" indent="0">
              <a:buNone/>
              <a:defRPr sz="1500" b="1"/>
            </a:lvl2pPr>
            <a:lvl3pPr marL="685749" indent="0">
              <a:buNone/>
              <a:defRPr sz="1350" b="1"/>
            </a:lvl3pPr>
            <a:lvl4pPr marL="1028624" indent="0">
              <a:buNone/>
              <a:defRPr sz="1200" b="1"/>
            </a:lvl4pPr>
            <a:lvl5pPr marL="1371498" indent="0">
              <a:buNone/>
              <a:defRPr sz="1200" b="1"/>
            </a:lvl5pPr>
            <a:lvl6pPr marL="1714373" indent="0">
              <a:buNone/>
              <a:defRPr sz="1200" b="1"/>
            </a:lvl6pPr>
            <a:lvl7pPr marL="2057246" indent="0">
              <a:buNone/>
              <a:defRPr sz="1200" b="1"/>
            </a:lvl7pPr>
            <a:lvl8pPr marL="2400120" indent="0">
              <a:buNone/>
              <a:defRPr sz="1200" b="1"/>
            </a:lvl8pPr>
            <a:lvl9pPr marL="2742995" indent="0">
              <a:buNone/>
              <a:defRPr sz="1200" b="1"/>
            </a:lvl9pPr>
          </a:lstStyle>
          <a:p>
            <a:pPr lvl="0"/>
            <a:r>
              <a:rPr lang="en-US" dirty="0" smtClean="0"/>
              <a:t>Click to edit Master text styles</a:t>
            </a:r>
          </a:p>
        </p:txBody>
      </p:sp>
      <p:sp>
        <p:nvSpPr>
          <p:cNvPr id="4" name="Content Placeholder 3"/>
          <p:cNvSpPr>
            <a:spLocks noGrp="1"/>
          </p:cNvSpPr>
          <p:nvPr>
            <p:ph sz="half" idx="2"/>
          </p:nvPr>
        </p:nvSpPr>
        <p:spPr>
          <a:xfrm>
            <a:off x="448965" y="1884577"/>
            <a:ext cx="4040188" cy="2276294"/>
          </a:xfrm>
        </p:spPr>
        <p:txBody>
          <a:bodyPr/>
          <a:lstStyle>
            <a:lvl1pPr>
              <a:defRPr sz="1800">
                <a:solidFill>
                  <a:schemeClr val="bg1"/>
                </a:solidFill>
              </a:defRPr>
            </a:lvl1pPr>
            <a:lvl2pPr>
              <a:defRPr sz="1500">
                <a:solidFill>
                  <a:schemeClr val="bg1"/>
                </a:solidFill>
              </a:defRPr>
            </a:lvl2pPr>
            <a:lvl3pPr>
              <a:defRPr sz="1350">
                <a:solidFill>
                  <a:schemeClr val="bg1"/>
                </a:solidFill>
              </a:defRPr>
            </a:lvl3pPr>
            <a:lvl4pPr>
              <a:defRPr sz="1200">
                <a:solidFill>
                  <a:schemeClr val="bg1"/>
                </a:solidFill>
              </a:defRPr>
            </a:lvl4pPr>
            <a:lvl5pPr>
              <a:defRPr sz="1200">
                <a:solidFill>
                  <a:schemeClr val="bg1"/>
                </a:solidFill>
              </a:defRPr>
            </a:lvl5pPr>
            <a:lvl6pPr>
              <a:defRPr sz="1200"/>
            </a:lvl6pPr>
            <a:lvl7pPr>
              <a:defRPr sz="1200"/>
            </a:lvl7pPr>
            <a:lvl8pPr>
              <a:defRPr sz="1200"/>
            </a:lvl8pPr>
            <a:lvl9pPr>
              <a:defRPr sz="12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4636797" y="1412182"/>
            <a:ext cx="4041775" cy="479822"/>
          </a:xfrm>
        </p:spPr>
        <p:txBody>
          <a:bodyPr anchor="b"/>
          <a:lstStyle>
            <a:lvl1pPr marL="0" indent="0">
              <a:buNone/>
              <a:defRPr sz="1800" b="1">
                <a:solidFill>
                  <a:srgbClr val="00B0F0"/>
                </a:solidFill>
              </a:defRPr>
            </a:lvl1pPr>
            <a:lvl2pPr marL="342875" indent="0">
              <a:buNone/>
              <a:defRPr sz="1500" b="1"/>
            </a:lvl2pPr>
            <a:lvl3pPr marL="685749" indent="0">
              <a:buNone/>
              <a:defRPr sz="1350" b="1"/>
            </a:lvl3pPr>
            <a:lvl4pPr marL="1028624" indent="0">
              <a:buNone/>
              <a:defRPr sz="1200" b="1"/>
            </a:lvl4pPr>
            <a:lvl5pPr marL="1371498" indent="0">
              <a:buNone/>
              <a:defRPr sz="1200" b="1"/>
            </a:lvl5pPr>
            <a:lvl6pPr marL="1714373" indent="0">
              <a:buNone/>
              <a:defRPr sz="1200" b="1"/>
            </a:lvl6pPr>
            <a:lvl7pPr marL="2057246" indent="0">
              <a:buNone/>
              <a:defRPr sz="1200" b="1"/>
            </a:lvl7pPr>
            <a:lvl8pPr marL="2400120" indent="0">
              <a:buNone/>
              <a:defRPr sz="1200" b="1"/>
            </a:lvl8pPr>
            <a:lvl9pPr marL="2742995" indent="0">
              <a:buNone/>
              <a:defRPr sz="1200" b="1"/>
            </a:lvl9pPr>
          </a:lstStyle>
          <a:p>
            <a:pPr lvl="0"/>
            <a:r>
              <a:rPr lang="en-US" dirty="0" smtClean="0"/>
              <a:t>Click to edit Master text styles</a:t>
            </a:r>
          </a:p>
        </p:txBody>
      </p:sp>
      <p:sp>
        <p:nvSpPr>
          <p:cNvPr id="6" name="Content Placeholder 5"/>
          <p:cNvSpPr>
            <a:spLocks noGrp="1"/>
          </p:cNvSpPr>
          <p:nvPr>
            <p:ph sz="quarter" idx="4"/>
          </p:nvPr>
        </p:nvSpPr>
        <p:spPr>
          <a:xfrm>
            <a:off x="4636797" y="1884577"/>
            <a:ext cx="4041775" cy="2276294"/>
          </a:xfrm>
        </p:spPr>
        <p:txBody>
          <a:bodyPr/>
          <a:lstStyle>
            <a:lvl1pPr>
              <a:defRPr sz="1800">
                <a:solidFill>
                  <a:schemeClr val="bg1"/>
                </a:solidFill>
              </a:defRPr>
            </a:lvl1pPr>
            <a:lvl2pPr>
              <a:defRPr sz="1500">
                <a:solidFill>
                  <a:schemeClr val="bg1"/>
                </a:solidFill>
              </a:defRPr>
            </a:lvl2pPr>
            <a:lvl3pPr>
              <a:defRPr sz="1350">
                <a:solidFill>
                  <a:schemeClr val="bg1"/>
                </a:solidFill>
              </a:defRPr>
            </a:lvl3pPr>
            <a:lvl4pPr>
              <a:defRPr sz="1200">
                <a:solidFill>
                  <a:schemeClr val="bg1"/>
                </a:solidFill>
              </a:defRPr>
            </a:lvl4pPr>
            <a:lvl5pPr>
              <a:defRPr sz="1200">
                <a:solidFill>
                  <a:schemeClr val="bg1"/>
                </a:solidFill>
              </a:defRPr>
            </a:lvl5pPr>
            <a:lvl6pPr>
              <a:defRPr sz="1200"/>
            </a:lvl6pPr>
            <a:lvl7pPr>
              <a:defRPr sz="1200"/>
            </a:lvl7pPr>
            <a:lvl8pPr>
              <a:defRPr sz="1200"/>
            </a:lvl8pPr>
            <a:lvl9pPr>
              <a:defRPr sz="12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Date Placeholder 6"/>
          <p:cNvSpPr>
            <a:spLocks noGrp="1"/>
          </p:cNvSpPr>
          <p:nvPr>
            <p:ph type="dt" sz="half" idx="10"/>
          </p:nvPr>
        </p:nvSpPr>
        <p:spPr>
          <a:xfrm>
            <a:off x="3959197" y="3519546"/>
            <a:ext cx="2133600" cy="273844"/>
          </a:xfrm>
          <a:prstGeom prst="rect">
            <a:avLst/>
          </a:prstGeom>
        </p:spPr>
        <p:txBody>
          <a:bodyPr/>
          <a:lstStyle/>
          <a:p>
            <a:fld id="{0128D5FA-B68D-5D45-8F4B-966182E2393B}" type="datetime1">
              <a:rPr lang="en-US" smtClean="0"/>
              <a:t>11/7/19</a:t>
            </a:fld>
            <a:endParaRPr lang="en-US"/>
          </a:p>
        </p:txBody>
      </p:sp>
      <p:sp>
        <p:nvSpPr>
          <p:cNvPr id="8" name="Footer Placeholder 7"/>
          <p:cNvSpPr>
            <a:spLocks noGrp="1"/>
          </p:cNvSpPr>
          <p:nvPr>
            <p:ph type="ftr" sz="quarter" idx="11"/>
          </p:nvPr>
        </p:nvSpPr>
        <p:spPr/>
        <p:txBody>
          <a:bodyPr/>
          <a:lstStyle/>
          <a:p>
            <a:r>
              <a:rPr lang="en-US" smtClean="0"/>
              <a:t>Copyright© 2018 - Dr. Rashid A. Buttar, LLC  All Rights Reserved</a:t>
            </a:r>
            <a:endParaRPr lang="en-US"/>
          </a:p>
        </p:txBody>
      </p:sp>
      <p:sp>
        <p:nvSpPr>
          <p:cNvPr id="9" name="Slide Number Placeholder 8"/>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41229119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3959197" y="3519546"/>
            <a:ext cx="2133600" cy="273844"/>
          </a:xfrm>
          <a:prstGeom prst="rect">
            <a:avLst/>
          </a:prstGeom>
        </p:spPr>
        <p:txBody>
          <a:bodyPr/>
          <a:lstStyle/>
          <a:p>
            <a:fld id="{A0370DE1-CC2C-624C-AC52-BBC58328EFB0}" type="datetime1">
              <a:rPr lang="en-US" smtClean="0"/>
              <a:t>11/7/19</a:t>
            </a:fld>
            <a:endParaRPr lang="en-US"/>
          </a:p>
        </p:txBody>
      </p:sp>
      <p:sp>
        <p:nvSpPr>
          <p:cNvPr id="4" name="Footer Placeholder 3"/>
          <p:cNvSpPr>
            <a:spLocks noGrp="1"/>
          </p:cNvSpPr>
          <p:nvPr>
            <p:ph type="ftr" sz="quarter" idx="11"/>
          </p:nvPr>
        </p:nvSpPr>
        <p:spPr/>
        <p:txBody>
          <a:bodyPr/>
          <a:lstStyle/>
          <a:p>
            <a:r>
              <a:rPr lang="en-US" smtClean="0"/>
              <a:t>Copyright© 2018 - Dr. Rashid A. Buttar, LLC  All Rights Reserved</a:t>
            </a:r>
            <a:endParaRPr lang="en-US"/>
          </a:p>
        </p:txBody>
      </p:sp>
      <p:sp>
        <p:nvSpPr>
          <p:cNvPr id="5" name="Slide Number Placeholder 4"/>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0297731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3959197" y="3519546"/>
            <a:ext cx="2133600" cy="273844"/>
          </a:xfrm>
          <a:prstGeom prst="rect">
            <a:avLst/>
          </a:prstGeom>
        </p:spPr>
        <p:txBody>
          <a:bodyPr/>
          <a:lstStyle/>
          <a:p>
            <a:fld id="{C4E50BC3-1333-AD45-848B-73599B47E585}" type="datetime1">
              <a:rPr lang="en-US" smtClean="0"/>
              <a:t>11/7/19</a:t>
            </a:fld>
            <a:endParaRPr lang="en-US"/>
          </a:p>
        </p:txBody>
      </p:sp>
      <p:sp>
        <p:nvSpPr>
          <p:cNvPr id="3" name="Footer Placeholder 2"/>
          <p:cNvSpPr>
            <a:spLocks noGrp="1"/>
          </p:cNvSpPr>
          <p:nvPr>
            <p:ph type="ftr" sz="quarter" idx="11"/>
          </p:nvPr>
        </p:nvSpPr>
        <p:spPr/>
        <p:txBody>
          <a:bodyPr/>
          <a:lstStyle/>
          <a:p>
            <a:r>
              <a:rPr lang="en-US" smtClean="0"/>
              <a:t>Copyright© 2018 - Dr. Rashid A. Buttar, LLC  All Rights Reserved</a:t>
            </a:r>
            <a:endParaRPr lang="en-US"/>
          </a:p>
        </p:txBody>
      </p:sp>
      <p:sp>
        <p:nvSpPr>
          <p:cNvPr id="4" name="Slide Number Placeholder 3"/>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42518640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7" y="204787"/>
            <a:ext cx="3008313" cy="871538"/>
          </a:xfrm>
        </p:spPr>
        <p:txBody>
          <a:bodyPr anchor="b"/>
          <a:lstStyle>
            <a:lvl1pPr algn="l">
              <a:defRPr sz="1500" b="1"/>
            </a:lvl1pPr>
          </a:lstStyle>
          <a:p>
            <a:r>
              <a:rPr lang="en-US" smtClean="0"/>
              <a:t>Click to edit Master title style</a:t>
            </a:r>
            <a:endParaRPr lang="en-US"/>
          </a:p>
        </p:txBody>
      </p:sp>
      <p:sp>
        <p:nvSpPr>
          <p:cNvPr id="3" name="Content Placeholder 2"/>
          <p:cNvSpPr>
            <a:spLocks noGrp="1"/>
          </p:cNvSpPr>
          <p:nvPr>
            <p:ph idx="1"/>
          </p:nvPr>
        </p:nvSpPr>
        <p:spPr>
          <a:xfrm>
            <a:off x="3575050" y="204791"/>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7" y="1076328"/>
            <a:ext cx="3008313" cy="3518297"/>
          </a:xfrm>
        </p:spPr>
        <p:txBody>
          <a:bodyPr/>
          <a:lstStyle>
            <a:lvl1pPr marL="0" indent="0">
              <a:buNone/>
              <a:defRPr sz="1050"/>
            </a:lvl1pPr>
            <a:lvl2pPr marL="342875" indent="0">
              <a:buNone/>
              <a:defRPr sz="900"/>
            </a:lvl2pPr>
            <a:lvl3pPr marL="685749" indent="0">
              <a:buNone/>
              <a:defRPr sz="750"/>
            </a:lvl3pPr>
            <a:lvl4pPr marL="1028624" indent="0">
              <a:buNone/>
              <a:defRPr sz="675"/>
            </a:lvl4pPr>
            <a:lvl5pPr marL="1371498" indent="0">
              <a:buNone/>
              <a:defRPr sz="675"/>
            </a:lvl5pPr>
            <a:lvl6pPr marL="1714373" indent="0">
              <a:buNone/>
              <a:defRPr sz="675"/>
            </a:lvl6pPr>
            <a:lvl7pPr marL="2057246" indent="0">
              <a:buNone/>
              <a:defRPr sz="675"/>
            </a:lvl7pPr>
            <a:lvl8pPr marL="2400120" indent="0">
              <a:buNone/>
              <a:defRPr sz="675"/>
            </a:lvl8pPr>
            <a:lvl9pPr marL="2742995" indent="0">
              <a:buNone/>
              <a:defRPr sz="675"/>
            </a:lvl9pPr>
          </a:lstStyle>
          <a:p>
            <a:pPr lvl="0"/>
            <a:r>
              <a:rPr lang="en-US" smtClean="0"/>
              <a:t>Click to edit Master text styles</a:t>
            </a:r>
          </a:p>
        </p:txBody>
      </p:sp>
      <p:sp>
        <p:nvSpPr>
          <p:cNvPr id="5" name="Date Placeholder 4"/>
          <p:cNvSpPr>
            <a:spLocks noGrp="1"/>
          </p:cNvSpPr>
          <p:nvPr>
            <p:ph type="dt" sz="half" idx="10"/>
          </p:nvPr>
        </p:nvSpPr>
        <p:spPr>
          <a:xfrm>
            <a:off x="3959197" y="3519546"/>
            <a:ext cx="2133600" cy="273844"/>
          </a:xfrm>
          <a:prstGeom prst="rect">
            <a:avLst/>
          </a:prstGeom>
        </p:spPr>
        <p:txBody>
          <a:bodyPr/>
          <a:lstStyle/>
          <a:p>
            <a:fld id="{C8F1152F-4976-2841-8F0E-D2E7EC2AB60D}" type="datetime1">
              <a:rPr lang="en-US" smtClean="0"/>
              <a:t>11/7/19</a:t>
            </a:fld>
            <a:endParaRPr lang="en-US"/>
          </a:p>
        </p:txBody>
      </p:sp>
      <p:sp>
        <p:nvSpPr>
          <p:cNvPr id="6" name="Footer Placeholder 5"/>
          <p:cNvSpPr>
            <a:spLocks noGrp="1"/>
          </p:cNvSpPr>
          <p:nvPr>
            <p:ph type="ftr" sz="quarter" idx="11"/>
          </p:nvPr>
        </p:nvSpPr>
        <p:spPr/>
        <p:txBody>
          <a:bodyPr/>
          <a:lstStyle/>
          <a:p>
            <a:r>
              <a:rPr lang="en-US" smtClean="0"/>
              <a:t>Copyright© 2018 - Dr. Rashid A. Buttar, LLC  All Rights Reserved</a:t>
            </a:r>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1744526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15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875" indent="0">
              <a:buNone/>
              <a:defRPr sz="2100"/>
            </a:lvl2pPr>
            <a:lvl3pPr marL="685749" indent="0">
              <a:buNone/>
              <a:defRPr sz="1800"/>
            </a:lvl3pPr>
            <a:lvl4pPr marL="1028624" indent="0">
              <a:buNone/>
              <a:defRPr sz="1500"/>
            </a:lvl4pPr>
            <a:lvl5pPr marL="1371498" indent="0">
              <a:buNone/>
              <a:defRPr sz="1500"/>
            </a:lvl5pPr>
            <a:lvl6pPr marL="1714373" indent="0">
              <a:buNone/>
              <a:defRPr sz="1500"/>
            </a:lvl6pPr>
            <a:lvl7pPr marL="2057246" indent="0">
              <a:buNone/>
              <a:defRPr sz="1500"/>
            </a:lvl7pPr>
            <a:lvl8pPr marL="2400120" indent="0">
              <a:buNone/>
              <a:defRPr sz="1500"/>
            </a:lvl8pPr>
            <a:lvl9pPr marL="2742995" indent="0">
              <a:buNone/>
              <a:defRPr sz="1500"/>
            </a:lvl9pPr>
          </a:lstStyle>
          <a:p>
            <a:endParaRPr lang="en-US"/>
          </a:p>
        </p:txBody>
      </p:sp>
      <p:sp>
        <p:nvSpPr>
          <p:cNvPr id="4" name="Text Placeholder 3"/>
          <p:cNvSpPr>
            <a:spLocks noGrp="1"/>
          </p:cNvSpPr>
          <p:nvPr>
            <p:ph type="body" sz="half" idx="2"/>
          </p:nvPr>
        </p:nvSpPr>
        <p:spPr>
          <a:xfrm>
            <a:off x="1792288" y="4025506"/>
            <a:ext cx="5486400" cy="603647"/>
          </a:xfrm>
        </p:spPr>
        <p:txBody>
          <a:bodyPr/>
          <a:lstStyle>
            <a:lvl1pPr marL="0" indent="0">
              <a:buNone/>
              <a:defRPr sz="1050"/>
            </a:lvl1pPr>
            <a:lvl2pPr marL="342875" indent="0">
              <a:buNone/>
              <a:defRPr sz="900"/>
            </a:lvl2pPr>
            <a:lvl3pPr marL="685749" indent="0">
              <a:buNone/>
              <a:defRPr sz="750"/>
            </a:lvl3pPr>
            <a:lvl4pPr marL="1028624" indent="0">
              <a:buNone/>
              <a:defRPr sz="675"/>
            </a:lvl4pPr>
            <a:lvl5pPr marL="1371498" indent="0">
              <a:buNone/>
              <a:defRPr sz="675"/>
            </a:lvl5pPr>
            <a:lvl6pPr marL="1714373" indent="0">
              <a:buNone/>
              <a:defRPr sz="675"/>
            </a:lvl6pPr>
            <a:lvl7pPr marL="2057246" indent="0">
              <a:buNone/>
              <a:defRPr sz="675"/>
            </a:lvl7pPr>
            <a:lvl8pPr marL="2400120" indent="0">
              <a:buNone/>
              <a:defRPr sz="675"/>
            </a:lvl8pPr>
            <a:lvl9pPr marL="2742995" indent="0">
              <a:buNone/>
              <a:defRPr sz="675"/>
            </a:lvl9pPr>
          </a:lstStyle>
          <a:p>
            <a:pPr lvl="0"/>
            <a:r>
              <a:rPr lang="en-US" smtClean="0"/>
              <a:t>Click to edit Master text styles</a:t>
            </a:r>
          </a:p>
        </p:txBody>
      </p:sp>
      <p:sp>
        <p:nvSpPr>
          <p:cNvPr id="5" name="Date Placeholder 4"/>
          <p:cNvSpPr>
            <a:spLocks noGrp="1"/>
          </p:cNvSpPr>
          <p:nvPr>
            <p:ph type="dt" sz="half" idx="10"/>
          </p:nvPr>
        </p:nvSpPr>
        <p:spPr>
          <a:xfrm>
            <a:off x="3959197" y="3519546"/>
            <a:ext cx="2133600" cy="273844"/>
          </a:xfrm>
          <a:prstGeom prst="rect">
            <a:avLst/>
          </a:prstGeom>
        </p:spPr>
        <p:txBody>
          <a:bodyPr/>
          <a:lstStyle/>
          <a:p>
            <a:fld id="{70D49C24-6FDA-AF4C-AEC5-D2E1843C2E7B}" type="datetime1">
              <a:rPr lang="en-US" smtClean="0"/>
              <a:t>11/7/19</a:t>
            </a:fld>
            <a:endParaRPr lang="en-US"/>
          </a:p>
        </p:txBody>
      </p:sp>
      <p:sp>
        <p:nvSpPr>
          <p:cNvPr id="6" name="Footer Placeholder 5"/>
          <p:cNvSpPr>
            <a:spLocks noGrp="1"/>
          </p:cNvSpPr>
          <p:nvPr>
            <p:ph type="ftr" sz="quarter" idx="11"/>
          </p:nvPr>
        </p:nvSpPr>
        <p:spPr/>
        <p:txBody>
          <a:bodyPr/>
          <a:lstStyle/>
          <a:p>
            <a:r>
              <a:rPr lang="en-US" smtClean="0"/>
              <a:t>Copyright© 2018 - Dr. Rashid A. Buttar, LLC  All Rights Reserved</a:t>
            </a:r>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4776078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3959197" y="3519546"/>
            <a:ext cx="2133600" cy="273844"/>
          </a:xfrm>
          <a:prstGeom prst="rect">
            <a:avLst/>
          </a:prstGeom>
        </p:spPr>
        <p:txBody>
          <a:bodyPr/>
          <a:lstStyle/>
          <a:p>
            <a:fld id="{9399A142-B784-F644-9969-59D93E2B9636}" type="datetime1">
              <a:rPr lang="en-US" smtClean="0"/>
              <a:t>11/7/19</a:t>
            </a:fld>
            <a:endParaRPr lang="en-US"/>
          </a:p>
        </p:txBody>
      </p:sp>
      <p:sp>
        <p:nvSpPr>
          <p:cNvPr id="5" name="Footer Placeholder 4"/>
          <p:cNvSpPr>
            <a:spLocks noGrp="1"/>
          </p:cNvSpPr>
          <p:nvPr>
            <p:ph type="ftr" sz="quarter" idx="11"/>
          </p:nvPr>
        </p:nvSpPr>
        <p:spPr/>
        <p:txBody>
          <a:bodyPr/>
          <a:lstStyle/>
          <a:p>
            <a:r>
              <a:rPr lang="en-US" smtClean="0"/>
              <a:t>Copyright© 2018 - Dr. Rashid A. Buttar, LLC  All Rights Reserved</a:t>
            </a:r>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4286657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3959197" y="3519546"/>
            <a:ext cx="2133600" cy="273844"/>
          </a:xfrm>
          <a:prstGeom prst="rect">
            <a:avLst/>
          </a:prstGeom>
        </p:spPr>
        <p:txBody>
          <a:bodyPr/>
          <a:lstStyle/>
          <a:p>
            <a:fld id="{914ED6A4-D787-1B4F-93C7-72C1F67FAB01}" type="datetime1">
              <a:rPr lang="en-US" smtClean="0"/>
              <a:t>11/7/19</a:t>
            </a:fld>
            <a:endParaRPr lang="en-US"/>
          </a:p>
        </p:txBody>
      </p:sp>
      <p:sp>
        <p:nvSpPr>
          <p:cNvPr id="5" name="Footer Placeholder 4"/>
          <p:cNvSpPr>
            <a:spLocks noGrp="1"/>
          </p:cNvSpPr>
          <p:nvPr>
            <p:ph type="ftr" sz="quarter" idx="11"/>
          </p:nvPr>
        </p:nvSpPr>
        <p:spPr/>
        <p:txBody>
          <a:bodyPr/>
          <a:lstStyle/>
          <a:p>
            <a:r>
              <a:rPr lang="en-US" smtClean="0"/>
              <a:t>Copyright© 2018 - Dr. Rashid A. Buttar, LLC  All Rights Reserved</a:t>
            </a:r>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8936099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Openin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29840707"/>
      </p:ext>
    </p:extLst>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457200"/>
            <a:ext cx="7772400" cy="857250"/>
          </a:xfrm>
        </p:spPr>
        <p:txBody>
          <a:bodyPr/>
          <a:lstStyle/>
          <a:p>
            <a:r>
              <a:rPr lang="en-CA"/>
              <a:t>Click to edit Master title style</a:t>
            </a:r>
            <a:endParaRPr lang="en-US"/>
          </a:p>
        </p:txBody>
      </p:sp>
      <p:sp>
        <p:nvSpPr>
          <p:cNvPr id="3" name="Text Placeholder 2"/>
          <p:cNvSpPr>
            <a:spLocks noGrp="1"/>
          </p:cNvSpPr>
          <p:nvPr>
            <p:ph type="body" sz="half" idx="1"/>
          </p:nvPr>
        </p:nvSpPr>
        <p:spPr>
          <a:xfrm>
            <a:off x="685800" y="1485900"/>
            <a:ext cx="3810000" cy="3086100"/>
          </a:xfrm>
        </p:spPr>
        <p:txBody>
          <a:body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4" name="Content Placeholder 3"/>
          <p:cNvSpPr>
            <a:spLocks noGrp="1"/>
          </p:cNvSpPr>
          <p:nvPr>
            <p:ph sz="quarter" idx="2"/>
          </p:nvPr>
        </p:nvSpPr>
        <p:spPr>
          <a:xfrm>
            <a:off x="4648200" y="1485900"/>
            <a:ext cx="3810000" cy="1485900"/>
          </a:xfrm>
        </p:spPr>
        <p:txBody>
          <a:body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5" name="Content Placeholder 4"/>
          <p:cNvSpPr>
            <a:spLocks noGrp="1"/>
          </p:cNvSpPr>
          <p:nvPr>
            <p:ph sz="quarter" idx="3"/>
          </p:nvPr>
        </p:nvSpPr>
        <p:spPr>
          <a:xfrm>
            <a:off x="4648200" y="3086100"/>
            <a:ext cx="3810000" cy="1485900"/>
          </a:xfrm>
        </p:spPr>
        <p:txBody>
          <a:body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6" name="Rectangle 4"/>
          <p:cNvSpPr>
            <a:spLocks noGrp="1" noChangeArrowheads="1"/>
          </p:cNvSpPr>
          <p:nvPr>
            <p:ph type="dt" sz="half" idx="10"/>
          </p:nvPr>
        </p:nvSpPr>
        <p:spPr>
          <a:xfrm>
            <a:off x="628650" y="4767263"/>
            <a:ext cx="2057400" cy="273844"/>
          </a:xfrm>
          <a:prstGeom prst="rect">
            <a:avLst/>
          </a:prstGeom>
          <a:ln/>
        </p:spPr>
        <p:txBody>
          <a:bodyPr/>
          <a:lstStyle>
            <a:lvl1pPr>
              <a:defRPr/>
            </a:lvl1pPr>
          </a:lstStyle>
          <a:p>
            <a:pPr>
              <a:defRPr/>
            </a:pPr>
            <a:endParaRPr lang="en-US"/>
          </a:p>
        </p:txBody>
      </p:sp>
      <p:sp>
        <p:nvSpPr>
          <p:cNvPr id="7" name="Rectangle 5"/>
          <p:cNvSpPr>
            <a:spLocks noGrp="1" noChangeArrowheads="1"/>
          </p:cNvSpPr>
          <p:nvPr>
            <p:ph type="ftr" sz="quarter" idx="11"/>
          </p:nvPr>
        </p:nvSpPr>
        <p:spPr>
          <a:ln/>
        </p:spPr>
        <p:txBody>
          <a:bodyPr/>
          <a:lstStyle>
            <a:lvl1pPr>
              <a:defRPr/>
            </a:lvl1pPr>
          </a:lstStyle>
          <a:p>
            <a:pPr>
              <a:defRPr/>
            </a:pPr>
            <a:endParaRPr lang="en-US"/>
          </a:p>
        </p:txBody>
      </p:sp>
      <p:sp>
        <p:nvSpPr>
          <p:cNvPr id="8" name="Rectangle 6"/>
          <p:cNvSpPr>
            <a:spLocks noGrp="1" noChangeArrowheads="1"/>
          </p:cNvSpPr>
          <p:nvPr>
            <p:ph type="sldNum" sz="quarter" idx="12"/>
          </p:nvPr>
        </p:nvSpPr>
        <p:spPr>
          <a:ln/>
        </p:spPr>
        <p:txBody>
          <a:bodyPr/>
          <a:lstStyle>
            <a:lvl1pPr>
              <a:defRPr/>
            </a:lvl1pPr>
          </a:lstStyle>
          <a:p>
            <a:pPr>
              <a:defRPr/>
            </a:pPr>
            <a:fld id="{8BB5870F-2CF2-8943-9143-E2DC6A7B094E}" type="slidenum">
              <a:rPr lang="en-US"/>
              <a:pPr>
                <a:defRPr/>
              </a:pPr>
              <a:t>‹#›</a:t>
            </a:fld>
            <a:endParaRPr lang="en-US"/>
          </a:p>
        </p:txBody>
      </p:sp>
    </p:spTree>
    <p:extLst>
      <p:ext uri="{BB962C8B-B14F-4D97-AF65-F5344CB8AC3E}">
        <p14:creationId xmlns:p14="http://schemas.microsoft.com/office/powerpoint/2010/main" val="659362404"/>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theme" Target="../theme/theme1.xml"/><Relationship Id="rId16" Type="http://schemas.openxmlformats.org/officeDocument/2006/relationships/image" Target="../media/image1.jpg"/><Relationship Id="rId17"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3"/>
          </p:nvPr>
        </p:nvSpPr>
        <p:spPr>
          <a:xfrm>
            <a:off x="3351580" y="4731545"/>
            <a:ext cx="3280260" cy="309563"/>
          </a:xfrm>
          <a:prstGeom prst="rect">
            <a:avLst/>
          </a:prstGeom>
        </p:spPr>
        <p:txBody>
          <a:bodyPr vert="horz" lIns="91440" tIns="45720" rIns="91440" bIns="45720" rtlCol="0" anchor="ctr"/>
          <a:lstStyle>
            <a:lvl1pPr algn="ctr">
              <a:defRPr sz="900">
                <a:solidFill>
                  <a:schemeClr val="tx1">
                    <a:tint val="75000"/>
                  </a:schemeClr>
                </a:solidFill>
              </a:defRPr>
            </a:lvl1pPr>
          </a:lstStyle>
          <a:p>
            <a:r>
              <a:rPr lang="en-US" smtClean="0"/>
              <a:t>Copyright© 2019 - Dr. </a:t>
            </a:r>
            <a:r>
              <a:rPr lang="en-US" dirty="0" smtClean="0"/>
              <a:t>Rashid A. Buttar, LLC  All Rights Reserved</a:t>
            </a:r>
            <a:endParaRPr lang="en-US" dirty="0"/>
          </a:p>
        </p:txBody>
      </p:sp>
      <p:sp>
        <p:nvSpPr>
          <p:cNvPr id="6" name="Slide Number Placeholder 5"/>
          <p:cNvSpPr>
            <a:spLocks noGrp="1"/>
          </p:cNvSpPr>
          <p:nvPr>
            <p:ph type="sldNum" sz="quarter" idx="4"/>
          </p:nvPr>
        </p:nvSpPr>
        <p:spPr>
          <a:xfrm>
            <a:off x="457200" y="4731545"/>
            <a:ext cx="21336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B82CCC60-E8CD-4174-8B1A-7DF615B22EEF}" type="slidenum">
              <a:rPr lang="en-US" smtClean="0"/>
              <a:pPr/>
              <a:t>‹#›</a:t>
            </a:fld>
            <a:endParaRPr lang="en-US" dirty="0"/>
          </a:p>
        </p:txBody>
      </p:sp>
      <p:sp>
        <p:nvSpPr>
          <p:cNvPr id="8" name="Rectangle 7"/>
          <p:cNvSpPr/>
          <p:nvPr userDrawn="1"/>
        </p:nvSpPr>
        <p:spPr>
          <a:xfrm>
            <a:off x="8542330" y="4885732"/>
            <a:ext cx="601670" cy="239314"/>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p:cNvPicPr>
            <a:picLocks noChangeAspect="1"/>
          </p:cNvPicPr>
          <p:nvPr userDrawn="1"/>
        </p:nvPicPr>
        <p:blipFill>
          <a:blip r:embed="rId17">
            <a:extLst>
              <a:ext uri="{28A0092B-C50C-407E-A947-70E740481C1C}">
                <a14:useLocalDpi xmlns:a14="http://schemas.microsoft.com/office/drawing/2010/main" val="0"/>
              </a:ext>
            </a:extLst>
          </a:blip>
          <a:stretch>
            <a:fillRect/>
          </a:stretch>
        </p:blipFill>
        <p:spPr>
          <a:xfrm>
            <a:off x="7167985" y="3487980"/>
            <a:ext cx="2476500" cy="2044700"/>
          </a:xfrm>
          <a:prstGeom prst="rect">
            <a:avLst/>
          </a:prstGeom>
        </p:spPr>
      </p:pic>
    </p:spTree>
    <p:extLst>
      <p:ext uri="{BB962C8B-B14F-4D97-AF65-F5344CB8AC3E}">
        <p14:creationId xmlns:p14="http://schemas.microsoft.com/office/powerpoint/2010/main" val="19440393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1" r:id="rId13"/>
    <p:sldLayoutId id="2147483662" r:id="rId14"/>
  </p:sldLayoutIdLst>
  <p:timing>
    <p:tnLst>
      <p:par>
        <p:cTn id="1" dur="indefinite" restart="never" nodeType="tmRoot"/>
      </p:par>
    </p:tnLst>
  </p:timing>
  <p:hf hdr="0" dt="0"/>
  <p:txStyles>
    <p:titleStyle>
      <a:lvl1pPr algn="ctr" defTabSz="685749" rtl="0" eaLnBrk="1" latinLnBrk="0" hangingPunct="1">
        <a:spcBef>
          <a:spcPct val="0"/>
        </a:spcBef>
        <a:buNone/>
        <a:defRPr sz="3300" kern="1200">
          <a:solidFill>
            <a:schemeClr val="tx1"/>
          </a:solidFill>
          <a:latin typeface="+mj-lt"/>
          <a:ea typeface="+mj-ea"/>
          <a:cs typeface="+mj-cs"/>
        </a:defRPr>
      </a:lvl1pPr>
    </p:titleStyle>
    <p:bodyStyle>
      <a:lvl1pPr marL="257156" indent="-257156" algn="l" defTabSz="685749"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557171" indent="-214298" algn="l" defTabSz="685749" rtl="0" eaLnBrk="1" latinLnBrk="0" hangingPunct="1">
        <a:spcBef>
          <a:spcPct val="20000"/>
        </a:spcBef>
        <a:buFont typeface="Arial" pitchFamily="34" charset="0"/>
        <a:buChar char="–"/>
        <a:defRPr sz="2100" kern="1200">
          <a:solidFill>
            <a:schemeClr val="tx1"/>
          </a:solidFill>
          <a:latin typeface="+mn-lt"/>
          <a:ea typeface="+mn-ea"/>
          <a:cs typeface="+mn-cs"/>
        </a:defRPr>
      </a:lvl2pPr>
      <a:lvl3pPr marL="857186" indent="-171438" algn="l" defTabSz="685749"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200060" indent="-171438" algn="l" defTabSz="685749" rtl="0" eaLnBrk="1" latinLnBrk="0" hangingPunct="1">
        <a:spcBef>
          <a:spcPct val="20000"/>
        </a:spcBef>
        <a:buFont typeface="Arial" pitchFamily="34" charset="0"/>
        <a:buChar char="–"/>
        <a:defRPr sz="1500" kern="1200">
          <a:solidFill>
            <a:schemeClr val="tx1"/>
          </a:solidFill>
          <a:latin typeface="+mn-lt"/>
          <a:ea typeface="+mn-ea"/>
          <a:cs typeface="+mn-cs"/>
        </a:defRPr>
      </a:lvl4pPr>
      <a:lvl5pPr marL="1542935" indent="-171438" algn="l" defTabSz="685749" rtl="0" eaLnBrk="1" latinLnBrk="0" hangingPunct="1">
        <a:spcBef>
          <a:spcPct val="20000"/>
        </a:spcBef>
        <a:buFont typeface="Arial" pitchFamily="34" charset="0"/>
        <a:buChar char="»"/>
        <a:defRPr sz="1500" kern="1200">
          <a:solidFill>
            <a:schemeClr val="tx1"/>
          </a:solidFill>
          <a:latin typeface="+mn-lt"/>
          <a:ea typeface="+mn-ea"/>
          <a:cs typeface="+mn-cs"/>
        </a:defRPr>
      </a:lvl5pPr>
      <a:lvl6pPr marL="1885809" indent="-171438" algn="l" defTabSz="685749"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684" indent="-171438" algn="l" defTabSz="685749"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558" indent="-171438" algn="l" defTabSz="685749"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433" indent="-171438" algn="l" defTabSz="685749"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749" rtl="0" eaLnBrk="1" latinLnBrk="0" hangingPunct="1">
        <a:defRPr sz="1350" kern="1200">
          <a:solidFill>
            <a:schemeClr val="tx1"/>
          </a:solidFill>
          <a:latin typeface="+mn-lt"/>
          <a:ea typeface="+mn-ea"/>
          <a:cs typeface="+mn-cs"/>
        </a:defRPr>
      </a:lvl1pPr>
      <a:lvl2pPr marL="342875" algn="l" defTabSz="685749" rtl="0" eaLnBrk="1" latinLnBrk="0" hangingPunct="1">
        <a:defRPr sz="1350" kern="1200">
          <a:solidFill>
            <a:schemeClr val="tx1"/>
          </a:solidFill>
          <a:latin typeface="+mn-lt"/>
          <a:ea typeface="+mn-ea"/>
          <a:cs typeface="+mn-cs"/>
        </a:defRPr>
      </a:lvl2pPr>
      <a:lvl3pPr marL="685749" algn="l" defTabSz="685749" rtl="0" eaLnBrk="1" latinLnBrk="0" hangingPunct="1">
        <a:defRPr sz="1350" kern="1200">
          <a:solidFill>
            <a:schemeClr val="tx1"/>
          </a:solidFill>
          <a:latin typeface="+mn-lt"/>
          <a:ea typeface="+mn-ea"/>
          <a:cs typeface="+mn-cs"/>
        </a:defRPr>
      </a:lvl3pPr>
      <a:lvl4pPr marL="1028624" algn="l" defTabSz="685749" rtl="0" eaLnBrk="1" latinLnBrk="0" hangingPunct="1">
        <a:defRPr sz="1350" kern="1200">
          <a:solidFill>
            <a:schemeClr val="tx1"/>
          </a:solidFill>
          <a:latin typeface="+mn-lt"/>
          <a:ea typeface="+mn-ea"/>
          <a:cs typeface="+mn-cs"/>
        </a:defRPr>
      </a:lvl4pPr>
      <a:lvl5pPr marL="1371498" algn="l" defTabSz="685749" rtl="0" eaLnBrk="1" latinLnBrk="0" hangingPunct="1">
        <a:defRPr sz="1350" kern="1200">
          <a:solidFill>
            <a:schemeClr val="tx1"/>
          </a:solidFill>
          <a:latin typeface="+mn-lt"/>
          <a:ea typeface="+mn-ea"/>
          <a:cs typeface="+mn-cs"/>
        </a:defRPr>
      </a:lvl5pPr>
      <a:lvl6pPr marL="1714373" algn="l" defTabSz="685749" rtl="0" eaLnBrk="1" latinLnBrk="0" hangingPunct="1">
        <a:defRPr sz="1350" kern="1200">
          <a:solidFill>
            <a:schemeClr val="tx1"/>
          </a:solidFill>
          <a:latin typeface="+mn-lt"/>
          <a:ea typeface="+mn-ea"/>
          <a:cs typeface="+mn-cs"/>
        </a:defRPr>
      </a:lvl6pPr>
      <a:lvl7pPr marL="2057246" algn="l" defTabSz="685749" rtl="0" eaLnBrk="1" latinLnBrk="0" hangingPunct="1">
        <a:defRPr sz="1350" kern="1200">
          <a:solidFill>
            <a:schemeClr val="tx1"/>
          </a:solidFill>
          <a:latin typeface="+mn-lt"/>
          <a:ea typeface="+mn-ea"/>
          <a:cs typeface="+mn-cs"/>
        </a:defRPr>
      </a:lvl7pPr>
      <a:lvl8pPr marL="2400120" algn="l" defTabSz="685749" rtl="0" eaLnBrk="1" latinLnBrk="0" hangingPunct="1">
        <a:defRPr sz="1350" kern="1200">
          <a:solidFill>
            <a:schemeClr val="tx1"/>
          </a:solidFill>
          <a:latin typeface="+mn-lt"/>
          <a:ea typeface="+mn-ea"/>
          <a:cs typeface="+mn-cs"/>
        </a:defRPr>
      </a:lvl8pPr>
      <a:lvl9pPr marL="2742995" algn="l" defTabSz="685749"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 Id="rId3"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9.png"/><Relationship Id="rId5" Type="http://schemas.openxmlformats.org/officeDocument/2006/relationships/image" Target="../media/image10.png"/><Relationship Id="rId6" Type="http://schemas.openxmlformats.org/officeDocument/2006/relationships/image" Target="../media/image11.png"/><Relationship Id="rId1" Type="http://schemas.openxmlformats.org/officeDocument/2006/relationships/slideLayout" Target="../slideLayouts/slideLayout8.xml"/><Relationship Id="rId2" Type="http://schemas.openxmlformats.org/officeDocument/2006/relationships/image" Target="../media/image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xml"/><Relationship Id="rId3" Type="http://schemas.openxmlformats.org/officeDocument/2006/relationships/image" Target="../media/image1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xml"/><Relationship Id="rId3" Type="http://schemas.openxmlformats.org/officeDocument/2006/relationships/image" Target="../media/image13.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xml"/><Relationship Id="rId3" Type="http://schemas.openxmlformats.org/officeDocument/2006/relationships/image" Target="../media/image14.png"/></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4" Type="http://schemas.openxmlformats.org/officeDocument/2006/relationships/image" Target="../media/image16.jpeg"/><Relationship Id="rId5" Type="http://schemas.microsoft.com/office/2007/relationships/hdphoto" Target="../media/hdphoto1.wdp"/><Relationship Id="rId1" Type="http://schemas.openxmlformats.org/officeDocument/2006/relationships/slideLayout" Target="../slideLayouts/slideLayout8.xml"/><Relationship Id="rId2" Type="http://schemas.openxmlformats.org/officeDocument/2006/relationships/notesSlide" Target="../notesSlides/notesSlide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image" Target="../media/image17.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 Id="rId3" Type="http://schemas.openxmlformats.org/officeDocument/2006/relationships/image" Target="../media/image18.tif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 Id="rId3" Type="http://schemas.openxmlformats.org/officeDocument/2006/relationships/image" Target="../media/image19.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20.em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21.emf"/></Relationships>
</file>

<file path=ppt/slides/_rels/slide23.xml.rels><?xml version="1.0" encoding="UTF-8" standalone="yes"?>
<Relationships xmlns="http://schemas.openxmlformats.org/package/2006/relationships"><Relationship Id="rId3" Type="http://schemas.openxmlformats.org/officeDocument/2006/relationships/image" Target="../media/image22.jpeg"/><Relationship Id="rId4" Type="http://schemas.microsoft.com/office/2007/relationships/hdphoto" Target="../media/hdphoto2.wdp"/><Relationship Id="rId1" Type="http://schemas.openxmlformats.org/officeDocument/2006/relationships/slideLayout" Target="../slideLayouts/slideLayout8.xml"/><Relationship Id="rId2" Type="http://schemas.openxmlformats.org/officeDocument/2006/relationships/notesSlide" Target="../notesSlides/notesSlide12.xml"/></Relationships>
</file>

<file path=ppt/slides/_rels/slide24.xml.rels><?xml version="1.0" encoding="UTF-8" standalone="yes"?>
<Relationships xmlns="http://schemas.openxmlformats.org/package/2006/relationships"><Relationship Id="rId3" Type="http://schemas.openxmlformats.org/officeDocument/2006/relationships/image" Target="../media/image23.jpeg"/><Relationship Id="rId4" Type="http://schemas.microsoft.com/office/2007/relationships/hdphoto" Target="../media/hdphoto3.wdp"/><Relationship Id="rId1" Type="http://schemas.openxmlformats.org/officeDocument/2006/relationships/slideLayout" Target="../slideLayouts/slideLayout8.xml"/><Relationship Id="rId2" Type="http://schemas.openxmlformats.org/officeDocument/2006/relationships/notesSlide" Target="../notesSlides/notesSlide13.xml"/></Relationships>
</file>

<file path=ppt/slides/_rels/slide25.xml.rels><?xml version="1.0" encoding="UTF-8" standalone="yes"?>
<Relationships xmlns="http://schemas.openxmlformats.org/package/2006/relationships"><Relationship Id="rId3" Type="http://schemas.openxmlformats.org/officeDocument/2006/relationships/image" Target="../media/image24.jpeg"/><Relationship Id="rId4" Type="http://schemas.microsoft.com/office/2007/relationships/hdphoto" Target="../media/hdphoto4.wdp"/><Relationship Id="rId1" Type="http://schemas.openxmlformats.org/officeDocument/2006/relationships/slideLayout" Target="../slideLayouts/slideLayout8.xml"/><Relationship Id="rId2" Type="http://schemas.openxmlformats.org/officeDocument/2006/relationships/notesSlide" Target="../notesSlides/notesSlide1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3" Type="http://schemas.openxmlformats.org/officeDocument/2006/relationships/image" Target="../media/image20.emf"/><Relationship Id="rId4" Type="http://schemas.openxmlformats.org/officeDocument/2006/relationships/image" Target="../media/image21.emf"/><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25.jpeg"/><Relationship Id="rId4" Type="http://schemas.openxmlformats.org/officeDocument/2006/relationships/image" Target="../media/image26.png"/><Relationship Id="rId5" Type="http://schemas.openxmlformats.org/officeDocument/2006/relationships/image" Target="../media/image27.jpeg"/><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7.xml"/><Relationship Id="rId3" Type="http://schemas.openxmlformats.org/officeDocument/2006/relationships/image" Target="../media/image28.jpeg"/></Relationships>
</file>

<file path=ppt/slides/_rels/slide31.xml.rels><?xml version="1.0" encoding="UTF-8" standalone="yes"?>
<Relationships xmlns="http://schemas.openxmlformats.org/package/2006/relationships"><Relationship Id="rId3" Type="http://schemas.openxmlformats.org/officeDocument/2006/relationships/image" Target="../media/image29.emf"/><Relationship Id="rId4" Type="http://schemas.openxmlformats.org/officeDocument/2006/relationships/image" Target="../media/image30.emf"/><Relationship Id="rId1" Type="http://schemas.openxmlformats.org/officeDocument/2006/relationships/slideLayout" Target="../slideLayouts/slideLayout14.xml"/><Relationship Id="rId2" Type="http://schemas.openxmlformats.org/officeDocument/2006/relationships/notesSlide" Target="../notesSlides/notesSlide1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9.xml"/><Relationship Id="rId3" Type="http://schemas.openxmlformats.org/officeDocument/2006/relationships/image" Target="../media/image31.emf"/></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2.png"/><Relationship Id="rId3" Type="http://schemas.openxmlformats.org/officeDocument/2006/relationships/image" Target="../media/image33.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4.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5.png"/><Relationship Id="rId3" Type="http://schemas.openxmlformats.org/officeDocument/2006/relationships/image" Target="../media/image36.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7.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38.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9.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0.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1.jpe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2.jpe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3.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4.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2.jpe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45.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62.xml.rels><?xml version="1.0" encoding="UTF-8" standalone="yes"?>
<Relationships xmlns="http://schemas.openxmlformats.org/package/2006/relationships"><Relationship Id="rId3" Type="http://schemas.openxmlformats.org/officeDocument/2006/relationships/image" Target="../media/image46.jpg"/><Relationship Id="rId4" Type="http://schemas.openxmlformats.org/officeDocument/2006/relationships/image" Target="../media/image47.jpg"/><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_rels/slide63.xml.rels><?xml version="1.0" encoding="UTF-8" standalone="yes"?>
<Relationships xmlns="http://schemas.openxmlformats.org/package/2006/relationships"><Relationship Id="rId3" Type="http://schemas.openxmlformats.org/officeDocument/2006/relationships/image" Target="../media/image46.jpg"/><Relationship Id="rId4" Type="http://schemas.openxmlformats.org/officeDocument/2006/relationships/image" Target="../media/image48.png"/><Relationship Id="rId5" Type="http://schemas.openxmlformats.org/officeDocument/2006/relationships/image" Target="../media/image2.png"/><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64.xml.rels><?xml version="1.0" encoding="UTF-8" standalone="yes"?>
<Relationships xmlns="http://schemas.openxmlformats.org/package/2006/relationships"><Relationship Id="rId3" Type="http://schemas.openxmlformats.org/officeDocument/2006/relationships/image" Target="../media/image46.jpg"/><Relationship Id="rId4" Type="http://schemas.openxmlformats.org/officeDocument/2006/relationships/image" Target="../media/image49.jpg"/><Relationship Id="rId5" Type="http://schemas.openxmlformats.org/officeDocument/2006/relationships/image" Target="../media/image2.png"/><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65.xml.rels><?xml version="1.0" encoding="UTF-8" standalone="yes"?>
<Relationships xmlns="http://schemas.openxmlformats.org/package/2006/relationships"><Relationship Id="rId3" Type="http://schemas.openxmlformats.org/officeDocument/2006/relationships/image" Target="../media/image46.jpg"/><Relationship Id="rId4" Type="http://schemas.openxmlformats.org/officeDocument/2006/relationships/image" Target="../media/image50.jpeg"/><Relationship Id="rId5" Type="http://schemas.openxmlformats.org/officeDocument/2006/relationships/image" Target="../media/image2.png"/><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66.xml.rels><?xml version="1.0" encoding="UTF-8" standalone="yes"?>
<Relationships xmlns="http://schemas.openxmlformats.org/package/2006/relationships"><Relationship Id="rId3" Type="http://schemas.openxmlformats.org/officeDocument/2006/relationships/image" Target="../media/image46.jpg"/><Relationship Id="rId4" Type="http://schemas.openxmlformats.org/officeDocument/2006/relationships/image" Target="../media/image51.jpg"/><Relationship Id="rId5" Type="http://schemas.openxmlformats.org/officeDocument/2006/relationships/image" Target="../media/image2.png"/><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67.xml.rels><?xml version="1.0" encoding="UTF-8" standalone="yes"?>
<Relationships xmlns="http://schemas.openxmlformats.org/package/2006/relationships"><Relationship Id="rId3" Type="http://schemas.openxmlformats.org/officeDocument/2006/relationships/image" Target="../media/image46.jpg"/><Relationship Id="rId4" Type="http://schemas.openxmlformats.org/officeDocument/2006/relationships/image" Target="../media/image52.png"/><Relationship Id="rId5" Type="http://schemas.openxmlformats.org/officeDocument/2006/relationships/image" Target="../media/image2.png"/><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68.xml.rels><?xml version="1.0" encoding="UTF-8" standalone="yes"?>
<Relationships xmlns="http://schemas.openxmlformats.org/package/2006/relationships"><Relationship Id="rId3" Type="http://schemas.openxmlformats.org/officeDocument/2006/relationships/image" Target="../media/image46.jpg"/><Relationship Id="rId4" Type="http://schemas.openxmlformats.org/officeDocument/2006/relationships/image" Target="../media/image2.png"/><Relationship Id="rId5" Type="http://schemas.openxmlformats.org/officeDocument/2006/relationships/image" Target="../media/image53.png"/><Relationship Id="rId6" Type="http://schemas.openxmlformats.org/officeDocument/2006/relationships/image" Target="../media/image54.jpeg"/><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69.xml.rels><?xml version="1.0" encoding="UTF-8" standalone="yes"?>
<Relationships xmlns="http://schemas.openxmlformats.org/package/2006/relationships"><Relationship Id="rId3" Type="http://schemas.openxmlformats.org/officeDocument/2006/relationships/image" Target="../media/image46.jpg"/><Relationship Id="rId4" Type="http://schemas.openxmlformats.org/officeDocument/2006/relationships/image" Target="../media/image55.jpg"/><Relationship Id="rId5" Type="http://schemas.openxmlformats.org/officeDocument/2006/relationships/image" Target="../media/image2.png"/><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_rels/slide70.xml.rels><?xml version="1.0" encoding="UTF-8" standalone="yes"?>
<Relationships xmlns="http://schemas.openxmlformats.org/package/2006/relationships"><Relationship Id="rId3" Type="http://schemas.openxmlformats.org/officeDocument/2006/relationships/image" Target="../media/image56.png"/><Relationship Id="rId4" Type="http://schemas.openxmlformats.org/officeDocument/2006/relationships/image" Target="../media/image2.png"/><Relationship Id="rId1" Type="http://schemas.openxmlformats.org/officeDocument/2006/relationships/slideLayout" Target="../slideLayouts/slideLayout3.xml"/><Relationship Id="rId2" Type="http://schemas.openxmlformats.org/officeDocument/2006/relationships/image" Target="../media/image46.jpg"/></Relationships>
</file>

<file path=ppt/slides/_rels/slide71.xml.rels><?xml version="1.0" encoding="UTF-8" standalone="yes"?>
<Relationships xmlns="http://schemas.openxmlformats.org/package/2006/relationships"><Relationship Id="rId3" Type="http://schemas.openxmlformats.org/officeDocument/2006/relationships/image" Target="../media/image57.jpg"/><Relationship Id="rId4" Type="http://schemas.openxmlformats.org/officeDocument/2006/relationships/image" Target="../media/image2.png"/><Relationship Id="rId1" Type="http://schemas.openxmlformats.org/officeDocument/2006/relationships/slideLayout" Target="../slideLayouts/slideLayout3.xml"/><Relationship Id="rId2" Type="http://schemas.openxmlformats.org/officeDocument/2006/relationships/image" Target="../media/image46.jpg"/></Relationships>
</file>

<file path=ppt/slides/_rels/slide72.xml.rels><?xml version="1.0" encoding="UTF-8" standalone="yes"?>
<Relationships xmlns="http://schemas.openxmlformats.org/package/2006/relationships"><Relationship Id="rId3" Type="http://schemas.openxmlformats.org/officeDocument/2006/relationships/image" Target="../media/image58.jpeg"/><Relationship Id="rId4" Type="http://schemas.openxmlformats.org/officeDocument/2006/relationships/image" Target="../media/image2.png"/><Relationship Id="rId1" Type="http://schemas.openxmlformats.org/officeDocument/2006/relationships/slideLayout" Target="../slideLayouts/slideLayout3.xml"/><Relationship Id="rId2" Type="http://schemas.openxmlformats.org/officeDocument/2006/relationships/image" Target="../media/image46.jpg"/></Relationships>
</file>

<file path=ppt/slides/_rels/slide73.xml.rels><?xml version="1.0" encoding="UTF-8" standalone="yes"?>
<Relationships xmlns="http://schemas.openxmlformats.org/package/2006/relationships"><Relationship Id="rId3" Type="http://schemas.openxmlformats.org/officeDocument/2006/relationships/image" Target="../media/image59.png"/><Relationship Id="rId4" Type="http://schemas.openxmlformats.org/officeDocument/2006/relationships/image" Target="../media/image2.png"/><Relationship Id="rId1" Type="http://schemas.openxmlformats.org/officeDocument/2006/relationships/slideLayout" Target="../slideLayouts/slideLayout3.xml"/><Relationship Id="rId2" Type="http://schemas.openxmlformats.org/officeDocument/2006/relationships/image" Target="../media/image46.jpg"/></Relationships>
</file>

<file path=ppt/slides/_rels/slide74.xml.rels><?xml version="1.0" encoding="UTF-8" standalone="yes"?>
<Relationships xmlns="http://schemas.openxmlformats.org/package/2006/relationships"><Relationship Id="rId3" Type="http://schemas.openxmlformats.org/officeDocument/2006/relationships/image" Target="../media/image60.jpg"/><Relationship Id="rId4" Type="http://schemas.openxmlformats.org/officeDocument/2006/relationships/image" Target="../media/image61.jpeg"/><Relationship Id="rId5" Type="http://schemas.openxmlformats.org/officeDocument/2006/relationships/image" Target="../media/image2.png"/><Relationship Id="rId1" Type="http://schemas.openxmlformats.org/officeDocument/2006/relationships/slideLayout" Target="../slideLayouts/slideLayout3.xml"/><Relationship Id="rId2" Type="http://schemas.openxmlformats.org/officeDocument/2006/relationships/image" Target="../media/image46.jpg"/></Relationships>
</file>

<file path=ppt/slides/_rels/slide75.xml.rels><?xml version="1.0" encoding="UTF-8" standalone="yes"?>
<Relationships xmlns="http://schemas.openxmlformats.org/package/2006/relationships"><Relationship Id="rId3" Type="http://schemas.openxmlformats.org/officeDocument/2006/relationships/image" Target="../media/image62.jpeg"/><Relationship Id="rId4" Type="http://schemas.openxmlformats.org/officeDocument/2006/relationships/image" Target="../media/image2.png"/><Relationship Id="rId1" Type="http://schemas.openxmlformats.org/officeDocument/2006/relationships/slideLayout" Target="../slideLayouts/slideLayout3.xml"/><Relationship Id="rId2" Type="http://schemas.openxmlformats.org/officeDocument/2006/relationships/image" Target="../media/image46.jpg"/></Relationships>
</file>

<file path=ppt/slides/_rels/slide76.xml.rels><?xml version="1.0" encoding="UTF-8" standalone="yes"?>
<Relationships xmlns="http://schemas.openxmlformats.org/package/2006/relationships"><Relationship Id="rId3" Type="http://schemas.openxmlformats.org/officeDocument/2006/relationships/image" Target="../media/image46.jpg"/><Relationship Id="rId4" Type="http://schemas.openxmlformats.org/officeDocument/2006/relationships/image" Target="../media/image63.jpeg"/><Relationship Id="rId5" Type="http://schemas.openxmlformats.org/officeDocument/2006/relationships/image" Target="../media/image2.png"/><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_rels/slide77.xml.rels><?xml version="1.0" encoding="UTF-8" standalone="yes"?>
<Relationships xmlns="http://schemas.openxmlformats.org/package/2006/relationships"><Relationship Id="rId3" Type="http://schemas.openxmlformats.org/officeDocument/2006/relationships/image" Target="../media/image64.png"/><Relationship Id="rId4" Type="http://schemas.openxmlformats.org/officeDocument/2006/relationships/image" Target="../media/image2.png"/><Relationship Id="rId1" Type="http://schemas.openxmlformats.org/officeDocument/2006/relationships/slideLayout" Target="../slideLayouts/slideLayout3.xml"/><Relationship Id="rId2" Type="http://schemas.openxmlformats.org/officeDocument/2006/relationships/image" Target="../media/image46.jpg"/></Relationships>
</file>

<file path=ppt/slides/_rels/slide78.xml.rels><?xml version="1.0" encoding="UTF-8" standalone="yes"?>
<Relationships xmlns="http://schemas.openxmlformats.org/package/2006/relationships"><Relationship Id="rId3" Type="http://schemas.openxmlformats.org/officeDocument/2006/relationships/image" Target="../media/image65.jpeg"/><Relationship Id="rId4" Type="http://schemas.openxmlformats.org/officeDocument/2006/relationships/image" Target="../media/image2.png"/><Relationship Id="rId1" Type="http://schemas.openxmlformats.org/officeDocument/2006/relationships/slideLayout" Target="../slideLayouts/slideLayout3.xml"/><Relationship Id="rId2" Type="http://schemas.openxmlformats.org/officeDocument/2006/relationships/image" Target="../media/image46.jpg"/></Relationships>
</file>

<file path=ppt/slides/_rels/slide79.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66.jpg"/><Relationship Id="rId1" Type="http://schemas.openxmlformats.org/officeDocument/2006/relationships/slideLayout" Target="../slideLayouts/slideLayout3.xml"/><Relationship Id="rId2" Type="http://schemas.openxmlformats.org/officeDocument/2006/relationships/image" Target="../media/image46.jpg"/></Relationships>
</file>

<file path=ppt/slides/_rels/slide80.xml.rels><?xml version="1.0" encoding="UTF-8" standalone="yes"?>
<Relationships xmlns="http://schemas.openxmlformats.org/package/2006/relationships"><Relationship Id="rId3" Type="http://schemas.openxmlformats.org/officeDocument/2006/relationships/image" Target="../media/image67.jpg"/><Relationship Id="rId4" Type="http://schemas.openxmlformats.org/officeDocument/2006/relationships/image" Target="../media/image2.png"/><Relationship Id="rId1" Type="http://schemas.openxmlformats.org/officeDocument/2006/relationships/slideLayout" Target="../slideLayouts/slideLayout3.xml"/><Relationship Id="rId2" Type="http://schemas.openxmlformats.org/officeDocument/2006/relationships/image" Target="../media/image46.jp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0.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8.png"/></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1.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2.xml"/><Relationship Id="rId3" Type="http://schemas.openxmlformats.org/officeDocument/2006/relationships/hyperlink" Target="https://m.youtube.com/user/drbuttar" TargetMode="Externa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9.jpg"/><Relationship Id="rId3"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48965" y="2954422"/>
            <a:ext cx="8351940" cy="568053"/>
          </a:xfrm>
        </p:spPr>
        <p:txBody>
          <a:bodyPr>
            <a:noAutofit/>
          </a:bodyPr>
          <a:lstStyle/>
          <a:p>
            <a:r>
              <a:rPr lang="en-US" sz="3200" b="1" dirty="0" smtClean="0">
                <a:solidFill>
                  <a:schemeClr val="bg1"/>
                </a:solidFill>
              </a:rPr>
              <a:t>Advances </a:t>
            </a:r>
            <a:r>
              <a:rPr lang="en-US" sz="3200" b="1" dirty="0">
                <a:solidFill>
                  <a:schemeClr val="bg1"/>
                </a:solidFill>
              </a:rPr>
              <a:t>in Cancer Treatment:  ABCF-1 to </a:t>
            </a:r>
            <a:r>
              <a:rPr lang="en-US" sz="3200" b="1" dirty="0" smtClean="0">
                <a:solidFill>
                  <a:schemeClr val="bg1"/>
                </a:solidFill>
              </a:rPr>
              <a:t>IL-33</a:t>
            </a:r>
            <a:endParaRPr lang="en-US" sz="3200" b="1" dirty="0">
              <a:solidFill>
                <a:schemeClr val="bg1"/>
              </a:solidFill>
            </a:endParaRPr>
          </a:p>
        </p:txBody>
      </p:sp>
      <p:sp>
        <p:nvSpPr>
          <p:cNvPr id="3" name="Subtitle 2"/>
          <p:cNvSpPr>
            <a:spLocks noGrp="1"/>
          </p:cNvSpPr>
          <p:nvPr>
            <p:ph type="subTitle" idx="1"/>
          </p:nvPr>
        </p:nvSpPr>
        <p:spPr>
          <a:xfrm>
            <a:off x="1479727" y="3946095"/>
            <a:ext cx="6184553" cy="572644"/>
          </a:xfrm>
        </p:spPr>
        <p:txBody>
          <a:bodyPr>
            <a:normAutofit lnSpcReduction="10000"/>
          </a:bodyPr>
          <a:lstStyle/>
          <a:p>
            <a:r>
              <a:rPr lang="en-US" sz="1500" dirty="0"/>
              <a:t>Dr. Rashid A. Buttar, FAAPM, FACAM, FAAIM</a:t>
            </a:r>
          </a:p>
          <a:p>
            <a:r>
              <a:rPr lang="en-US" sz="1500" dirty="0"/>
              <a:t>Medical Director, Centers for Advanced Medicine</a:t>
            </a:r>
          </a:p>
        </p:txBody>
      </p:sp>
      <p:sp>
        <p:nvSpPr>
          <p:cNvPr id="4" name="Rectangle 3"/>
          <p:cNvSpPr/>
          <p:nvPr/>
        </p:nvSpPr>
        <p:spPr>
          <a:xfrm>
            <a:off x="7549750" y="4976854"/>
            <a:ext cx="451253" cy="16664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6" name="Footer Placeholder 5"/>
          <p:cNvSpPr>
            <a:spLocks noGrp="1"/>
          </p:cNvSpPr>
          <p:nvPr>
            <p:ph type="ftr" sz="quarter" idx="11"/>
          </p:nvPr>
        </p:nvSpPr>
        <p:spPr/>
        <p:txBody>
          <a:bodyPr/>
          <a:lstStyle/>
          <a:p>
            <a:r>
              <a:rPr lang="en-US" dirty="0" smtClean="0"/>
              <a:t>Copyright© 2018 - Dr. Rashid A. Buttar, LLC  All Rights Reserved</a:t>
            </a:r>
            <a:endParaRPr lang="en-US" dirty="0"/>
          </a:p>
        </p:txBody>
      </p:sp>
      <p:sp>
        <p:nvSpPr>
          <p:cNvPr id="7" name="Slide Number Placeholder 6"/>
          <p:cNvSpPr>
            <a:spLocks noGrp="1"/>
          </p:cNvSpPr>
          <p:nvPr>
            <p:ph type="sldNum" sz="quarter" idx="12"/>
          </p:nvPr>
        </p:nvSpPr>
        <p:spPr/>
        <p:txBody>
          <a:bodyPr/>
          <a:lstStyle/>
          <a:p>
            <a:fld id="{B82CCC60-E8CD-4174-8B1A-7DF615B22EEF}" type="slidenum">
              <a:rPr lang="en-US" smtClean="0"/>
              <a:pPr/>
              <a:t>1</a:t>
            </a:fld>
            <a:endParaRPr lang="en-US" dirty="0"/>
          </a:p>
        </p:txBody>
      </p:sp>
      <p:sp>
        <p:nvSpPr>
          <p:cNvPr id="8" name="Title 1"/>
          <p:cNvSpPr txBox="1">
            <a:spLocks/>
          </p:cNvSpPr>
          <p:nvPr/>
        </p:nvSpPr>
        <p:spPr>
          <a:xfrm>
            <a:off x="450185" y="3374437"/>
            <a:ext cx="8351940" cy="568053"/>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ctr" defTabSz="685749" rtl="0" eaLnBrk="1" latinLnBrk="0" hangingPunct="1">
              <a:spcBef>
                <a:spcPct val="0"/>
              </a:spcBef>
              <a:buNone/>
              <a:defRPr sz="2700" kern="1200">
                <a:solidFill>
                  <a:srgbClr val="00B0F0"/>
                </a:solidFill>
                <a:latin typeface="+mj-lt"/>
                <a:ea typeface="+mj-ea"/>
                <a:cs typeface="+mj-cs"/>
              </a:defRPr>
            </a:lvl1pPr>
          </a:lstStyle>
          <a:p>
            <a:r>
              <a:rPr lang="en-US" sz="2800" b="1" dirty="0" smtClean="0">
                <a:solidFill>
                  <a:schemeClr val="bg1"/>
                </a:solidFill>
              </a:rPr>
              <a:t>Standard Enzyme:  Nov 8-9, </a:t>
            </a:r>
            <a:r>
              <a:rPr lang="en-US" sz="2800" b="1" dirty="0" smtClean="0">
                <a:solidFill>
                  <a:schemeClr val="bg1"/>
                </a:solidFill>
              </a:rPr>
              <a:t>2019, </a:t>
            </a:r>
            <a:r>
              <a:rPr lang="en-US" sz="2800" b="1" dirty="0" smtClean="0">
                <a:solidFill>
                  <a:schemeClr val="bg1"/>
                </a:solidFill>
              </a:rPr>
              <a:t>Georgia</a:t>
            </a:r>
            <a:endParaRPr lang="en-US" sz="2800" b="1" dirty="0">
              <a:solidFill>
                <a:schemeClr val="bg1"/>
              </a:solidFill>
            </a:endParaRPr>
          </a:p>
        </p:txBody>
      </p:sp>
    </p:spTree>
    <p:extLst>
      <p:ext uri="{BB962C8B-B14F-4D97-AF65-F5344CB8AC3E}">
        <p14:creationId xmlns:p14="http://schemas.microsoft.com/office/powerpoint/2010/main" val="3639203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ctrTitle"/>
          </p:nvPr>
        </p:nvSpPr>
        <p:spPr>
          <a:xfrm>
            <a:off x="2137545" y="1250274"/>
            <a:ext cx="4945261" cy="1017617"/>
          </a:xfrm>
        </p:spPr>
        <p:txBody>
          <a:bodyPr>
            <a:normAutofit/>
          </a:bodyPr>
          <a:lstStyle/>
          <a:p>
            <a:r>
              <a:rPr lang="en-US" sz="4050" b="1" dirty="0" smtClean="0">
                <a:solidFill>
                  <a:srgbClr val="FFFF00"/>
                </a:solidFill>
              </a:rPr>
              <a:t>Objectives</a:t>
            </a:r>
            <a:endParaRPr lang="en-US" sz="4050" b="1" dirty="0">
              <a:solidFill>
                <a:srgbClr val="FFFF00"/>
              </a:solidFill>
            </a:endParaRPr>
          </a:p>
        </p:txBody>
      </p:sp>
      <p:sp>
        <p:nvSpPr>
          <p:cNvPr id="3" name="Subtitle 2"/>
          <p:cNvSpPr>
            <a:spLocks noGrp="1"/>
          </p:cNvSpPr>
          <p:nvPr>
            <p:ph type="subTitle" idx="1"/>
          </p:nvPr>
        </p:nvSpPr>
        <p:spPr>
          <a:xfrm>
            <a:off x="1594251" y="2229904"/>
            <a:ext cx="6031847" cy="2420240"/>
          </a:xfrm>
        </p:spPr>
        <p:txBody>
          <a:bodyPr>
            <a:normAutofit/>
          </a:bodyPr>
          <a:lstStyle/>
          <a:p>
            <a:r>
              <a:rPr lang="en-US" sz="3000" b="1" dirty="0" smtClean="0"/>
              <a:t>Experimentation</a:t>
            </a:r>
          </a:p>
          <a:p>
            <a:r>
              <a:rPr lang="en-US" sz="3000" b="1" dirty="0" smtClean="0"/>
              <a:t>Demonstration</a:t>
            </a:r>
          </a:p>
          <a:p>
            <a:r>
              <a:rPr lang="en-US" sz="3000" b="1" dirty="0" smtClean="0"/>
              <a:t>Transformation</a:t>
            </a:r>
          </a:p>
          <a:p>
            <a:r>
              <a:rPr lang="is-IS" sz="3000" b="1" dirty="0" smtClean="0"/>
              <a:t>…And All In The Next Hour</a:t>
            </a:r>
            <a:endParaRPr lang="en-US" sz="3000" b="1" dirty="0"/>
          </a:p>
        </p:txBody>
      </p:sp>
    </p:spTree>
    <p:extLst>
      <p:ext uri="{BB962C8B-B14F-4D97-AF65-F5344CB8AC3E}">
        <p14:creationId xmlns:p14="http://schemas.microsoft.com/office/powerpoint/2010/main" val="179370489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37543" y="1197405"/>
            <a:ext cx="4945261" cy="612371"/>
          </a:xfrm>
        </p:spPr>
        <p:txBody>
          <a:bodyPr>
            <a:normAutofit fontScale="90000"/>
          </a:bodyPr>
          <a:lstStyle/>
          <a:p>
            <a:r>
              <a:rPr lang="en-US" sz="4050" b="1" dirty="0" smtClean="0">
                <a:solidFill>
                  <a:srgbClr val="FFFF00"/>
                </a:solidFill>
              </a:rPr>
              <a:t>Objectives</a:t>
            </a:r>
            <a:endParaRPr lang="en-US" sz="4050" b="1" dirty="0">
              <a:solidFill>
                <a:srgbClr val="FFFF00"/>
              </a:solidFill>
            </a:endParaRPr>
          </a:p>
        </p:txBody>
      </p:sp>
      <p:sp>
        <p:nvSpPr>
          <p:cNvPr id="3" name="Subtitle 2"/>
          <p:cNvSpPr>
            <a:spLocks noGrp="1"/>
          </p:cNvSpPr>
          <p:nvPr>
            <p:ph type="subTitle" idx="1"/>
          </p:nvPr>
        </p:nvSpPr>
        <p:spPr>
          <a:xfrm>
            <a:off x="1594251" y="1809776"/>
            <a:ext cx="6031847" cy="2840368"/>
          </a:xfrm>
        </p:spPr>
        <p:txBody>
          <a:bodyPr>
            <a:normAutofit/>
          </a:bodyPr>
          <a:lstStyle/>
          <a:p>
            <a:r>
              <a:rPr lang="is-IS" sz="3000" b="1" dirty="0" smtClean="0"/>
              <a:t>Fire Engines and Fires</a:t>
            </a:r>
          </a:p>
          <a:p>
            <a:r>
              <a:rPr lang="is-IS" sz="3000" b="1" dirty="0" smtClean="0"/>
              <a:t>IL-33 vs AARSOTA</a:t>
            </a:r>
          </a:p>
          <a:p>
            <a:r>
              <a:rPr lang="is-IS" sz="3000" b="1" dirty="0" smtClean="0"/>
              <a:t>ABCF-1</a:t>
            </a:r>
          </a:p>
          <a:p>
            <a:r>
              <a:rPr lang="is-IS" sz="3000" b="1" dirty="0" smtClean="0"/>
              <a:t>Curcophenols</a:t>
            </a:r>
          </a:p>
          <a:p>
            <a:r>
              <a:rPr lang="is-IS" sz="3000" b="1" dirty="0" smtClean="0"/>
              <a:t>Resources – AHEAD Map™</a:t>
            </a:r>
          </a:p>
        </p:txBody>
      </p:sp>
    </p:spTree>
    <p:extLst>
      <p:ext uri="{BB962C8B-B14F-4D97-AF65-F5344CB8AC3E}">
        <p14:creationId xmlns:p14="http://schemas.microsoft.com/office/powerpoint/2010/main" val="15386396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7410" y="2676297"/>
            <a:ext cx="2497623" cy="642938"/>
          </a:xfrm>
        </p:spPr>
        <p:txBody>
          <a:bodyPr>
            <a:normAutofit fontScale="90000"/>
          </a:bodyPr>
          <a:lstStyle/>
          <a:p>
            <a:r>
              <a:rPr lang="en-US" altLang="en-US" b="1" dirty="0">
                <a:latin typeface="+mn-lt"/>
              </a:rPr>
              <a:t>What do you see?</a:t>
            </a:r>
          </a:p>
        </p:txBody>
      </p:sp>
      <p:pic>
        <p:nvPicPr>
          <p:cNvPr id="5" name="Content Placeholder 4" descr="Screen Shot 2015-05-09 at 11.50.15 AM.png"/>
          <p:cNvPicPr>
            <a:picLocks noGrp="1" noChangeAspect="1"/>
          </p:cNvPicPr>
          <p:nvPr>
            <p:ph idx="1"/>
          </p:nvPr>
        </p:nvPicPr>
        <p:blipFill>
          <a:blip r:embed="rId3"/>
          <a:srcRect l="-54569" r="-54569"/>
          <a:stretch>
            <a:fillRect/>
          </a:stretch>
        </p:blipFill>
        <p:spPr>
          <a:xfrm>
            <a:off x="1518510" y="862448"/>
            <a:ext cx="7855807" cy="4159193"/>
          </a:xfrm>
        </p:spPr>
      </p:pic>
      <p:sp>
        <p:nvSpPr>
          <p:cNvPr id="3" name="Slide Number Placeholder 2"/>
          <p:cNvSpPr>
            <a:spLocks noGrp="1"/>
          </p:cNvSpPr>
          <p:nvPr>
            <p:ph type="sldNum" sz="quarter" idx="12"/>
          </p:nvPr>
        </p:nvSpPr>
        <p:spPr/>
        <p:txBody>
          <a:bodyPr/>
          <a:lstStyle/>
          <a:p>
            <a:fld id="{8B09D3A6-347C-447E-BAFF-09093113F808}" type="slidenum">
              <a:rPr lang="en-US" smtClean="0"/>
              <a:t>4</a:t>
            </a:fld>
            <a:endParaRPr lang="en-US"/>
          </a:p>
        </p:txBody>
      </p:sp>
      <p:sp>
        <p:nvSpPr>
          <p:cNvPr id="6" name="Date Placeholder 5"/>
          <p:cNvSpPr>
            <a:spLocks noGrp="1"/>
          </p:cNvSpPr>
          <p:nvPr>
            <p:ph type="dt" sz="half" idx="4294967295"/>
          </p:nvPr>
        </p:nvSpPr>
        <p:spPr>
          <a:xfrm>
            <a:off x="1614489" y="4193382"/>
            <a:ext cx="1875604" cy="230386"/>
          </a:xfrm>
          <a:prstGeom prst="rect">
            <a:avLst/>
          </a:prstGeom>
        </p:spPr>
        <p:txBody>
          <a:bodyPr/>
          <a:lstStyle/>
          <a:p>
            <a:r>
              <a:rPr lang="en-US" smtClean="0"/>
              <a:t>©Rashid A. Buttar, DO, FAAPM, FACAM, FAAIM</a:t>
            </a:r>
            <a:endParaRPr lang="en-US"/>
          </a:p>
        </p:txBody>
      </p:sp>
      <p:sp>
        <p:nvSpPr>
          <p:cNvPr id="7" name="Title 1"/>
          <p:cNvSpPr txBox="1">
            <a:spLocks/>
          </p:cNvSpPr>
          <p:nvPr/>
        </p:nvSpPr>
        <p:spPr>
          <a:xfrm>
            <a:off x="-161855" y="1973524"/>
            <a:ext cx="3996154" cy="572642"/>
          </a:xfrm>
          <a:prstGeom prst="rect">
            <a:avLst/>
          </a:prstGeom>
        </p:spPr>
        <p:txBody>
          <a:bodyPr vert="horz" lIns="91440" tIns="45720" rIns="91440" bIns="45720" rtlCol="0" anchor="ctr">
            <a:normAutofit fontScale="90000" lnSpcReduction="20000"/>
          </a:bodyPr>
          <a:lstStyle>
            <a:lvl1pPr algn="l" defTabSz="685749" rtl="0" eaLnBrk="1" latinLnBrk="0" hangingPunct="1">
              <a:spcBef>
                <a:spcPct val="0"/>
              </a:spcBef>
              <a:buNone/>
              <a:defRPr sz="2700" kern="1200">
                <a:solidFill>
                  <a:srgbClr val="00B0F0"/>
                </a:solidFill>
                <a:latin typeface="+mj-lt"/>
                <a:ea typeface="+mj-ea"/>
                <a:cs typeface="+mj-cs"/>
              </a:defRPr>
            </a:lvl1pPr>
          </a:lstStyle>
          <a:p>
            <a:pPr algn="ctr"/>
            <a:r>
              <a:rPr lang="en-US" sz="4050" b="1" smtClean="0">
                <a:solidFill>
                  <a:srgbClr val="FFFF00"/>
                </a:solidFill>
              </a:rPr>
              <a:t>Exercise No. 1</a:t>
            </a:r>
            <a:endParaRPr lang="en-US" sz="4050" b="1" dirty="0">
              <a:solidFill>
                <a:srgbClr val="FFFF00"/>
              </a:solidFill>
            </a:endParaRPr>
          </a:p>
        </p:txBody>
      </p:sp>
    </p:spTree>
    <p:extLst>
      <p:ext uri="{BB962C8B-B14F-4D97-AF65-F5344CB8AC3E}">
        <p14:creationId xmlns:p14="http://schemas.microsoft.com/office/powerpoint/2010/main" val="139340082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099369" y="1325078"/>
            <a:ext cx="4945261" cy="1017617"/>
          </a:xfrm>
        </p:spPr>
        <p:txBody>
          <a:bodyPr>
            <a:normAutofit/>
          </a:bodyPr>
          <a:lstStyle/>
          <a:p>
            <a:r>
              <a:rPr lang="en-US" sz="4050" b="1" dirty="0" smtClean="0">
                <a:solidFill>
                  <a:srgbClr val="FFFF00"/>
                </a:solidFill>
              </a:rPr>
              <a:t>Thoughts vs Beliefs </a:t>
            </a:r>
            <a:endParaRPr lang="en-US" sz="4050" b="1" dirty="0">
              <a:solidFill>
                <a:srgbClr val="FFFF00"/>
              </a:solidFill>
            </a:endParaRPr>
          </a:p>
        </p:txBody>
      </p:sp>
      <p:sp>
        <p:nvSpPr>
          <p:cNvPr id="3" name="Subtitle 2"/>
          <p:cNvSpPr>
            <a:spLocks noGrp="1"/>
          </p:cNvSpPr>
          <p:nvPr>
            <p:ph type="subTitle" idx="1"/>
          </p:nvPr>
        </p:nvSpPr>
        <p:spPr>
          <a:xfrm>
            <a:off x="1594253" y="2342695"/>
            <a:ext cx="6031847" cy="2420240"/>
          </a:xfrm>
        </p:spPr>
        <p:txBody>
          <a:bodyPr>
            <a:normAutofit/>
          </a:bodyPr>
          <a:lstStyle/>
          <a:p>
            <a:r>
              <a:rPr lang="en-US" sz="3000" b="1" dirty="0"/>
              <a:t>Your Thoughts Create Your Beliefs</a:t>
            </a:r>
          </a:p>
          <a:p>
            <a:endParaRPr lang="en-US" sz="1425" b="1" dirty="0"/>
          </a:p>
          <a:p>
            <a:r>
              <a:rPr lang="en-US" sz="3000" b="1" dirty="0"/>
              <a:t>If you want to CHANGE your Results,</a:t>
            </a:r>
          </a:p>
          <a:p>
            <a:r>
              <a:rPr lang="en-US" sz="3000" b="1" dirty="0"/>
              <a:t>You MUST CHANGE your Thoughts First</a:t>
            </a:r>
          </a:p>
          <a:p>
            <a:endParaRPr lang="en-US" sz="1275" b="1" dirty="0"/>
          </a:p>
        </p:txBody>
      </p:sp>
    </p:spTree>
    <p:extLst>
      <p:ext uri="{BB962C8B-B14F-4D97-AF65-F5344CB8AC3E}">
        <p14:creationId xmlns:p14="http://schemas.microsoft.com/office/powerpoint/2010/main" val="54607821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dissolve">
                                      <p:cBhvr>
                                        <p:cTn id="12" dur="500"/>
                                        <p:tgtEl>
                                          <p:spTgt spid="3">
                                            <p:txEl>
                                              <p:pRg st="2" end="2"/>
                                            </p:txEl>
                                          </p:spTgt>
                                        </p:tgtEl>
                                      </p:cBhvr>
                                    </p:animEffect>
                                  </p:childTnLst>
                                </p:cTn>
                              </p:par>
                              <p:par>
                                <p:cTn id="13" presetID="9"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dissolve">
                                      <p:cBhvr>
                                        <p:cTn id="15"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7409" y="1821051"/>
            <a:ext cx="2497623" cy="642938"/>
          </a:xfrm>
        </p:spPr>
        <p:txBody>
          <a:bodyPr>
            <a:normAutofit/>
          </a:bodyPr>
          <a:lstStyle/>
          <a:p>
            <a:pPr algn="ctr"/>
            <a:r>
              <a:rPr lang="en-US" altLang="en-US" b="1" dirty="0" smtClean="0">
                <a:latin typeface="+mn-lt"/>
              </a:rPr>
              <a:t>Perception</a:t>
            </a:r>
            <a:endParaRPr lang="en-US" altLang="en-US" b="1" dirty="0">
              <a:latin typeface="+mn-lt"/>
            </a:endParaRPr>
          </a:p>
        </p:txBody>
      </p:sp>
      <p:pic>
        <p:nvPicPr>
          <p:cNvPr id="5" name="Content Placeholder 4" descr="Screen Shot 2015-05-09 at 11.50.15 AM.png"/>
          <p:cNvPicPr>
            <a:picLocks noGrp="1" noChangeAspect="1"/>
          </p:cNvPicPr>
          <p:nvPr>
            <p:ph idx="1"/>
          </p:nvPr>
        </p:nvPicPr>
        <p:blipFill>
          <a:blip r:embed="rId3"/>
          <a:srcRect l="-54569" r="-54569"/>
          <a:stretch>
            <a:fillRect/>
          </a:stretch>
        </p:blipFill>
        <p:spPr>
          <a:xfrm>
            <a:off x="1518510" y="862448"/>
            <a:ext cx="7855807" cy="4159193"/>
          </a:xfrm>
        </p:spPr>
      </p:pic>
      <p:sp>
        <p:nvSpPr>
          <p:cNvPr id="3" name="Slide Number Placeholder 2"/>
          <p:cNvSpPr>
            <a:spLocks noGrp="1"/>
          </p:cNvSpPr>
          <p:nvPr>
            <p:ph type="sldNum" sz="quarter" idx="12"/>
          </p:nvPr>
        </p:nvSpPr>
        <p:spPr/>
        <p:txBody>
          <a:bodyPr/>
          <a:lstStyle/>
          <a:p>
            <a:fld id="{8B09D3A6-347C-447E-BAFF-09093113F808}" type="slidenum">
              <a:rPr lang="en-US" smtClean="0"/>
              <a:t>6</a:t>
            </a:fld>
            <a:endParaRPr lang="en-US"/>
          </a:p>
        </p:txBody>
      </p:sp>
      <p:sp>
        <p:nvSpPr>
          <p:cNvPr id="6" name="Date Placeholder 5"/>
          <p:cNvSpPr>
            <a:spLocks noGrp="1"/>
          </p:cNvSpPr>
          <p:nvPr>
            <p:ph type="dt" sz="half" idx="4294967295"/>
          </p:nvPr>
        </p:nvSpPr>
        <p:spPr>
          <a:xfrm>
            <a:off x="1614489" y="4193382"/>
            <a:ext cx="1875604" cy="230386"/>
          </a:xfrm>
          <a:prstGeom prst="rect">
            <a:avLst/>
          </a:prstGeom>
        </p:spPr>
        <p:txBody>
          <a:bodyPr/>
          <a:lstStyle/>
          <a:p>
            <a:r>
              <a:rPr lang="en-US" dirty="0" smtClean="0"/>
              <a:t>©Rashid A. Buttar, DO, FAAPM, FACAM, FAAIM</a:t>
            </a:r>
            <a:endParaRPr lang="en-US" dirty="0"/>
          </a:p>
        </p:txBody>
      </p:sp>
      <p:sp>
        <p:nvSpPr>
          <p:cNvPr id="7" name="Title 1"/>
          <p:cNvSpPr txBox="1">
            <a:spLocks/>
          </p:cNvSpPr>
          <p:nvPr/>
        </p:nvSpPr>
        <p:spPr>
          <a:xfrm>
            <a:off x="-161856" y="2788018"/>
            <a:ext cx="3996154" cy="572642"/>
          </a:xfrm>
          <a:prstGeom prst="rect">
            <a:avLst/>
          </a:prstGeom>
        </p:spPr>
        <p:txBody>
          <a:bodyPr vert="horz" lIns="91440" tIns="45720" rIns="91440" bIns="45720" rtlCol="0" anchor="ctr">
            <a:normAutofit fontScale="90000" lnSpcReduction="20000"/>
          </a:bodyPr>
          <a:lstStyle>
            <a:lvl1pPr algn="l" defTabSz="685749" rtl="0" eaLnBrk="1" latinLnBrk="0" hangingPunct="1">
              <a:spcBef>
                <a:spcPct val="0"/>
              </a:spcBef>
              <a:buNone/>
              <a:defRPr sz="2700" kern="1200">
                <a:solidFill>
                  <a:srgbClr val="00B0F0"/>
                </a:solidFill>
                <a:latin typeface="+mj-lt"/>
                <a:ea typeface="+mj-ea"/>
                <a:cs typeface="+mj-cs"/>
              </a:defRPr>
            </a:lvl1pPr>
          </a:lstStyle>
          <a:p>
            <a:pPr algn="ctr"/>
            <a:r>
              <a:rPr lang="en-US" sz="4050" b="1" dirty="0" smtClean="0">
                <a:solidFill>
                  <a:srgbClr val="FFFF00"/>
                </a:solidFill>
              </a:rPr>
              <a:t>Belief</a:t>
            </a:r>
            <a:endParaRPr lang="en-US" sz="4050" b="1" dirty="0">
              <a:solidFill>
                <a:srgbClr val="FFFF00"/>
              </a:solidFill>
            </a:endParaRPr>
          </a:p>
        </p:txBody>
      </p:sp>
    </p:spTree>
    <p:extLst>
      <p:ext uri="{BB962C8B-B14F-4D97-AF65-F5344CB8AC3E}">
        <p14:creationId xmlns:p14="http://schemas.microsoft.com/office/powerpoint/2010/main" val="17389022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dissolve">
                                      <p:cBhvr>
                                        <p:cTn id="12"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37543" y="1197405"/>
            <a:ext cx="4945261" cy="612371"/>
          </a:xfrm>
        </p:spPr>
        <p:txBody>
          <a:bodyPr>
            <a:normAutofit fontScale="90000"/>
          </a:bodyPr>
          <a:lstStyle/>
          <a:p>
            <a:r>
              <a:rPr lang="en-US" sz="4050" b="1" dirty="0" smtClean="0">
                <a:solidFill>
                  <a:srgbClr val="FFFF00"/>
                </a:solidFill>
              </a:rPr>
              <a:t>Problem in Medicine</a:t>
            </a:r>
            <a:endParaRPr lang="en-US" sz="4050" b="1" dirty="0">
              <a:solidFill>
                <a:srgbClr val="FFFF00"/>
              </a:solidFill>
            </a:endParaRPr>
          </a:p>
        </p:txBody>
      </p:sp>
      <p:sp>
        <p:nvSpPr>
          <p:cNvPr id="3" name="Subtitle 2"/>
          <p:cNvSpPr>
            <a:spLocks noGrp="1"/>
          </p:cNvSpPr>
          <p:nvPr>
            <p:ph type="subTitle" idx="1"/>
          </p:nvPr>
        </p:nvSpPr>
        <p:spPr>
          <a:xfrm>
            <a:off x="1517900" y="1994442"/>
            <a:ext cx="6031847" cy="2470124"/>
          </a:xfrm>
        </p:spPr>
        <p:txBody>
          <a:bodyPr>
            <a:normAutofit/>
          </a:bodyPr>
          <a:lstStyle/>
          <a:p>
            <a:r>
              <a:rPr lang="en-US" sz="4000" b="1" dirty="0"/>
              <a:t>Fire Engines and Fires</a:t>
            </a:r>
          </a:p>
          <a:p>
            <a:r>
              <a:rPr lang="is-IS" sz="4000" b="1" dirty="0" smtClean="0"/>
              <a:t>Story of Anorexic Peptide</a:t>
            </a:r>
          </a:p>
          <a:p>
            <a:r>
              <a:rPr lang="is-IS" sz="4000" b="1" dirty="0" smtClean="0"/>
              <a:t>Science </a:t>
            </a:r>
            <a:r>
              <a:rPr lang="is-IS" sz="4000" b="1" dirty="0"/>
              <a:t>vs Houses</a:t>
            </a:r>
          </a:p>
          <a:p>
            <a:endParaRPr lang="is-IS" sz="3000" b="1" dirty="0" smtClean="0"/>
          </a:p>
        </p:txBody>
      </p:sp>
    </p:spTree>
    <p:extLst>
      <p:ext uri="{BB962C8B-B14F-4D97-AF65-F5344CB8AC3E}">
        <p14:creationId xmlns:p14="http://schemas.microsoft.com/office/powerpoint/2010/main" val="7876006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37543" y="1197405"/>
            <a:ext cx="4945261" cy="3206805"/>
          </a:xfrm>
        </p:spPr>
        <p:txBody>
          <a:bodyPr>
            <a:normAutofit/>
          </a:bodyPr>
          <a:lstStyle/>
          <a:p>
            <a:r>
              <a:rPr lang="en-US" sz="4050" b="1" dirty="0" smtClean="0">
                <a:solidFill>
                  <a:srgbClr val="FFFF00"/>
                </a:solidFill>
              </a:rPr>
              <a:t>Full Disclosure</a:t>
            </a:r>
            <a:endParaRPr lang="en-US" sz="4050" b="1" dirty="0">
              <a:solidFill>
                <a:srgbClr val="FFFF00"/>
              </a:solidFill>
            </a:endParaRPr>
          </a:p>
        </p:txBody>
      </p:sp>
    </p:spTree>
    <p:extLst>
      <p:ext uri="{BB962C8B-B14F-4D97-AF65-F5344CB8AC3E}">
        <p14:creationId xmlns:p14="http://schemas.microsoft.com/office/powerpoint/2010/main" val="102269494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37543" y="1197405"/>
            <a:ext cx="4945261" cy="3206805"/>
          </a:xfrm>
        </p:spPr>
        <p:txBody>
          <a:bodyPr>
            <a:normAutofit/>
          </a:bodyPr>
          <a:lstStyle/>
          <a:p>
            <a:r>
              <a:rPr lang="en-US" sz="4050" b="1" dirty="0" smtClean="0">
                <a:solidFill>
                  <a:srgbClr val="FFFF00"/>
                </a:solidFill>
              </a:rPr>
              <a:t>IL-33</a:t>
            </a:r>
            <a:br>
              <a:rPr lang="en-US" sz="4050" b="1" dirty="0" smtClean="0">
                <a:solidFill>
                  <a:srgbClr val="FFFF00"/>
                </a:solidFill>
              </a:rPr>
            </a:br>
            <a:r>
              <a:rPr lang="en-US" sz="4050" b="1" dirty="0" smtClean="0">
                <a:solidFill>
                  <a:srgbClr val="FFFF00"/>
                </a:solidFill>
              </a:rPr>
              <a:t>vs</a:t>
            </a:r>
            <a:br>
              <a:rPr lang="en-US" sz="4050" b="1" dirty="0" smtClean="0">
                <a:solidFill>
                  <a:srgbClr val="FFFF00"/>
                </a:solidFill>
              </a:rPr>
            </a:br>
            <a:r>
              <a:rPr lang="en-US" sz="4050" b="1" dirty="0" smtClean="0">
                <a:solidFill>
                  <a:srgbClr val="FFFF00"/>
                </a:solidFill>
              </a:rPr>
              <a:t>AARSOTA</a:t>
            </a:r>
            <a:endParaRPr lang="en-US" sz="4050" b="1" dirty="0">
              <a:solidFill>
                <a:srgbClr val="FFFF00"/>
              </a:solidFill>
            </a:endParaRPr>
          </a:p>
        </p:txBody>
      </p:sp>
    </p:spTree>
    <p:extLst>
      <p:ext uri="{BB962C8B-B14F-4D97-AF65-F5344CB8AC3E}">
        <p14:creationId xmlns:p14="http://schemas.microsoft.com/office/powerpoint/2010/main" val="121281491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50280" y="841211"/>
            <a:ext cx="5617698" cy="543173"/>
          </a:xfrm>
        </p:spPr>
        <p:txBody>
          <a:bodyPr>
            <a:normAutofit fontScale="90000"/>
          </a:bodyPr>
          <a:lstStyle/>
          <a:p>
            <a:r>
              <a:rPr lang="en-CA" b="1" dirty="0">
                <a:solidFill>
                  <a:schemeClr val="bg1"/>
                </a:solidFill>
              </a:rPr>
              <a:t>The metastatic gene signature of </a:t>
            </a:r>
            <a:r>
              <a:rPr lang="en-CA" b="1" dirty="0" smtClean="0">
                <a:solidFill>
                  <a:schemeClr val="bg1"/>
                </a:solidFill>
              </a:rPr>
              <a:t>tumours</a:t>
            </a:r>
            <a:endParaRPr lang="en-CA" sz="2025" i="1" dirty="0">
              <a:solidFill>
                <a:schemeClr val="bg1"/>
              </a:solidFill>
            </a:endParaRPr>
          </a:p>
        </p:txBody>
      </p:sp>
      <p:pic>
        <p:nvPicPr>
          <p:cNvPr id="8" name="Content Placeholder 7"/>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344823" y="1384384"/>
            <a:ext cx="4286849" cy="3272294"/>
          </a:xfrm>
        </p:spPr>
      </p:pic>
      <p:sp>
        <p:nvSpPr>
          <p:cNvPr id="9" name="Rectangle 8"/>
          <p:cNvSpPr/>
          <p:nvPr/>
        </p:nvSpPr>
        <p:spPr>
          <a:xfrm>
            <a:off x="1817694" y="1999692"/>
            <a:ext cx="1458162" cy="432048"/>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1350" dirty="0"/>
              <a:t>Deregulating cellular energetics</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20072" y="3327834"/>
            <a:ext cx="1476375" cy="452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9481" y="3327834"/>
            <a:ext cx="1476375" cy="452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TextBox 12"/>
          <p:cNvSpPr txBox="1"/>
          <p:nvPr/>
        </p:nvSpPr>
        <p:spPr>
          <a:xfrm>
            <a:off x="1817694" y="3327835"/>
            <a:ext cx="1637136" cy="507831"/>
          </a:xfrm>
          <a:prstGeom prst="rect">
            <a:avLst/>
          </a:prstGeom>
          <a:noFill/>
        </p:spPr>
        <p:txBody>
          <a:bodyPr wrap="square" rtlCol="0">
            <a:spAutoFit/>
          </a:bodyPr>
          <a:lstStyle/>
          <a:p>
            <a:r>
              <a:rPr lang="en-CA" sz="1350" dirty="0">
                <a:solidFill>
                  <a:schemeClr val="bg1"/>
                </a:solidFill>
              </a:rPr>
              <a:t>Genome instability</a:t>
            </a:r>
          </a:p>
          <a:p>
            <a:r>
              <a:rPr lang="en-CA" sz="1350" dirty="0">
                <a:solidFill>
                  <a:schemeClr val="bg1"/>
                </a:solidFill>
              </a:rPr>
              <a:t>     and mutation</a:t>
            </a:r>
          </a:p>
        </p:txBody>
      </p:sp>
      <p:sp>
        <p:nvSpPr>
          <p:cNvPr id="14" name="TextBox 13"/>
          <p:cNvSpPr txBox="1"/>
          <p:nvPr/>
        </p:nvSpPr>
        <p:spPr>
          <a:xfrm>
            <a:off x="5220072" y="3327835"/>
            <a:ext cx="1693544" cy="507831"/>
          </a:xfrm>
          <a:prstGeom prst="rect">
            <a:avLst/>
          </a:prstGeom>
          <a:noFill/>
        </p:spPr>
        <p:txBody>
          <a:bodyPr wrap="square" rtlCol="0">
            <a:spAutoFit/>
          </a:bodyPr>
          <a:lstStyle/>
          <a:p>
            <a:r>
              <a:rPr lang="en-CA" sz="1350" dirty="0">
                <a:solidFill>
                  <a:schemeClr val="bg1"/>
                </a:solidFill>
              </a:rPr>
              <a:t>Tumour-promoting</a:t>
            </a:r>
          </a:p>
          <a:p>
            <a:r>
              <a:rPr lang="en-CA" sz="1350" dirty="0">
                <a:solidFill>
                  <a:schemeClr val="bg1"/>
                </a:solidFill>
              </a:rPr>
              <a:t>    inflammation</a:t>
            </a:r>
          </a:p>
        </p:txBody>
      </p:sp>
      <p:sp>
        <p:nvSpPr>
          <p:cNvPr id="15" name="TextBox 14"/>
          <p:cNvSpPr txBox="1"/>
          <p:nvPr/>
        </p:nvSpPr>
        <p:spPr>
          <a:xfrm>
            <a:off x="6066845" y="2568473"/>
            <a:ext cx="1799521" cy="715581"/>
          </a:xfrm>
          <a:prstGeom prst="rect">
            <a:avLst/>
          </a:prstGeom>
          <a:noFill/>
        </p:spPr>
        <p:txBody>
          <a:bodyPr wrap="square" rtlCol="0">
            <a:spAutoFit/>
          </a:bodyPr>
          <a:lstStyle/>
          <a:p>
            <a:r>
              <a:rPr lang="en-CA" sz="1350" b="1" dirty="0">
                <a:solidFill>
                  <a:srgbClr val="8C286B"/>
                </a:solidFill>
              </a:rPr>
              <a:t>Aim: </a:t>
            </a:r>
            <a:r>
              <a:rPr lang="en-CA" sz="1350" b="1" i="1" dirty="0">
                <a:solidFill>
                  <a:srgbClr val="8C286B"/>
                </a:solidFill>
              </a:rPr>
              <a:t>To identify genes </a:t>
            </a:r>
          </a:p>
          <a:p>
            <a:r>
              <a:rPr lang="en-CA" sz="1350" b="1" i="1" dirty="0">
                <a:solidFill>
                  <a:srgbClr val="8C286B"/>
                </a:solidFill>
              </a:rPr>
              <a:t>involved in immune</a:t>
            </a:r>
          </a:p>
          <a:p>
            <a:r>
              <a:rPr lang="en-CA" sz="1350" b="1" i="1" dirty="0">
                <a:solidFill>
                  <a:srgbClr val="8C286B"/>
                </a:solidFill>
              </a:rPr>
              <a:t>recognition of tumors</a:t>
            </a:r>
          </a:p>
        </p:txBody>
      </p:sp>
      <p:sp>
        <p:nvSpPr>
          <p:cNvPr id="16" name="Curved Down Arrow 15"/>
          <p:cNvSpPr/>
          <p:nvPr/>
        </p:nvSpPr>
        <p:spPr>
          <a:xfrm>
            <a:off x="6517113" y="1641931"/>
            <a:ext cx="897966" cy="789810"/>
          </a:xfrm>
          <a:prstGeom prst="curvedDownArrow">
            <a:avLst>
              <a:gd name="adj1" fmla="val 25000"/>
              <a:gd name="adj2" fmla="val 51085"/>
              <a:gd name="adj3" fmla="val 56143"/>
            </a:avLst>
          </a:prstGeom>
          <a:solidFill>
            <a:srgbClr val="B83A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1350">
              <a:solidFill>
                <a:schemeClr val="tx1"/>
              </a:solidFill>
            </a:endParaRPr>
          </a:p>
        </p:txBody>
      </p:sp>
      <p:sp>
        <p:nvSpPr>
          <p:cNvPr id="17" name="TextBox 16"/>
          <p:cNvSpPr txBox="1"/>
          <p:nvPr/>
        </p:nvSpPr>
        <p:spPr>
          <a:xfrm>
            <a:off x="3266139" y="4840003"/>
            <a:ext cx="2385981" cy="253916"/>
          </a:xfrm>
          <a:prstGeom prst="rect">
            <a:avLst/>
          </a:prstGeom>
          <a:noFill/>
        </p:spPr>
        <p:txBody>
          <a:bodyPr wrap="square" rtlCol="0">
            <a:spAutoFit/>
          </a:bodyPr>
          <a:lstStyle/>
          <a:p>
            <a:pPr algn="ctr"/>
            <a:r>
              <a:rPr lang="en-CA" sz="1050" dirty="0"/>
              <a:t>      Modified from Hanahan  D., 2011</a:t>
            </a:r>
          </a:p>
        </p:txBody>
      </p:sp>
    </p:spTree>
    <p:extLst>
      <p:ext uri="{BB962C8B-B14F-4D97-AF65-F5344CB8AC3E}">
        <p14:creationId xmlns:p14="http://schemas.microsoft.com/office/powerpoint/2010/main" val="11509156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stretch>
            <a:fillRect/>
          </a:stretch>
        </p:blipFill>
        <p:spPr>
          <a:xfrm>
            <a:off x="3959828" y="1323229"/>
            <a:ext cx="1123950" cy="3219450"/>
          </a:xfrm>
          <a:prstGeom prst="rect">
            <a:avLst/>
          </a:prstGeom>
        </p:spPr>
      </p:pic>
      <p:sp>
        <p:nvSpPr>
          <p:cNvPr id="3" name="TextBox 2"/>
          <p:cNvSpPr txBox="1"/>
          <p:nvPr/>
        </p:nvSpPr>
        <p:spPr>
          <a:xfrm>
            <a:off x="907080" y="906634"/>
            <a:ext cx="6858000" cy="461665"/>
          </a:xfrm>
          <a:prstGeom prst="rect">
            <a:avLst/>
          </a:prstGeom>
          <a:noFill/>
        </p:spPr>
        <p:txBody>
          <a:bodyPr wrap="square" rtlCol="0">
            <a:spAutoFit/>
          </a:bodyPr>
          <a:lstStyle/>
          <a:p>
            <a:pPr algn="ctr"/>
            <a:r>
              <a:rPr lang="en-US" sz="2400" b="1" dirty="0">
                <a:solidFill>
                  <a:schemeClr val="bg1"/>
                </a:solidFill>
              </a:rPr>
              <a:t>Current</a:t>
            </a:r>
            <a:r>
              <a:rPr lang="en-US" b="1" i="1" dirty="0">
                <a:solidFill>
                  <a:schemeClr val="bg1"/>
                </a:solidFill>
                <a:latin typeface="Helvetica"/>
                <a:cs typeface="Helvetica"/>
              </a:rPr>
              <a:t> </a:t>
            </a:r>
            <a:r>
              <a:rPr lang="en-US" sz="2400" b="1" dirty="0">
                <a:solidFill>
                  <a:schemeClr val="bg1"/>
                </a:solidFill>
              </a:rPr>
              <a:t>I</a:t>
            </a:r>
            <a:r>
              <a:rPr lang="en-US" sz="2400" b="1" dirty="0" smtClean="0">
                <a:solidFill>
                  <a:schemeClr val="bg1"/>
                </a:solidFill>
              </a:rPr>
              <a:t>mmunotherapy </a:t>
            </a:r>
            <a:r>
              <a:rPr lang="en-US" sz="2400" b="1" dirty="0">
                <a:solidFill>
                  <a:schemeClr val="bg1"/>
                </a:solidFill>
              </a:rPr>
              <a:t>A</a:t>
            </a:r>
            <a:r>
              <a:rPr lang="en-US" sz="2400" b="1" dirty="0" smtClean="0">
                <a:solidFill>
                  <a:schemeClr val="bg1"/>
                </a:solidFill>
              </a:rPr>
              <a:t>pproaches</a:t>
            </a:r>
            <a:endParaRPr lang="en-US" sz="2400" b="1" dirty="0">
              <a:solidFill>
                <a:schemeClr val="bg1"/>
              </a:solidFill>
            </a:endParaRPr>
          </a:p>
        </p:txBody>
      </p:sp>
      <p:sp>
        <p:nvSpPr>
          <p:cNvPr id="4" name="TextBox 3"/>
          <p:cNvSpPr txBox="1"/>
          <p:nvPr/>
        </p:nvSpPr>
        <p:spPr>
          <a:xfrm>
            <a:off x="1266265" y="4409704"/>
            <a:ext cx="6645089" cy="507831"/>
          </a:xfrm>
          <a:prstGeom prst="rect">
            <a:avLst/>
          </a:prstGeom>
          <a:solidFill>
            <a:schemeClr val="tx1">
              <a:lumMod val="50000"/>
              <a:lumOff val="50000"/>
            </a:schemeClr>
          </a:solidFill>
        </p:spPr>
        <p:txBody>
          <a:bodyPr wrap="square" rtlCol="0">
            <a:spAutoFit/>
          </a:bodyPr>
          <a:lstStyle/>
          <a:p>
            <a:r>
              <a:rPr lang="en-US" sz="1350" dirty="0"/>
              <a:t>       </a:t>
            </a:r>
            <a:r>
              <a:rPr lang="en-US" sz="1350" b="1" i="1" dirty="0">
                <a:solidFill>
                  <a:schemeClr val="bg1"/>
                </a:solidFill>
                <a:latin typeface="Helvetica"/>
                <a:cs typeface="Helvetica"/>
              </a:rPr>
              <a:t> Immune                 Oncolytic           CAR T-cells              Abs               Cancer</a:t>
            </a:r>
          </a:p>
          <a:p>
            <a:r>
              <a:rPr lang="en-US" sz="1350" b="1" i="1" dirty="0">
                <a:solidFill>
                  <a:schemeClr val="bg1"/>
                </a:solidFill>
                <a:latin typeface="Helvetica"/>
                <a:cs typeface="Helvetica"/>
              </a:rPr>
              <a:t>   checkpoints                viruses                                                                  Vaccines </a:t>
            </a:r>
          </a:p>
        </p:txBody>
      </p:sp>
      <p:pic>
        <p:nvPicPr>
          <p:cNvPr id="5" name="Picture 4"/>
          <p:cNvPicPr>
            <a:picLocks noChangeAspect="1"/>
          </p:cNvPicPr>
          <p:nvPr/>
        </p:nvPicPr>
        <p:blipFill>
          <a:blip r:embed="rId3"/>
          <a:stretch>
            <a:fillRect/>
          </a:stretch>
        </p:blipFill>
        <p:spPr>
          <a:xfrm>
            <a:off x="1506852" y="1799248"/>
            <a:ext cx="986117" cy="2376996"/>
          </a:xfrm>
          <a:prstGeom prst="rect">
            <a:avLst/>
          </a:prstGeom>
        </p:spPr>
      </p:pic>
      <p:pic>
        <p:nvPicPr>
          <p:cNvPr id="7" name="Picture 6"/>
          <p:cNvPicPr>
            <a:picLocks noChangeAspect="1"/>
          </p:cNvPicPr>
          <p:nvPr/>
        </p:nvPicPr>
        <p:blipFill>
          <a:blip r:embed="rId4"/>
          <a:stretch>
            <a:fillRect/>
          </a:stretch>
        </p:blipFill>
        <p:spPr>
          <a:xfrm>
            <a:off x="5083778" y="1744085"/>
            <a:ext cx="1807840" cy="2592029"/>
          </a:xfrm>
          <a:prstGeom prst="rect">
            <a:avLst/>
          </a:prstGeom>
        </p:spPr>
      </p:pic>
      <p:pic>
        <p:nvPicPr>
          <p:cNvPr id="11" name="Picture 10"/>
          <p:cNvPicPr>
            <a:picLocks noChangeAspect="1"/>
          </p:cNvPicPr>
          <p:nvPr/>
        </p:nvPicPr>
        <p:blipFill>
          <a:blip r:embed="rId5"/>
          <a:stretch>
            <a:fillRect/>
          </a:stretch>
        </p:blipFill>
        <p:spPr>
          <a:xfrm>
            <a:off x="6891618" y="1413188"/>
            <a:ext cx="1109382" cy="2486025"/>
          </a:xfrm>
          <a:prstGeom prst="rect">
            <a:avLst/>
          </a:prstGeom>
        </p:spPr>
      </p:pic>
      <p:pic>
        <p:nvPicPr>
          <p:cNvPr id="13" name="Picture 12"/>
          <p:cNvPicPr>
            <a:picLocks noChangeAspect="1"/>
          </p:cNvPicPr>
          <p:nvPr/>
        </p:nvPicPr>
        <p:blipFill>
          <a:blip r:embed="rId6"/>
          <a:stretch>
            <a:fillRect/>
          </a:stretch>
        </p:blipFill>
        <p:spPr>
          <a:xfrm>
            <a:off x="2487375" y="2329663"/>
            <a:ext cx="1479737" cy="1479737"/>
          </a:xfrm>
          <a:prstGeom prst="rect">
            <a:avLst/>
          </a:prstGeom>
          <a:noFill/>
        </p:spPr>
      </p:pic>
      <p:sp>
        <p:nvSpPr>
          <p:cNvPr id="15" name="TextBox 14"/>
          <p:cNvSpPr txBox="1"/>
          <p:nvPr/>
        </p:nvSpPr>
        <p:spPr>
          <a:xfrm>
            <a:off x="1266265" y="1512323"/>
            <a:ext cx="221536" cy="253916"/>
          </a:xfrm>
          <a:prstGeom prst="rect">
            <a:avLst/>
          </a:prstGeom>
          <a:noFill/>
        </p:spPr>
        <p:txBody>
          <a:bodyPr wrap="none" rtlCol="0">
            <a:spAutoFit/>
          </a:bodyPr>
          <a:lstStyle/>
          <a:p>
            <a:r>
              <a:rPr lang="en-US" sz="1050" i="1" dirty="0">
                <a:latin typeface="Helvetica"/>
                <a:cs typeface="Helvetica"/>
              </a:rPr>
              <a:t> </a:t>
            </a:r>
          </a:p>
        </p:txBody>
      </p:sp>
    </p:spTree>
    <p:extLst>
      <p:ext uri="{BB962C8B-B14F-4D97-AF65-F5344CB8AC3E}">
        <p14:creationId xmlns:p14="http://schemas.microsoft.com/office/powerpoint/2010/main" val="10547092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a:xfrm>
            <a:off x="1747470" y="1197405"/>
            <a:ext cx="5829300" cy="857250"/>
          </a:xfrm>
        </p:spPr>
        <p:txBody>
          <a:bodyPr/>
          <a:lstStyle/>
          <a:p>
            <a:r>
              <a:rPr lang="en-US" sz="3600" b="1" dirty="0">
                <a:solidFill>
                  <a:schemeClr val="bg1"/>
                </a:solidFill>
                <a:effectLst>
                  <a:outerShdw blurRad="38100" dist="38100" dir="2700000" algn="tl">
                    <a:srgbClr val="DDDDDD"/>
                  </a:outerShdw>
                </a:effectLst>
              </a:rPr>
              <a:t>Hypothesis :</a:t>
            </a:r>
            <a:r>
              <a:rPr lang="en-US" dirty="0">
                <a:solidFill>
                  <a:schemeClr val="bg1"/>
                </a:solidFill>
              </a:rPr>
              <a:t> </a:t>
            </a:r>
          </a:p>
        </p:txBody>
      </p:sp>
      <p:sp>
        <p:nvSpPr>
          <p:cNvPr id="92163" name="Line 3"/>
          <p:cNvSpPr>
            <a:spLocks noChangeShapeType="1"/>
          </p:cNvSpPr>
          <p:nvPr/>
        </p:nvSpPr>
        <p:spPr bwMode="auto">
          <a:xfrm>
            <a:off x="1371600" y="685800"/>
            <a:ext cx="6229350" cy="0"/>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sz="1350"/>
          </a:p>
        </p:txBody>
      </p:sp>
      <p:sp>
        <p:nvSpPr>
          <p:cNvPr id="92164" name="Text Box 4"/>
          <p:cNvSpPr txBox="1">
            <a:spLocks noChangeArrowheads="1"/>
          </p:cNvSpPr>
          <p:nvPr/>
        </p:nvSpPr>
        <p:spPr bwMode="auto">
          <a:xfrm>
            <a:off x="1059786" y="2113635"/>
            <a:ext cx="7029204" cy="152349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eaLnBrk="0" hangingPunct="0">
              <a:spcBef>
                <a:spcPct val="10000"/>
              </a:spcBef>
              <a:buFontTx/>
              <a:buChar char="•"/>
            </a:pPr>
            <a:r>
              <a:rPr lang="en-US" sz="3000" b="1" i="1" dirty="0">
                <a:solidFill>
                  <a:schemeClr val="bg1"/>
                </a:solidFill>
                <a:effectLst>
                  <a:outerShdw blurRad="38100" dist="38100" dir="2700000" algn="tl">
                    <a:srgbClr val="DDDDDD"/>
                  </a:outerShdw>
                </a:effectLst>
                <a:latin typeface="Times" charset="0"/>
              </a:rPr>
              <a:t> </a:t>
            </a:r>
            <a:r>
              <a:rPr lang="en-US" sz="3000" b="1" i="1" dirty="0" smtClean="0">
                <a:solidFill>
                  <a:schemeClr val="bg1"/>
                </a:solidFill>
                <a:effectLst>
                  <a:outerShdw blurRad="38100" dist="38100" dir="2700000" algn="tl">
                    <a:srgbClr val="DDDDDD"/>
                  </a:outerShdw>
                </a:effectLst>
                <a:latin typeface="Times" charset="0"/>
              </a:rPr>
              <a:t>Antigen </a:t>
            </a:r>
            <a:r>
              <a:rPr lang="en-US" sz="3000" b="1" i="1" dirty="0">
                <a:solidFill>
                  <a:schemeClr val="bg1"/>
                </a:solidFill>
                <a:effectLst>
                  <a:outerShdw blurRad="38100" dist="38100" dir="2700000" algn="tl">
                    <a:srgbClr val="DDDDDD"/>
                  </a:outerShdw>
                </a:effectLst>
                <a:latin typeface="Times" charset="0"/>
              </a:rPr>
              <a:t>processing deficits </a:t>
            </a:r>
            <a:r>
              <a:rPr lang="en-US" sz="3000" b="1" i="1" dirty="0" smtClean="0">
                <a:solidFill>
                  <a:schemeClr val="bg1"/>
                </a:solidFill>
                <a:effectLst>
                  <a:outerShdw blurRad="38100" dist="38100" dir="2700000" algn="tl">
                    <a:srgbClr val="DDDDDD"/>
                  </a:outerShdw>
                </a:effectLst>
                <a:latin typeface="Times" charset="0"/>
              </a:rPr>
              <a:t>underlie </a:t>
            </a:r>
            <a:r>
              <a:rPr lang="en-US" sz="3000" b="1" i="1" dirty="0">
                <a:solidFill>
                  <a:schemeClr val="bg1"/>
                </a:solidFill>
                <a:effectLst>
                  <a:outerShdw blurRad="38100" dist="38100" dir="2700000" algn="tl">
                    <a:srgbClr val="DDDDDD"/>
                  </a:outerShdw>
                </a:effectLst>
                <a:latin typeface="Times" charset="0"/>
              </a:rPr>
              <a:t>Immune escape in the </a:t>
            </a:r>
            <a:r>
              <a:rPr lang="en-US" sz="3000" b="1" i="1" dirty="0" smtClean="0">
                <a:solidFill>
                  <a:schemeClr val="bg1"/>
                </a:solidFill>
                <a:effectLst>
                  <a:outerShdw blurRad="38100" dist="38100" dir="2700000" algn="tl">
                    <a:srgbClr val="DDDDDD"/>
                  </a:outerShdw>
                </a:effectLst>
                <a:latin typeface="Times" charset="0"/>
              </a:rPr>
              <a:t>transition from Primary </a:t>
            </a:r>
            <a:r>
              <a:rPr lang="en-US" sz="3000" b="1" i="1" dirty="0">
                <a:solidFill>
                  <a:schemeClr val="bg1"/>
                </a:solidFill>
                <a:effectLst>
                  <a:outerShdw blurRad="38100" dist="38100" dir="2700000" algn="tl">
                    <a:srgbClr val="DDDDDD"/>
                  </a:outerShdw>
                </a:effectLst>
                <a:latin typeface="Times" charset="0"/>
              </a:rPr>
              <a:t>to Metastatic </a:t>
            </a:r>
            <a:r>
              <a:rPr lang="en-US" sz="3000" b="1" i="1" dirty="0" smtClean="0">
                <a:solidFill>
                  <a:schemeClr val="bg1"/>
                </a:solidFill>
                <a:effectLst>
                  <a:outerShdw blurRad="38100" dist="38100" dir="2700000" algn="tl">
                    <a:srgbClr val="DDDDDD"/>
                  </a:outerShdw>
                </a:effectLst>
                <a:latin typeface="Times" charset="0"/>
              </a:rPr>
              <a:t>Tumor</a:t>
            </a:r>
            <a:endParaRPr lang="en-US" sz="2250" b="1" i="1" dirty="0">
              <a:solidFill>
                <a:schemeClr val="bg1"/>
              </a:solidFill>
              <a:effectLst>
                <a:outerShdw blurRad="38100" dist="38100" dir="2700000" algn="tl">
                  <a:srgbClr val="DDDDDD"/>
                </a:outerShdw>
              </a:effectLst>
              <a:latin typeface="Times" charset="0"/>
            </a:endParaRPr>
          </a:p>
        </p:txBody>
      </p:sp>
    </p:spTree>
    <p:extLst>
      <p:ext uri="{BB962C8B-B14F-4D97-AF65-F5344CB8AC3E}">
        <p14:creationId xmlns:p14="http://schemas.microsoft.com/office/powerpoint/2010/main" val="1168611324"/>
      </p:ext>
    </p:extLst>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92164"/>
                                        </p:tgtEl>
                                        <p:attrNameLst>
                                          <p:attrName>style.visibility</p:attrName>
                                        </p:attrNameLst>
                                      </p:cBhvr>
                                      <p:to>
                                        <p:strVal val="visible"/>
                                      </p:to>
                                    </p:set>
                                    <p:anim calcmode="lin" valueType="num">
                                      <p:cBhvr additive="base">
                                        <p:cTn id="7" dur="500" fill="hold"/>
                                        <p:tgtEl>
                                          <p:spTgt spid="92164"/>
                                        </p:tgtEl>
                                        <p:attrNameLst>
                                          <p:attrName>ppt_x</p:attrName>
                                        </p:attrNameLst>
                                      </p:cBhvr>
                                      <p:tavLst>
                                        <p:tav tm="0">
                                          <p:val>
                                            <p:strVal val="0-#ppt_w/2"/>
                                          </p:val>
                                        </p:tav>
                                        <p:tav tm="100000">
                                          <p:val>
                                            <p:strVal val="#ppt_x"/>
                                          </p:val>
                                        </p:tav>
                                      </p:tavLst>
                                    </p:anim>
                                    <p:anim calcmode="lin" valueType="num">
                                      <p:cBhvr additive="base">
                                        <p:cTn id="8" dur="500" fill="hold"/>
                                        <p:tgtEl>
                                          <p:spTgt spid="9216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64" grpId="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2" name="Rectangle 2"/>
          <p:cNvSpPr>
            <a:spLocks noChangeArrowheads="1"/>
          </p:cNvSpPr>
          <p:nvPr/>
        </p:nvSpPr>
        <p:spPr bwMode="auto">
          <a:xfrm>
            <a:off x="525317" y="515364"/>
            <a:ext cx="8093366" cy="10447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69056" tIns="34529" rIns="69056" bIns="34529" anchor="ctr"/>
          <a:lstStyle/>
          <a:p>
            <a:pPr algn="ctr" eaLnBrk="1" hangingPunct="1"/>
            <a:r>
              <a:rPr lang="en-US" sz="2400" dirty="0">
                <a:solidFill>
                  <a:schemeClr val="bg1"/>
                </a:solidFill>
              </a:rPr>
              <a:t>Interactions between immune components </a:t>
            </a:r>
            <a:r>
              <a:rPr lang="en-US" sz="2400">
                <a:solidFill>
                  <a:schemeClr val="bg1"/>
                </a:solidFill>
              </a:rPr>
              <a:t>and </a:t>
            </a:r>
            <a:r>
              <a:rPr lang="en-US" sz="2400" smtClean="0">
                <a:solidFill>
                  <a:schemeClr val="bg1"/>
                </a:solidFill>
              </a:rPr>
              <a:t>tumors </a:t>
            </a:r>
            <a:r>
              <a:rPr lang="en-US" sz="2400" dirty="0">
                <a:solidFill>
                  <a:schemeClr val="bg1"/>
                </a:solidFill>
              </a:rPr>
              <a:t>influence disease outcome</a:t>
            </a:r>
            <a:endParaRPr lang="en-US" sz="2400" dirty="0">
              <a:solidFill>
                <a:schemeClr val="bg1"/>
              </a:solidFill>
              <a:latin typeface="Times" charset="0"/>
            </a:endParaRPr>
          </a:p>
        </p:txBody>
      </p:sp>
      <p:pic>
        <p:nvPicPr>
          <p:cNvPr id="332803" name="Picture 3"/>
          <p:cNvPicPr>
            <a:picLocks noChangeAspect="1" noChangeArrowheads="1"/>
          </p:cNvPicPr>
          <p:nvPr/>
        </p:nvPicPr>
        <p:blipFill>
          <a:blip r:embed="rId3">
            <a:extLst>
              <a:ext uri="{28A0092B-C50C-407E-A947-70E740481C1C}">
                <a14:useLocalDpi xmlns:a14="http://schemas.microsoft.com/office/drawing/2010/main" val="0"/>
              </a:ext>
            </a:extLst>
          </a:blip>
          <a:srcRect l="989"/>
          <a:stretch>
            <a:fillRect/>
          </a:stretch>
        </p:blipFill>
        <p:spPr bwMode="auto">
          <a:xfrm>
            <a:off x="754375" y="1560064"/>
            <a:ext cx="6858000" cy="340637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sp>
        <p:nvSpPr>
          <p:cNvPr id="332805" name="Rectangle 5"/>
          <p:cNvSpPr>
            <a:spLocks noChangeArrowheads="1"/>
          </p:cNvSpPr>
          <p:nvPr/>
        </p:nvSpPr>
        <p:spPr bwMode="auto">
          <a:xfrm>
            <a:off x="2586835" y="183978"/>
            <a:ext cx="4711304" cy="50783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r>
              <a:rPr lang="en-US" sz="2700" dirty="0" smtClean="0">
                <a:solidFill>
                  <a:schemeClr val="bg1"/>
                </a:solidFill>
              </a:rPr>
              <a:t>Tumor </a:t>
            </a:r>
            <a:r>
              <a:rPr lang="en-US" sz="2700" dirty="0">
                <a:solidFill>
                  <a:schemeClr val="bg1"/>
                </a:solidFill>
              </a:rPr>
              <a:t>Escape Hypothesis:</a:t>
            </a:r>
            <a:endParaRPr lang="en-US" sz="1350" dirty="0">
              <a:solidFill>
                <a:schemeClr val="bg1"/>
              </a:solidFill>
              <a:latin typeface="Times" charset="0"/>
            </a:endParaRPr>
          </a:p>
        </p:txBody>
      </p:sp>
    </p:spTree>
    <p:extLst>
      <p:ext uri="{BB962C8B-B14F-4D97-AF65-F5344CB8AC3E}">
        <p14:creationId xmlns:p14="http://schemas.microsoft.com/office/powerpoint/2010/main" val="21125706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6"/>
          <p:cNvPicPr>
            <a:picLocks noChangeAspect="1" noChangeArrowheads="1"/>
          </p:cNvPicPr>
          <p:nvPr/>
        </p:nvPicPr>
        <p:blipFill>
          <a:blip r:embed="rId3">
            <a:extLst>
              <a:ext uri="{28A0092B-C50C-407E-A947-70E740481C1C}">
                <a14:useLocalDpi xmlns:a14="http://schemas.microsoft.com/office/drawing/2010/main" val="0"/>
              </a:ext>
            </a:extLst>
          </a:blip>
          <a:srcRect l="165" t="523" r="348"/>
          <a:stretch>
            <a:fillRect/>
          </a:stretch>
        </p:blipFill>
        <p:spPr bwMode="auto">
          <a:xfrm>
            <a:off x="2126730" y="1098915"/>
            <a:ext cx="4890540" cy="392191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7" name="Group 6">
            <a:extLst>
              <a:ext uri="{FF2B5EF4-FFF2-40B4-BE49-F238E27FC236}">
                <a16:creationId xmlns="" xmlns:a16="http://schemas.microsoft.com/office/drawing/2014/main" id="{9B356C4D-11B8-0A46-B9E2-5B9B27BC0BB1}"/>
              </a:ext>
            </a:extLst>
          </p:cNvPr>
          <p:cNvGrpSpPr/>
          <p:nvPr/>
        </p:nvGrpSpPr>
        <p:grpSpPr>
          <a:xfrm>
            <a:off x="2126731" y="1098914"/>
            <a:ext cx="4905530" cy="3921915"/>
            <a:chOff x="-610349" y="1424450"/>
            <a:chExt cx="7772400" cy="5168900"/>
          </a:xfrm>
        </p:grpSpPr>
        <p:pic>
          <p:nvPicPr>
            <p:cNvPr id="9" name="Picture 6">
              <a:extLst>
                <a:ext uri="{FF2B5EF4-FFF2-40B4-BE49-F238E27FC236}">
                  <a16:creationId xmlns="" xmlns:a16="http://schemas.microsoft.com/office/drawing/2014/main" id="{0E82CDCC-8252-1043-B561-85705DAFFF5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65" t="523" r="348"/>
            <a:stretch>
              <a:fillRect/>
            </a:stretch>
          </p:blipFill>
          <p:spPr bwMode="auto">
            <a:xfrm>
              <a:off x="-610349" y="1424450"/>
              <a:ext cx="7772400" cy="5168900"/>
            </a:xfrm>
            <a:prstGeom prst="rect">
              <a:avLst/>
            </a:prstGeom>
            <a:solidFill>
              <a:srgbClr val="DE6A11"/>
            </a:solidFill>
            <a:ln>
              <a:noFill/>
            </a:ln>
            <a:extLst>
              <a:ext uri="{91240B29-F687-4f45-9708-019B960494DF}">
                <a14:hiddenLine xmlns:a14="http://schemas.microsoft.com/office/drawing/2010/main" xmlns="" w="9525">
                  <a:solidFill>
                    <a:srgbClr val="000000"/>
                  </a:solidFill>
                  <a:miter lim="800000"/>
                  <a:headEnd/>
                  <a:tailEnd/>
                </a14:hiddenLine>
              </a:ext>
            </a:extLst>
          </p:spPr>
        </p:pic>
        <p:sp>
          <p:nvSpPr>
            <p:cNvPr id="12" name="&quot;No&quot; Symbol 11">
              <a:extLst>
                <a:ext uri="{FF2B5EF4-FFF2-40B4-BE49-F238E27FC236}">
                  <a16:creationId xmlns="" xmlns:a16="http://schemas.microsoft.com/office/drawing/2014/main" id="{D115EE9A-8B35-B94D-85B1-2F0EA696AE84}"/>
                </a:ext>
              </a:extLst>
            </p:cNvPr>
            <p:cNvSpPr/>
            <p:nvPr/>
          </p:nvSpPr>
          <p:spPr>
            <a:xfrm>
              <a:off x="2971800" y="3124200"/>
              <a:ext cx="609600" cy="609600"/>
            </a:xfrm>
            <a:prstGeom prst="noSmoking">
              <a:avLst/>
            </a:prstGeom>
            <a:solidFill>
              <a:srgbClr val="DE6A11">
                <a:alpha val="83000"/>
              </a:srgbClr>
            </a:solidFill>
            <a:ln>
              <a:solidFill>
                <a:srgbClr val="DE6A1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CA" sz="1350">
                <a:solidFill>
                  <a:schemeClr val="tx1"/>
                </a:solidFill>
              </a:endParaRPr>
            </a:p>
          </p:txBody>
        </p:sp>
        <p:sp>
          <p:nvSpPr>
            <p:cNvPr id="13" name="&quot;No&quot; Symbol 12">
              <a:extLst>
                <a:ext uri="{FF2B5EF4-FFF2-40B4-BE49-F238E27FC236}">
                  <a16:creationId xmlns="" xmlns:a16="http://schemas.microsoft.com/office/drawing/2014/main" id="{071AD904-D5FE-2342-A83B-B23254030979}"/>
                </a:ext>
              </a:extLst>
            </p:cNvPr>
            <p:cNvSpPr/>
            <p:nvPr/>
          </p:nvSpPr>
          <p:spPr>
            <a:xfrm>
              <a:off x="4648200" y="3886200"/>
              <a:ext cx="609600" cy="609600"/>
            </a:xfrm>
            <a:prstGeom prst="noSmoking">
              <a:avLst/>
            </a:prstGeom>
            <a:solidFill>
              <a:srgbClr val="DE6A11">
                <a:alpha val="83000"/>
              </a:srgbClr>
            </a:solidFill>
            <a:ln>
              <a:solidFill>
                <a:srgbClr val="DE6A1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CA" sz="1350">
                <a:solidFill>
                  <a:schemeClr val="tx1"/>
                </a:solidFill>
              </a:endParaRPr>
            </a:p>
          </p:txBody>
        </p:sp>
        <p:sp>
          <p:nvSpPr>
            <p:cNvPr id="14" name="&quot;No&quot; Symbol 13">
              <a:extLst>
                <a:ext uri="{FF2B5EF4-FFF2-40B4-BE49-F238E27FC236}">
                  <a16:creationId xmlns="" xmlns:a16="http://schemas.microsoft.com/office/drawing/2014/main" id="{BF6777FC-D285-2B4B-B3E9-3F63A929E6E1}"/>
                </a:ext>
              </a:extLst>
            </p:cNvPr>
            <p:cNvSpPr/>
            <p:nvPr/>
          </p:nvSpPr>
          <p:spPr>
            <a:xfrm>
              <a:off x="2514600" y="5181600"/>
              <a:ext cx="609600" cy="609600"/>
            </a:xfrm>
            <a:prstGeom prst="noSmoking">
              <a:avLst/>
            </a:prstGeom>
            <a:solidFill>
              <a:srgbClr val="DE6A11">
                <a:alpha val="83000"/>
              </a:srgbClr>
            </a:solidFill>
            <a:ln>
              <a:solidFill>
                <a:srgbClr val="DE6A1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CA" sz="1350" dirty="0">
                <a:solidFill>
                  <a:schemeClr val="tx1"/>
                </a:solidFill>
              </a:endParaRPr>
            </a:p>
          </p:txBody>
        </p:sp>
        <p:sp>
          <p:nvSpPr>
            <p:cNvPr id="15" name="&quot;No&quot; Symbol 14">
              <a:extLst>
                <a:ext uri="{FF2B5EF4-FFF2-40B4-BE49-F238E27FC236}">
                  <a16:creationId xmlns="" xmlns:a16="http://schemas.microsoft.com/office/drawing/2014/main" id="{19D8EF8C-F070-5649-B545-6FAD26EA35CC}"/>
                </a:ext>
              </a:extLst>
            </p:cNvPr>
            <p:cNvSpPr/>
            <p:nvPr/>
          </p:nvSpPr>
          <p:spPr>
            <a:xfrm>
              <a:off x="3048000" y="4648200"/>
              <a:ext cx="609600" cy="609600"/>
            </a:xfrm>
            <a:prstGeom prst="noSmoking">
              <a:avLst/>
            </a:prstGeom>
            <a:solidFill>
              <a:srgbClr val="DE6A11">
                <a:alpha val="83000"/>
              </a:srgbClr>
            </a:solidFill>
            <a:ln>
              <a:solidFill>
                <a:srgbClr val="DE6A1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CA" sz="1350">
                <a:solidFill>
                  <a:schemeClr val="tx1"/>
                </a:solidFill>
              </a:endParaRPr>
            </a:p>
          </p:txBody>
        </p:sp>
        <p:sp>
          <p:nvSpPr>
            <p:cNvPr id="16" name="&quot;No&quot; Symbol 15">
              <a:extLst>
                <a:ext uri="{FF2B5EF4-FFF2-40B4-BE49-F238E27FC236}">
                  <a16:creationId xmlns="" xmlns:a16="http://schemas.microsoft.com/office/drawing/2014/main" id="{19B6C770-462B-F34A-BD5E-68B7AD753B57}"/>
                </a:ext>
              </a:extLst>
            </p:cNvPr>
            <p:cNvSpPr/>
            <p:nvPr/>
          </p:nvSpPr>
          <p:spPr>
            <a:xfrm>
              <a:off x="5105683" y="2039376"/>
              <a:ext cx="838200" cy="762000"/>
            </a:xfrm>
            <a:prstGeom prst="noSmoking">
              <a:avLst/>
            </a:prstGeom>
            <a:solidFill>
              <a:srgbClr val="FF0000">
                <a:alpha val="83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CA" sz="1350">
                <a:solidFill>
                  <a:schemeClr val="tx1"/>
                </a:solidFill>
              </a:endParaRPr>
            </a:p>
          </p:txBody>
        </p:sp>
        <p:sp>
          <p:nvSpPr>
            <p:cNvPr id="18" name="&quot;No&quot; Symbol 17">
              <a:extLst>
                <a:ext uri="{FF2B5EF4-FFF2-40B4-BE49-F238E27FC236}">
                  <a16:creationId xmlns="" xmlns:a16="http://schemas.microsoft.com/office/drawing/2014/main" id="{1A0B0ECE-E634-7544-8C30-6EEF0704865D}"/>
                </a:ext>
              </a:extLst>
            </p:cNvPr>
            <p:cNvSpPr/>
            <p:nvPr/>
          </p:nvSpPr>
          <p:spPr>
            <a:xfrm>
              <a:off x="3581400" y="3657600"/>
              <a:ext cx="838200" cy="762000"/>
            </a:xfrm>
            <a:prstGeom prst="noSmoking">
              <a:avLst/>
            </a:prstGeom>
            <a:solidFill>
              <a:srgbClr val="FF0000">
                <a:alpha val="83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CA" sz="1350">
                <a:solidFill>
                  <a:schemeClr val="tx1"/>
                </a:solidFill>
              </a:endParaRPr>
            </a:p>
          </p:txBody>
        </p:sp>
      </p:grpSp>
      <p:sp>
        <p:nvSpPr>
          <p:cNvPr id="22" name="&quot;No&quot; Symbol 21">
            <a:extLst>
              <a:ext uri="{FF2B5EF4-FFF2-40B4-BE49-F238E27FC236}">
                <a16:creationId xmlns="" xmlns:a16="http://schemas.microsoft.com/office/drawing/2014/main" id="{5940212A-C2A9-0A40-80CD-4748AFFD71B2}"/>
              </a:ext>
            </a:extLst>
          </p:cNvPr>
          <p:cNvSpPr/>
          <p:nvPr/>
        </p:nvSpPr>
        <p:spPr>
          <a:xfrm>
            <a:off x="3257712" y="4013340"/>
            <a:ext cx="384748" cy="462536"/>
          </a:xfrm>
          <a:prstGeom prst="noSmoking">
            <a:avLst/>
          </a:prstGeom>
          <a:solidFill>
            <a:srgbClr val="DE6A11">
              <a:alpha val="83000"/>
            </a:srgbClr>
          </a:solidFill>
          <a:ln>
            <a:solidFill>
              <a:srgbClr val="DE6A1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CA" sz="1350" dirty="0">
              <a:solidFill>
                <a:schemeClr val="tx1"/>
              </a:solidFill>
            </a:endParaRPr>
          </a:p>
        </p:txBody>
      </p:sp>
      <p:sp>
        <p:nvSpPr>
          <p:cNvPr id="17" name="TextBox 16">
            <a:extLst>
              <a:ext uri="{FF2B5EF4-FFF2-40B4-BE49-F238E27FC236}">
                <a16:creationId xmlns="" xmlns:a16="http://schemas.microsoft.com/office/drawing/2014/main" id="{CC134178-544C-5A4C-B82B-F394A63C5CA9}"/>
              </a:ext>
            </a:extLst>
          </p:cNvPr>
          <p:cNvSpPr txBox="1"/>
          <p:nvPr/>
        </p:nvSpPr>
        <p:spPr>
          <a:xfrm>
            <a:off x="1646525" y="250902"/>
            <a:ext cx="6251633" cy="830997"/>
          </a:xfrm>
          <a:prstGeom prst="rect">
            <a:avLst/>
          </a:prstGeom>
          <a:noFill/>
        </p:spPr>
        <p:txBody>
          <a:bodyPr wrap="square" rtlCol="0">
            <a:spAutoFit/>
          </a:bodyPr>
          <a:lstStyle/>
          <a:p>
            <a:pPr algn="ctr"/>
            <a:r>
              <a:rPr lang="en-CA" sz="2400" b="1" dirty="0">
                <a:solidFill>
                  <a:schemeClr val="bg1"/>
                </a:solidFill>
              </a:rPr>
              <a:t>Cancer cells evade immune recognition by turning off antigen presentation</a:t>
            </a:r>
            <a:endParaRPr lang="en-US" sz="2400" b="1" dirty="0">
              <a:solidFill>
                <a:schemeClr val="bg1"/>
              </a:solidFill>
            </a:endParaRPr>
          </a:p>
        </p:txBody>
      </p:sp>
    </p:spTree>
    <p:extLst>
      <p:ext uri="{BB962C8B-B14F-4D97-AF65-F5344CB8AC3E}">
        <p14:creationId xmlns:p14="http://schemas.microsoft.com/office/powerpoint/2010/main" val="197533435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2"/>
          <p:cNvSpPr txBox="1">
            <a:spLocks/>
          </p:cNvSpPr>
          <p:nvPr/>
        </p:nvSpPr>
        <p:spPr>
          <a:xfrm>
            <a:off x="472821" y="1204781"/>
            <a:ext cx="1780758" cy="3277664"/>
          </a:xfrm>
          <a:prstGeom prst="rect">
            <a:avLst/>
          </a:prstGeom>
        </p:spPr>
        <p:txBody>
          <a:bodyPr lIns="28802" tIns="14402" rIns="28802" bIns="14402"/>
          <a:lstStyle>
            <a:lvl1pPr algn="ctr" defTabSz="825500">
              <a:defRPr sz="11600">
                <a:latin typeface="+mn-lt"/>
                <a:ea typeface="+mn-ea"/>
                <a:cs typeface="+mn-cs"/>
                <a:sym typeface="Gill Sans"/>
              </a:defRPr>
            </a:lvl1pPr>
            <a:lvl2pPr indent="228600" algn="ctr" defTabSz="825500">
              <a:defRPr sz="11600">
                <a:latin typeface="+mn-lt"/>
                <a:ea typeface="+mn-ea"/>
                <a:cs typeface="+mn-cs"/>
                <a:sym typeface="Gill Sans"/>
              </a:defRPr>
            </a:lvl2pPr>
            <a:lvl3pPr indent="457200" algn="ctr" defTabSz="825500">
              <a:defRPr sz="11600">
                <a:latin typeface="+mn-lt"/>
                <a:ea typeface="+mn-ea"/>
                <a:cs typeface="+mn-cs"/>
                <a:sym typeface="Gill Sans"/>
              </a:defRPr>
            </a:lvl3pPr>
            <a:lvl4pPr indent="685800" algn="ctr" defTabSz="825500">
              <a:defRPr sz="11600">
                <a:latin typeface="+mn-lt"/>
                <a:ea typeface="+mn-ea"/>
                <a:cs typeface="+mn-cs"/>
                <a:sym typeface="Gill Sans"/>
              </a:defRPr>
            </a:lvl4pPr>
            <a:lvl5pPr indent="914400" algn="ctr" defTabSz="825500">
              <a:defRPr sz="11600">
                <a:latin typeface="+mn-lt"/>
                <a:ea typeface="+mn-ea"/>
                <a:cs typeface="+mn-cs"/>
                <a:sym typeface="Gill Sans"/>
              </a:defRPr>
            </a:lvl5pPr>
            <a:lvl6pPr indent="1143000" algn="ctr" defTabSz="825500">
              <a:defRPr sz="11600">
                <a:latin typeface="+mn-lt"/>
                <a:ea typeface="+mn-ea"/>
                <a:cs typeface="+mn-cs"/>
                <a:sym typeface="Gill Sans"/>
              </a:defRPr>
            </a:lvl6pPr>
            <a:lvl7pPr indent="1371600" algn="ctr" defTabSz="825500">
              <a:defRPr sz="11600">
                <a:latin typeface="+mn-lt"/>
                <a:ea typeface="+mn-ea"/>
                <a:cs typeface="+mn-cs"/>
                <a:sym typeface="Gill Sans"/>
              </a:defRPr>
            </a:lvl7pPr>
            <a:lvl8pPr indent="1600200" algn="ctr" defTabSz="825500">
              <a:defRPr sz="11600">
                <a:latin typeface="+mn-lt"/>
                <a:ea typeface="+mn-ea"/>
                <a:cs typeface="+mn-cs"/>
                <a:sym typeface="Gill Sans"/>
              </a:defRPr>
            </a:lvl8pPr>
            <a:lvl9pPr indent="1828800" algn="ctr" defTabSz="825500">
              <a:defRPr sz="11600">
                <a:latin typeface="+mn-lt"/>
                <a:ea typeface="+mn-ea"/>
                <a:cs typeface="+mn-cs"/>
                <a:sym typeface="Gill Sans"/>
              </a:defRPr>
            </a:lvl9pPr>
          </a:lstStyle>
          <a:p>
            <a:pPr eaLnBrk="1" hangingPunct="1">
              <a:defRPr/>
            </a:pPr>
            <a:r>
              <a:rPr lang="en-US" sz="2400" dirty="0">
                <a:solidFill>
                  <a:schemeClr val="bg1"/>
                </a:solidFill>
                <a:cs typeface="Arial" pitchFamily="34" charset="0"/>
              </a:rPr>
              <a:t>Down-regulation of MHC-I processing machinery results in escape from immune surveillance</a:t>
            </a:r>
            <a:endParaRPr lang="en-CA" sz="2400" dirty="0" err="1">
              <a:solidFill>
                <a:schemeClr val="bg1"/>
              </a:solidFill>
              <a:cs typeface="Arial" pitchFamily="34" charset="0"/>
            </a:endParaRPr>
          </a:p>
        </p:txBody>
      </p:sp>
      <p:grpSp>
        <p:nvGrpSpPr>
          <p:cNvPr id="31" name="Group 30"/>
          <p:cNvGrpSpPr/>
          <p:nvPr/>
        </p:nvGrpSpPr>
        <p:grpSpPr>
          <a:xfrm>
            <a:off x="2586836" y="1044700"/>
            <a:ext cx="6081774" cy="3904327"/>
            <a:chOff x="1533524" y="1829410"/>
            <a:chExt cx="6848476" cy="4447640"/>
          </a:xfrm>
        </p:grpSpPr>
        <p:grpSp>
          <p:nvGrpSpPr>
            <p:cNvPr id="32" name="Group 31"/>
            <p:cNvGrpSpPr/>
            <p:nvPr/>
          </p:nvGrpSpPr>
          <p:grpSpPr>
            <a:xfrm>
              <a:off x="1533524" y="1910373"/>
              <a:ext cx="6848476" cy="4264025"/>
              <a:chOff x="1533524" y="1910373"/>
              <a:chExt cx="6848476" cy="4264025"/>
            </a:xfrm>
          </p:grpSpPr>
          <p:pic>
            <p:nvPicPr>
              <p:cNvPr id="43" name="Picture 2"/>
              <p:cNvPicPr>
                <a:picLocks noChangeAspect="1" noChangeArrowheads="1"/>
              </p:cNvPicPr>
              <p:nvPr/>
            </p:nvPicPr>
            <p:blipFill>
              <a:blip r:embed="rId3">
                <a:extLst>
                  <a:ext uri="{28A0092B-C50C-407E-A947-70E740481C1C}">
                    <a14:useLocalDpi xmlns:a14="http://schemas.microsoft.com/office/drawing/2010/main" val="0"/>
                  </a:ext>
                </a:extLst>
              </a:blip>
              <a:srcRect t="6480" r="43636" b="17372"/>
              <a:stretch>
                <a:fillRect/>
              </a:stretch>
            </p:blipFill>
            <p:spPr bwMode="auto">
              <a:xfrm>
                <a:off x="1533524" y="1910373"/>
                <a:ext cx="3863243" cy="42632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4" name="Rectangle 43"/>
              <p:cNvSpPr/>
              <p:nvPr/>
            </p:nvSpPr>
            <p:spPr bwMode="auto">
              <a:xfrm>
                <a:off x="4606925" y="2181835"/>
                <a:ext cx="3775075" cy="81756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CA" sz="1350"/>
              </a:p>
            </p:txBody>
          </p:sp>
          <p:pic>
            <p:nvPicPr>
              <p:cNvPr id="45" name="Picture 2"/>
              <p:cNvPicPr>
                <a:picLocks noChangeAspect="1" noChangeArrowheads="1"/>
              </p:cNvPicPr>
              <p:nvPr/>
            </p:nvPicPr>
            <p:blipFill>
              <a:blip r:embed="rId3">
                <a:extLst>
                  <a:ext uri="{28A0092B-C50C-407E-A947-70E740481C1C}">
                    <a14:useLocalDpi xmlns:a14="http://schemas.microsoft.com/office/drawing/2010/main" val="0"/>
                  </a:ext>
                </a:extLst>
              </a:blip>
              <a:srcRect l="74287" t="24289" r="-2470" b="17372"/>
              <a:stretch>
                <a:fillRect/>
              </a:stretch>
            </p:blipFill>
            <p:spPr bwMode="auto">
              <a:xfrm>
                <a:off x="5308966" y="2908166"/>
                <a:ext cx="1931621" cy="32662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sp>
          <p:nvSpPr>
            <p:cNvPr id="33" name="TextBox 32"/>
            <p:cNvSpPr txBox="1"/>
            <p:nvPr/>
          </p:nvSpPr>
          <p:spPr>
            <a:xfrm>
              <a:off x="5026025" y="1835404"/>
              <a:ext cx="2959100" cy="713095"/>
            </a:xfrm>
            <a:prstGeom prst="rect">
              <a:avLst/>
            </a:prstGeom>
            <a:ln>
              <a:solidFill>
                <a:srgbClr val="FF0000"/>
              </a:solidFill>
            </a:ln>
          </p:spPr>
          <p:style>
            <a:lnRef idx="2">
              <a:schemeClr val="accent2"/>
            </a:lnRef>
            <a:fillRef idx="1">
              <a:schemeClr val="lt1"/>
            </a:fillRef>
            <a:effectRef idx="0">
              <a:schemeClr val="accent2"/>
            </a:effectRef>
            <a:fontRef idx="minor">
              <a:schemeClr val="dk1"/>
            </a:fontRef>
          </p:style>
          <p:txBody>
            <a:bodyPr anchor="t" anchorCtr="0">
              <a:spAutoFit/>
            </a:bodyPr>
            <a:lstStyle/>
            <a:p>
              <a:pPr>
                <a:lnSpc>
                  <a:spcPct val="120000"/>
                </a:lnSpc>
                <a:spcBef>
                  <a:spcPts val="158"/>
                </a:spcBef>
                <a:spcAft>
                  <a:spcPts val="158"/>
                </a:spcAft>
                <a:defRPr/>
              </a:pPr>
              <a:r>
                <a:rPr lang="en-US" sz="1350" b="1" dirty="0">
                  <a:solidFill>
                    <a:srgbClr val="C00000"/>
                  </a:solidFill>
                  <a:latin typeface="Arial" pitchFamily="34" charset="0"/>
                  <a:cs typeface="Arial" pitchFamily="34" charset="0"/>
                </a:rPr>
                <a:t>Escape of abnormal cells from immune surveillance</a:t>
              </a:r>
              <a:endParaRPr lang="en-CA" sz="1350" b="1" dirty="0">
                <a:solidFill>
                  <a:srgbClr val="C00000"/>
                </a:solidFill>
                <a:latin typeface="Arial" pitchFamily="34" charset="0"/>
                <a:cs typeface="Arial" pitchFamily="34" charset="0"/>
              </a:endParaRPr>
            </a:p>
          </p:txBody>
        </p:sp>
        <p:sp>
          <p:nvSpPr>
            <p:cNvPr id="34" name="Rectangle 33"/>
            <p:cNvSpPr/>
            <p:nvPr/>
          </p:nvSpPr>
          <p:spPr>
            <a:xfrm>
              <a:off x="2590800" y="1829410"/>
              <a:ext cx="838200" cy="762000"/>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dirty="0"/>
            </a:p>
          </p:txBody>
        </p:sp>
        <p:sp>
          <p:nvSpPr>
            <p:cNvPr id="35" name="TextBox 34"/>
            <p:cNvSpPr txBox="1"/>
            <p:nvPr/>
          </p:nvSpPr>
          <p:spPr>
            <a:xfrm>
              <a:off x="3391929" y="1852401"/>
              <a:ext cx="1199534" cy="362118"/>
            </a:xfrm>
            <a:prstGeom prst="rect">
              <a:avLst/>
            </a:prstGeom>
            <a:solidFill>
              <a:schemeClr val="bg1"/>
            </a:solidFill>
          </p:spPr>
          <p:txBody>
            <a:bodyPr wrap="none" rtlCol="0">
              <a:spAutoFit/>
            </a:bodyPr>
            <a:lstStyle/>
            <a:p>
              <a:r>
                <a:rPr lang="en-US" sz="1350" dirty="0"/>
                <a:t>Cancer cells</a:t>
              </a:r>
            </a:p>
          </p:txBody>
        </p:sp>
        <p:sp>
          <p:nvSpPr>
            <p:cNvPr id="36" name="TextBox 35"/>
            <p:cNvSpPr txBox="1"/>
            <p:nvPr/>
          </p:nvSpPr>
          <p:spPr>
            <a:xfrm>
              <a:off x="1570613" y="1848616"/>
              <a:ext cx="1242900" cy="362118"/>
            </a:xfrm>
            <a:prstGeom prst="rect">
              <a:avLst/>
            </a:prstGeom>
            <a:solidFill>
              <a:schemeClr val="bg1"/>
            </a:solidFill>
          </p:spPr>
          <p:txBody>
            <a:bodyPr wrap="none" rtlCol="0">
              <a:spAutoFit/>
            </a:bodyPr>
            <a:lstStyle/>
            <a:p>
              <a:r>
                <a:rPr lang="en-US" sz="1350" dirty="0"/>
                <a:t>Normal cells</a:t>
              </a:r>
            </a:p>
          </p:txBody>
        </p:sp>
        <p:sp>
          <p:nvSpPr>
            <p:cNvPr id="37" name="TextBox 36"/>
            <p:cNvSpPr txBox="1"/>
            <p:nvPr/>
          </p:nvSpPr>
          <p:spPr>
            <a:xfrm>
              <a:off x="2726764" y="5664234"/>
              <a:ext cx="2454837" cy="612816"/>
            </a:xfrm>
            <a:prstGeom prst="rect">
              <a:avLst/>
            </a:prstGeom>
            <a:solidFill>
              <a:schemeClr val="bg1"/>
            </a:solidFill>
          </p:spPr>
          <p:txBody>
            <a:bodyPr wrap="square" rtlCol="0">
              <a:spAutoFit/>
            </a:bodyPr>
            <a:lstStyle/>
            <a:p>
              <a:pPr algn="ctr"/>
              <a:r>
                <a:rPr lang="en-US" sz="1350" b="1" dirty="0"/>
                <a:t>Recognized and killed by the Immune System</a:t>
              </a:r>
            </a:p>
          </p:txBody>
        </p:sp>
        <p:sp>
          <p:nvSpPr>
            <p:cNvPr id="38" name="TextBox 37"/>
            <p:cNvSpPr txBox="1"/>
            <p:nvPr/>
          </p:nvSpPr>
          <p:spPr>
            <a:xfrm>
              <a:off x="1752600" y="3498369"/>
              <a:ext cx="1981200" cy="612816"/>
            </a:xfrm>
            <a:prstGeom prst="rect">
              <a:avLst/>
            </a:prstGeom>
            <a:solidFill>
              <a:schemeClr val="bg1"/>
            </a:solidFill>
          </p:spPr>
          <p:txBody>
            <a:bodyPr wrap="square" rtlCol="0">
              <a:spAutoFit/>
            </a:bodyPr>
            <a:lstStyle/>
            <a:p>
              <a:pPr algn="ctr"/>
              <a:r>
                <a:rPr lang="en-US" sz="1350" b="1" dirty="0"/>
                <a:t>No additional Mutations</a:t>
              </a:r>
            </a:p>
          </p:txBody>
        </p:sp>
        <p:sp>
          <p:nvSpPr>
            <p:cNvPr id="39" name="TextBox 38"/>
            <p:cNvSpPr txBox="1"/>
            <p:nvPr/>
          </p:nvSpPr>
          <p:spPr>
            <a:xfrm>
              <a:off x="4419214" y="3576391"/>
              <a:ext cx="1056109" cy="863514"/>
            </a:xfrm>
            <a:prstGeom prst="rect">
              <a:avLst/>
            </a:prstGeom>
            <a:solidFill>
              <a:schemeClr val="bg1"/>
            </a:solidFill>
          </p:spPr>
          <p:txBody>
            <a:bodyPr wrap="square" rtlCol="0">
              <a:spAutoFit/>
            </a:bodyPr>
            <a:lstStyle/>
            <a:p>
              <a:r>
                <a:rPr lang="en-US" sz="1350" b="1" dirty="0"/>
                <a:t>Mutations</a:t>
              </a:r>
            </a:p>
            <a:p>
              <a:endParaRPr lang="en-US" sz="1350" b="1" dirty="0"/>
            </a:p>
          </p:txBody>
        </p:sp>
        <p:sp>
          <p:nvSpPr>
            <p:cNvPr id="40" name="TextBox 39"/>
            <p:cNvSpPr txBox="1"/>
            <p:nvPr/>
          </p:nvSpPr>
          <p:spPr>
            <a:xfrm>
              <a:off x="5791200" y="2820010"/>
              <a:ext cx="1371600" cy="362118"/>
            </a:xfrm>
            <a:prstGeom prst="rect">
              <a:avLst/>
            </a:prstGeom>
            <a:solidFill>
              <a:schemeClr val="bg1"/>
            </a:solidFill>
          </p:spPr>
          <p:txBody>
            <a:bodyPr wrap="square" rtlCol="0">
              <a:spAutoFit/>
            </a:bodyPr>
            <a:lstStyle/>
            <a:p>
              <a:endParaRPr lang="en-US" sz="1350" dirty="0"/>
            </a:p>
          </p:txBody>
        </p:sp>
        <p:sp>
          <p:nvSpPr>
            <p:cNvPr id="41" name="TextBox 40"/>
            <p:cNvSpPr txBox="1"/>
            <p:nvPr/>
          </p:nvSpPr>
          <p:spPr>
            <a:xfrm>
              <a:off x="5777345" y="4573180"/>
              <a:ext cx="1385455" cy="863514"/>
            </a:xfrm>
            <a:prstGeom prst="rect">
              <a:avLst/>
            </a:prstGeom>
            <a:solidFill>
              <a:schemeClr val="bg1"/>
            </a:solidFill>
          </p:spPr>
          <p:txBody>
            <a:bodyPr wrap="square" rtlCol="0">
              <a:spAutoFit/>
            </a:bodyPr>
            <a:lstStyle/>
            <a:p>
              <a:pPr algn="ctr"/>
              <a:r>
                <a:rPr lang="en-US" sz="1350" b="1" dirty="0">
                  <a:solidFill>
                    <a:srgbClr val="FF0000"/>
                  </a:solidFill>
                </a:rPr>
                <a:t>Escape immune system</a:t>
              </a:r>
            </a:p>
          </p:txBody>
        </p:sp>
        <p:sp>
          <p:nvSpPr>
            <p:cNvPr id="42" name="TextBox 41"/>
            <p:cNvSpPr txBox="1"/>
            <p:nvPr/>
          </p:nvSpPr>
          <p:spPr>
            <a:xfrm>
              <a:off x="5361250" y="2631352"/>
              <a:ext cx="2212789" cy="612816"/>
            </a:xfrm>
            <a:prstGeom prst="rect">
              <a:avLst/>
            </a:prstGeom>
            <a:solidFill>
              <a:schemeClr val="bg1"/>
            </a:solidFill>
          </p:spPr>
          <p:txBody>
            <a:bodyPr wrap="square" rtlCol="0">
              <a:spAutoFit/>
            </a:bodyPr>
            <a:lstStyle/>
            <a:p>
              <a:pPr algn="ctr"/>
              <a:r>
                <a:rPr lang="en-US" sz="1350" b="1" dirty="0">
                  <a:solidFill>
                    <a:srgbClr val="FF0000"/>
                  </a:solidFill>
                </a:rPr>
                <a:t>Cancer cells with additional mutations</a:t>
              </a:r>
            </a:p>
          </p:txBody>
        </p:sp>
      </p:grpSp>
    </p:spTree>
    <p:extLst>
      <p:ext uri="{BB962C8B-B14F-4D97-AF65-F5344CB8AC3E}">
        <p14:creationId xmlns:p14="http://schemas.microsoft.com/office/powerpoint/2010/main" val="1367587080"/>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5097787" y="1586603"/>
            <a:ext cx="2581541" cy="3281864"/>
          </a:xfrm>
          <a:prstGeom prst="rect">
            <a:avLst/>
          </a:prstGeom>
        </p:spPr>
      </p:pic>
      <p:pic>
        <p:nvPicPr>
          <p:cNvPr id="3" name="Picture 2"/>
          <p:cNvPicPr>
            <a:picLocks noChangeAspect="1"/>
          </p:cNvPicPr>
          <p:nvPr/>
        </p:nvPicPr>
        <p:blipFill>
          <a:blip r:embed="rId4">
            <a:extLst>
              <a:ext uri="{BEBA8EAE-BF5A-486C-A8C5-ECC9F3942E4B}">
                <a14:imgProps xmlns:a14="http://schemas.microsoft.com/office/drawing/2010/main">
                  <a14:imgLayer r:embed="rId5">
                    <a14:imgEffect>
                      <a14:artisticTexturizer/>
                    </a14:imgEffect>
                  </a14:imgLayer>
                </a14:imgProps>
              </a:ext>
            </a:extLst>
          </a:blip>
          <a:stretch>
            <a:fillRect/>
          </a:stretch>
        </p:blipFill>
        <p:spPr>
          <a:xfrm>
            <a:off x="753656" y="1586603"/>
            <a:ext cx="3819695" cy="3158594"/>
          </a:xfrm>
          <a:prstGeom prst="rect">
            <a:avLst/>
          </a:prstGeom>
        </p:spPr>
      </p:pic>
      <p:sp>
        <p:nvSpPr>
          <p:cNvPr id="4" name="TextBox 3"/>
          <p:cNvSpPr txBox="1"/>
          <p:nvPr/>
        </p:nvSpPr>
        <p:spPr>
          <a:xfrm>
            <a:off x="7611656" y="2266340"/>
            <a:ext cx="1236084" cy="923330"/>
          </a:xfrm>
          <a:prstGeom prst="rect">
            <a:avLst/>
          </a:prstGeom>
          <a:noFill/>
        </p:spPr>
        <p:txBody>
          <a:bodyPr wrap="square" rtlCol="0">
            <a:spAutoFit/>
          </a:bodyPr>
          <a:lstStyle/>
          <a:p>
            <a:pPr algn="ctr"/>
            <a:r>
              <a:rPr lang="en-US" sz="1350" b="1" i="1" dirty="0">
                <a:solidFill>
                  <a:schemeClr val="bg1"/>
                </a:solidFill>
                <a:latin typeface="Helvetica"/>
                <a:cs typeface="Helvetica"/>
              </a:rPr>
              <a:t>Metastatic spread of </a:t>
            </a:r>
          </a:p>
          <a:p>
            <a:pPr algn="ctr"/>
            <a:r>
              <a:rPr lang="en-US" sz="1350" b="1" i="1" dirty="0">
                <a:solidFill>
                  <a:schemeClr val="bg1"/>
                </a:solidFill>
                <a:latin typeface="Helvetica"/>
                <a:cs typeface="Helvetica"/>
              </a:rPr>
              <a:t>the disease </a:t>
            </a:r>
          </a:p>
          <a:p>
            <a:endParaRPr lang="en-US" sz="1350" dirty="0">
              <a:solidFill>
                <a:schemeClr val="bg1"/>
              </a:solidFill>
            </a:endParaRPr>
          </a:p>
        </p:txBody>
      </p:sp>
      <p:sp>
        <p:nvSpPr>
          <p:cNvPr id="5" name="Rectangle 4"/>
          <p:cNvSpPr/>
          <p:nvPr/>
        </p:nvSpPr>
        <p:spPr>
          <a:xfrm>
            <a:off x="5519301" y="826683"/>
            <a:ext cx="1887055" cy="300082"/>
          </a:xfrm>
          <a:prstGeom prst="rect">
            <a:avLst/>
          </a:prstGeom>
        </p:spPr>
        <p:txBody>
          <a:bodyPr wrap="none">
            <a:spAutoFit/>
          </a:bodyPr>
          <a:lstStyle/>
          <a:p>
            <a:r>
              <a:rPr lang="en-US" sz="1350" b="1" i="1" dirty="0">
                <a:latin typeface="Helvetica"/>
                <a:cs typeface="Helvetica"/>
              </a:rPr>
              <a:t>Site of tumour origin</a:t>
            </a:r>
          </a:p>
        </p:txBody>
      </p:sp>
      <p:sp>
        <p:nvSpPr>
          <p:cNvPr id="6" name="TextBox 5"/>
          <p:cNvSpPr txBox="1"/>
          <p:nvPr/>
        </p:nvSpPr>
        <p:spPr>
          <a:xfrm>
            <a:off x="753656" y="1126765"/>
            <a:ext cx="6925672" cy="323165"/>
          </a:xfrm>
          <a:prstGeom prst="rect">
            <a:avLst/>
          </a:prstGeom>
          <a:solidFill>
            <a:srgbClr val="F8D9FF"/>
          </a:solidFill>
          <a:ln>
            <a:solidFill>
              <a:srgbClr val="FFE6F4"/>
            </a:solidFill>
          </a:ln>
        </p:spPr>
        <p:txBody>
          <a:bodyPr wrap="square" rtlCol="0">
            <a:spAutoFit/>
          </a:bodyPr>
          <a:lstStyle/>
          <a:p>
            <a:pPr algn="ctr"/>
            <a:r>
              <a:rPr lang="en-US" sz="1500" b="1" i="1" dirty="0">
                <a:solidFill>
                  <a:srgbClr val="7F7F7F"/>
                </a:solidFill>
                <a:latin typeface="Helvetica"/>
                <a:cs typeface="Helvetica"/>
              </a:rPr>
              <a:t>Immune evasiveness as a cancer hallmark</a:t>
            </a:r>
          </a:p>
        </p:txBody>
      </p:sp>
      <p:sp>
        <p:nvSpPr>
          <p:cNvPr id="7" name="Equal 6"/>
          <p:cNvSpPr/>
          <p:nvPr/>
        </p:nvSpPr>
        <p:spPr>
          <a:xfrm>
            <a:off x="5563720" y="1833450"/>
            <a:ext cx="168089" cy="98278"/>
          </a:xfrm>
          <a:prstGeom prst="mathEqual">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solidFill>
                <a:schemeClr val="tx1"/>
              </a:solidFill>
            </a:endParaRPr>
          </a:p>
        </p:txBody>
      </p:sp>
      <p:sp>
        <p:nvSpPr>
          <p:cNvPr id="8" name="Equal 7"/>
          <p:cNvSpPr/>
          <p:nvPr/>
        </p:nvSpPr>
        <p:spPr>
          <a:xfrm>
            <a:off x="6853204" y="1843549"/>
            <a:ext cx="168089" cy="98278"/>
          </a:xfrm>
          <a:prstGeom prst="mathEqual">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solidFill>
                <a:schemeClr val="tx1"/>
              </a:solidFill>
            </a:endParaRPr>
          </a:p>
        </p:txBody>
      </p:sp>
      <p:sp>
        <p:nvSpPr>
          <p:cNvPr id="9" name="Equal 8"/>
          <p:cNvSpPr/>
          <p:nvPr/>
        </p:nvSpPr>
        <p:spPr>
          <a:xfrm>
            <a:off x="7166972" y="1827582"/>
            <a:ext cx="168089" cy="98278"/>
          </a:xfrm>
          <a:prstGeom prst="mathEqual">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solidFill>
                <a:schemeClr val="tx1"/>
              </a:solidFill>
            </a:endParaRPr>
          </a:p>
        </p:txBody>
      </p:sp>
      <p:sp>
        <p:nvSpPr>
          <p:cNvPr id="10" name="Slide Number Placeholder 9"/>
          <p:cNvSpPr>
            <a:spLocks noGrp="1"/>
          </p:cNvSpPr>
          <p:nvPr>
            <p:ph type="sldNum" sz="quarter" idx="12"/>
          </p:nvPr>
        </p:nvSpPr>
        <p:spPr/>
        <p:txBody>
          <a:bodyPr/>
          <a:lstStyle/>
          <a:p>
            <a:fld id="{27B74DF0-1D08-6B49-B34D-7E8FFFF50A61}" type="slidenum">
              <a:rPr lang="en-US" smtClean="0"/>
              <a:t>16</a:t>
            </a:fld>
            <a:endParaRPr lang="en-US"/>
          </a:p>
        </p:txBody>
      </p:sp>
    </p:spTree>
    <p:extLst>
      <p:ext uri="{BB962C8B-B14F-4D97-AF65-F5344CB8AC3E}">
        <p14:creationId xmlns:p14="http://schemas.microsoft.com/office/powerpoint/2010/main" val="12806977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77850" y="708136"/>
            <a:ext cx="7886700" cy="612468"/>
          </a:xfrm>
        </p:spPr>
        <p:txBody>
          <a:bodyPr>
            <a:normAutofit/>
          </a:bodyPr>
          <a:lstStyle/>
          <a:p>
            <a:pPr algn="ctr"/>
            <a:r>
              <a:rPr lang="en-US" sz="2700" b="1" dirty="0">
                <a:solidFill>
                  <a:schemeClr val="bg1"/>
                </a:solidFill>
              </a:rPr>
              <a:t>Interleukin-33</a:t>
            </a:r>
          </a:p>
        </p:txBody>
      </p:sp>
      <p:sp>
        <p:nvSpPr>
          <p:cNvPr id="3" name="CuadroTexto 2"/>
          <p:cNvSpPr txBox="1"/>
          <p:nvPr/>
        </p:nvSpPr>
        <p:spPr>
          <a:xfrm>
            <a:off x="577850" y="1237926"/>
            <a:ext cx="6877050" cy="553998"/>
          </a:xfrm>
          <a:prstGeom prst="rect">
            <a:avLst/>
          </a:prstGeom>
          <a:noFill/>
        </p:spPr>
        <p:txBody>
          <a:bodyPr wrap="square" rtlCol="0">
            <a:spAutoFit/>
          </a:bodyPr>
          <a:lstStyle/>
          <a:p>
            <a:r>
              <a:rPr lang="en-US" sz="1500" b="1" dirty="0">
                <a:solidFill>
                  <a:schemeClr val="bg1"/>
                </a:solidFill>
                <a:latin typeface="+mj-lt"/>
              </a:rPr>
              <a:t>Pro-inflammatory cytokine belonging to the IL-1 superfamily with determinant roles in innate and adaptive immune responses. </a:t>
            </a:r>
          </a:p>
        </p:txBody>
      </p:sp>
      <p:sp>
        <p:nvSpPr>
          <p:cNvPr id="52" name="CuadroTexto 51"/>
          <p:cNvSpPr txBox="1"/>
          <p:nvPr/>
        </p:nvSpPr>
        <p:spPr>
          <a:xfrm>
            <a:off x="4724705" y="1451915"/>
            <a:ext cx="6646636" cy="323165"/>
          </a:xfrm>
          <a:prstGeom prst="rect">
            <a:avLst/>
          </a:prstGeom>
          <a:noFill/>
        </p:spPr>
        <p:txBody>
          <a:bodyPr wrap="square" rtlCol="0">
            <a:spAutoFit/>
          </a:bodyPr>
          <a:lstStyle/>
          <a:p>
            <a:r>
              <a:rPr lang="en-US" sz="1500" b="1" dirty="0">
                <a:solidFill>
                  <a:schemeClr val="bg1"/>
                </a:solidFill>
                <a:latin typeface="+mj-lt"/>
              </a:rPr>
              <a:t>IL-33 </a:t>
            </a:r>
            <a:r>
              <a:rPr lang="en-US" sz="1500" b="1" dirty="0" smtClean="0">
                <a:solidFill>
                  <a:schemeClr val="bg1"/>
                </a:solidFill>
                <a:latin typeface="+mj-lt"/>
              </a:rPr>
              <a:t>works both </a:t>
            </a:r>
            <a:r>
              <a:rPr lang="en-US" sz="1500" b="1" dirty="0">
                <a:solidFill>
                  <a:schemeClr val="bg1"/>
                </a:solidFill>
                <a:latin typeface="+mj-lt"/>
              </a:rPr>
              <a:t>as a cytokine and a nuclear factor.</a:t>
            </a:r>
          </a:p>
        </p:txBody>
      </p:sp>
      <p:pic>
        <p:nvPicPr>
          <p:cNvPr id="1026" name="Picture 2" descr="Resultado de imagen para IL-33 gene"/>
          <p:cNvPicPr>
            <a:picLocks noChangeAspect="1" noChangeArrowheads="1"/>
          </p:cNvPicPr>
          <p:nvPr/>
        </p:nvPicPr>
        <p:blipFill rotWithShape="1">
          <a:blip r:embed="rId3">
            <a:extLst>
              <a:ext uri="{28A0092B-C50C-407E-A947-70E740481C1C}">
                <a14:useLocalDpi xmlns:a14="http://schemas.microsoft.com/office/drawing/2010/main" val="0"/>
              </a:ext>
            </a:extLst>
          </a:blip>
          <a:srcRect b="7503"/>
          <a:stretch/>
        </p:blipFill>
        <p:spPr bwMode="auto">
          <a:xfrm>
            <a:off x="734513" y="2054546"/>
            <a:ext cx="6677446" cy="2872749"/>
          </a:xfrm>
          <a:prstGeom prst="rect">
            <a:avLst/>
          </a:prstGeom>
          <a:noFill/>
          <a:extLst>
            <a:ext uri="{909E8E84-426E-40DD-AFC4-6F175D3DCCD1}">
              <a14:hiddenFill xmlns:a14="http://schemas.microsoft.com/office/drawing/2010/main">
                <a:solidFill>
                  <a:srgbClr val="FFFFFF"/>
                </a:solidFill>
              </a14:hiddenFill>
            </a:ext>
          </a:extLst>
        </p:spPr>
      </p:pic>
      <p:sp>
        <p:nvSpPr>
          <p:cNvPr id="4" name="CuadroTexto 3"/>
          <p:cNvSpPr txBox="1"/>
          <p:nvPr/>
        </p:nvSpPr>
        <p:spPr>
          <a:xfrm>
            <a:off x="3808475" y="4496712"/>
            <a:ext cx="2098964" cy="415498"/>
          </a:xfrm>
          <a:prstGeom prst="rect">
            <a:avLst/>
          </a:prstGeom>
          <a:noFill/>
        </p:spPr>
        <p:txBody>
          <a:bodyPr wrap="square" rtlCol="0">
            <a:spAutoFit/>
          </a:bodyPr>
          <a:lstStyle/>
          <a:p>
            <a:r>
              <a:rPr lang="en-CA" sz="1050" i="1" dirty="0"/>
              <a:t>Nature Reviews Immunology</a:t>
            </a:r>
          </a:p>
          <a:p>
            <a:r>
              <a:rPr lang="en-CA" sz="1050" dirty="0"/>
              <a:t>Liew et al., 2016</a:t>
            </a:r>
          </a:p>
        </p:txBody>
      </p:sp>
      <p:sp>
        <p:nvSpPr>
          <p:cNvPr id="5" name="Elipse 4"/>
          <p:cNvSpPr/>
          <p:nvPr/>
        </p:nvSpPr>
        <p:spPr>
          <a:xfrm>
            <a:off x="803563" y="3810001"/>
            <a:ext cx="1163783" cy="519545"/>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1350" dirty="0"/>
          </a:p>
        </p:txBody>
      </p:sp>
      <p:cxnSp>
        <p:nvCxnSpPr>
          <p:cNvPr id="7" name="Conector recto 6"/>
          <p:cNvCxnSpPr/>
          <p:nvPr/>
        </p:nvCxnSpPr>
        <p:spPr>
          <a:xfrm>
            <a:off x="2154383" y="3699166"/>
            <a:ext cx="0" cy="60267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147725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566C0AA-4CE1-6947-9874-AB875B0A6622}"/>
              </a:ext>
            </a:extLst>
          </p:cNvPr>
          <p:cNvSpPr>
            <a:spLocks noGrp="1"/>
          </p:cNvSpPr>
          <p:nvPr>
            <p:ph type="title"/>
          </p:nvPr>
        </p:nvSpPr>
        <p:spPr>
          <a:xfrm>
            <a:off x="823343" y="221257"/>
            <a:ext cx="7025768" cy="620693"/>
          </a:xfrm>
        </p:spPr>
        <p:txBody>
          <a:bodyPr>
            <a:noAutofit/>
          </a:bodyPr>
          <a:lstStyle/>
          <a:p>
            <a:r>
              <a:rPr lang="en-CA" sz="2400" b="1" dirty="0">
                <a:latin typeface="+mn-lt"/>
                <a:ea typeface="+mn-ea"/>
                <a:cs typeface="+mn-cs"/>
                <a:sym typeface="Gill Sans"/>
              </a:rPr>
              <a:t>Immune</a:t>
            </a:r>
            <a:r>
              <a:rPr lang="en-CA" sz="2400" b="1" dirty="0">
                <a:latin typeface="+mn-lt"/>
                <a:ea typeface="+mn-ea"/>
                <a:cs typeface="+mn-cs"/>
              </a:rPr>
              <a:t> responses induced by IL33 dependent on:</a:t>
            </a:r>
            <a:endParaRPr lang="en-US" sz="2400" b="1" dirty="0">
              <a:latin typeface="+mn-lt"/>
              <a:ea typeface="+mn-ea"/>
              <a:cs typeface="+mn-cs"/>
            </a:endParaRPr>
          </a:p>
        </p:txBody>
      </p:sp>
      <p:sp>
        <p:nvSpPr>
          <p:cNvPr id="5" name="Content Placeholder 4">
            <a:extLst>
              <a:ext uri="{FF2B5EF4-FFF2-40B4-BE49-F238E27FC236}">
                <a16:creationId xmlns="" xmlns:a16="http://schemas.microsoft.com/office/drawing/2014/main" id="{ADE023FB-183C-FE48-A720-0BCDC957E9AF}"/>
              </a:ext>
            </a:extLst>
          </p:cNvPr>
          <p:cNvSpPr>
            <a:spLocks noGrp="1"/>
          </p:cNvSpPr>
          <p:nvPr>
            <p:ph type="body" idx="1"/>
          </p:nvPr>
        </p:nvSpPr>
        <p:spPr>
          <a:xfrm>
            <a:off x="428005" y="2007802"/>
            <a:ext cx="1515734" cy="306671"/>
          </a:xfrm>
        </p:spPr>
        <p:txBody>
          <a:bodyPr>
            <a:normAutofit lnSpcReduction="10000"/>
          </a:bodyPr>
          <a:lstStyle/>
          <a:p>
            <a:r>
              <a:rPr lang="en-CA" sz="1500" dirty="0">
                <a:solidFill>
                  <a:srgbClr val="C23724"/>
                </a:solidFill>
              </a:rPr>
              <a:t>Th1</a:t>
            </a:r>
            <a:endParaRPr lang="en-US" sz="1500" dirty="0">
              <a:solidFill>
                <a:srgbClr val="C23724"/>
              </a:solidFill>
            </a:endParaRPr>
          </a:p>
        </p:txBody>
      </p:sp>
      <p:sp>
        <p:nvSpPr>
          <p:cNvPr id="6" name="Content Placeholder 5">
            <a:extLst>
              <a:ext uri="{FF2B5EF4-FFF2-40B4-BE49-F238E27FC236}">
                <a16:creationId xmlns="" xmlns:a16="http://schemas.microsoft.com/office/drawing/2014/main" id="{A9E22C3C-7959-3648-BE5F-52D493CBCC45}"/>
              </a:ext>
            </a:extLst>
          </p:cNvPr>
          <p:cNvSpPr>
            <a:spLocks noGrp="1"/>
          </p:cNvSpPr>
          <p:nvPr>
            <p:ph sz="half" idx="2"/>
          </p:nvPr>
        </p:nvSpPr>
        <p:spPr>
          <a:xfrm>
            <a:off x="428004" y="2314473"/>
            <a:ext cx="1800847" cy="1839515"/>
          </a:xfrm>
        </p:spPr>
        <p:txBody>
          <a:bodyPr>
            <a:normAutofit fontScale="92500" lnSpcReduction="20000"/>
          </a:bodyPr>
          <a:lstStyle/>
          <a:p>
            <a:r>
              <a:rPr lang="en-CA" sz="1500" dirty="0"/>
              <a:t>COPD, LCMV. </a:t>
            </a:r>
          </a:p>
          <a:p>
            <a:r>
              <a:rPr lang="en-CA" sz="1500" dirty="0"/>
              <a:t>DC, Th1, macrophage activation.</a:t>
            </a:r>
          </a:p>
          <a:p>
            <a:r>
              <a:rPr lang="en-CA" sz="1500" dirty="0"/>
              <a:t>Anti-tumor through CD8+ T-cell response.  (IL-33–ST2–MyD88–STAT4)</a:t>
            </a:r>
          </a:p>
          <a:p>
            <a:endParaRPr lang="en-US" sz="1500" dirty="0"/>
          </a:p>
        </p:txBody>
      </p:sp>
      <p:sp>
        <p:nvSpPr>
          <p:cNvPr id="7" name="Text Placeholder 6">
            <a:extLst>
              <a:ext uri="{FF2B5EF4-FFF2-40B4-BE49-F238E27FC236}">
                <a16:creationId xmlns="" xmlns:a16="http://schemas.microsoft.com/office/drawing/2014/main" id="{628FC2D7-24C0-6148-BE5E-918A18845116}"/>
              </a:ext>
            </a:extLst>
          </p:cNvPr>
          <p:cNvSpPr>
            <a:spLocks noGrp="1"/>
          </p:cNvSpPr>
          <p:nvPr>
            <p:ph type="body" sz="quarter" idx="3"/>
          </p:nvPr>
        </p:nvSpPr>
        <p:spPr>
          <a:xfrm>
            <a:off x="2228851" y="2007802"/>
            <a:ext cx="1699805" cy="306671"/>
          </a:xfrm>
        </p:spPr>
        <p:txBody>
          <a:bodyPr>
            <a:normAutofit lnSpcReduction="10000"/>
          </a:bodyPr>
          <a:lstStyle/>
          <a:p>
            <a:r>
              <a:rPr lang="en-CA" sz="1500" dirty="0">
                <a:solidFill>
                  <a:srgbClr val="70AD47"/>
                </a:solidFill>
              </a:rPr>
              <a:t>Th2</a:t>
            </a:r>
            <a:endParaRPr lang="en-US" sz="1500" dirty="0">
              <a:solidFill>
                <a:srgbClr val="70AD47"/>
              </a:solidFill>
            </a:endParaRPr>
          </a:p>
        </p:txBody>
      </p:sp>
      <p:sp>
        <p:nvSpPr>
          <p:cNvPr id="8" name="Content Placeholder 7">
            <a:extLst>
              <a:ext uri="{FF2B5EF4-FFF2-40B4-BE49-F238E27FC236}">
                <a16:creationId xmlns="" xmlns:a16="http://schemas.microsoft.com/office/drawing/2014/main" id="{F4C542D5-AD69-E544-8082-A060B10CCF3D}"/>
              </a:ext>
            </a:extLst>
          </p:cNvPr>
          <p:cNvSpPr>
            <a:spLocks noGrp="1"/>
          </p:cNvSpPr>
          <p:nvPr>
            <p:ph sz="quarter" idx="4"/>
          </p:nvPr>
        </p:nvSpPr>
        <p:spPr>
          <a:xfrm>
            <a:off x="2228851" y="2314473"/>
            <a:ext cx="1807572" cy="1568035"/>
          </a:xfrm>
        </p:spPr>
        <p:txBody>
          <a:bodyPr>
            <a:noAutofit/>
          </a:bodyPr>
          <a:lstStyle/>
          <a:p>
            <a:r>
              <a:rPr lang="en-CA" sz="1500" dirty="0"/>
              <a:t>Early response after injury. </a:t>
            </a:r>
          </a:p>
          <a:p>
            <a:r>
              <a:rPr lang="en-CA" sz="1500" dirty="0"/>
              <a:t>IL33-ILC2-IL4/IL5/IL9/IL13</a:t>
            </a:r>
          </a:p>
          <a:p>
            <a:r>
              <a:rPr lang="en-CA" sz="1500" dirty="0"/>
              <a:t>Promote ILC2 egress from BM. </a:t>
            </a:r>
            <a:endParaRPr lang="en-US" sz="1500" dirty="0"/>
          </a:p>
        </p:txBody>
      </p:sp>
      <p:sp>
        <p:nvSpPr>
          <p:cNvPr id="10" name="TextBox 9">
            <a:extLst>
              <a:ext uri="{FF2B5EF4-FFF2-40B4-BE49-F238E27FC236}">
                <a16:creationId xmlns="" xmlns:a16="http://schemas.microsoft.com/office/drawing/2014/main" id="{F5FEB484-3007-0144-A814-BE6D6B5646C7}"/>
              </a:ext>
            </a:extLst>
          </p:cNvPr>
          <p:cNvSpPr txBox="1"/>
          <p:nvPr/>
        </p:nvSpPr>
        <p:spPr>
          <a:xfrm>
            <a:off x="756488" y="1012233"/>
            <a:ext cx="3153520" cy="948486"/>
          </a:xfrm>
          <a:prstGeom prst="rect">
            <a:avLst/>
          </a:prstGeom>
          <a:noFill/>
        </p:spPr>
        <p:txBody>
          <a:bodyPr wrap="square" rtlCol="0">
            <a:spAutoFit/>
          </a:bodyPr>
          <a:lstStyle/>
          <a:p>
            <a:pPr marL="214313" indent="-214313">
              <a:buFont typeface="Arial" panose="020B0604020202020204" pitchFamily="34" charset="0"/>
              <a:buChar char="•"/>
            </a:pPr>
            <a:r>
              <a:rPr lang="en-CA" dirty="0">
                <a:solidFill>
                  <a:schemeClr val="bg1"/>
                </a:solidFill>
              </a:rPr>
              <a:t>Type of cells;</a:t>
            </a:r>
          </a:p>
          <a:p>
            <a:pPr marL="214313" indent="-214313">
              <a:buFont typeface="Arial" panose="020B0604020202020204" pitchFamily="34" charset="0"/>
              <a:buChar char="•"/>
            </a:pPr>
            <a:r>
              <a:rPr lang="en-CA" dirty="0">
                <a:solidFill>
                  <a:schemeClr val="bg1"/>
                </a:solidFill>
              </a:rPr>
              <a:t>Specific microenvironment;</a:t>
            </a:r>
          </a:p>
          <a:p>
            <a:pPr marL="214313" indent="-214313">
              <a:buFont typeface="Arial" panose="020B0604020202020204" pitchFamily="34" charset="0"/>
              <a:buChar char="•"/>
            </a:pPr>
            <a:r>
              <a:rPr lang="en-CA" dirty="0">
                <a:solidFill>
                  <a:schemeClr val="bg1"/>
                </a:solidFill>
              </a:rPr>
              <a:t>Immune context in diseases.</a:t>
            </a:r>
            <a:endParaRPr lang="en-US" dirty="0">
              <a:solidFill>
                <a:schemeClr val="bg1"/>
              </a:solidFill>
            </a:endParaRPr>
          </a:p>
        </p:txBody>
      </p:sp>
      <p:pic>
        <p:nvPicPr>
          <p:cNvPr id="11" name="Picture 10">
            <a:extLst>
              <a:ext uri="{FF2B5EF4-FFF2-40B4-BE49-F238E27FC236}">
                <a16:creationId xmlns="" xmlns:a16="http://schemas.microsoft.com/office/drawing/2014/main" id="{9A4AD9E7-A31D-CC41-BAEE-A045C748217A}"/>
              </a:ext>
            </a:extLst>
          </p:cNvPr>
          <p:cNvPicPr>
            <a:picLocks noChangeAspect="1"/>
          </p:cNvPicPr>
          <p:nvPr/>
        </p:nvPicPr>
        <p:blipFill>
          <a:blip r:embed="rId3"/>
          <a:stretch>
            <a:fillRect/>
          </a:stretch>
        </p:blipFill>
        <p:spPr>
          <a:xfrm>
            <a:off x="4036423" y="753903"/>
            <a:ext cx="4899412" cy="3499579"/>
          </a:xfrm>
          <a:prstGeom prst="rect">
            <a:avLst/>
          </a:prstGeom>
        </p:spPr>
      </p:pic>
      <p:sp>
        <p:nvSpPr>
          <p:cNvPr id="12" name="TextBox 11">
            <a:extLst>
              <a:ext uri="{FF2B5EF4-FFF2-40B4-BE49-F238E27FC236}">
                <a16:creationId xmlns="" xmlns:a16="http://schemas.microsoft.com/office/drawing/2014/main" id="{A8A2723A-B7B1-9E44-8FC4-DA4861308E6E}"/>
              </a:ext>
            </a:extLst>
          </p:cNvPr>
          <p:cNvSpPr txBox="1"/>
          <p:nvPr/>
        </p:nvSpPr>
        <p:spPr>
          <a:xfrm>
            <a:off x="834823" y="4475781"/>
            <a:ext cx="7474354" cy="553998"/>
          </a:xfrm>
          <a:prstGeom prst="rect">
            <a:avLst/>
          </a:prstGeom>
          <a:noFill/>
        </p:spPr>
        <p:txBody>
          <a:bodyPr wrap="square" rtlCol="0">
            <a:spAutoFit/>
          </a:bodyPr>
          <a:lstStyle/>
          <a:p>
            <a:r>
              <a:rPr lang="en-US" sz="1500" b="1" dirty="0">
                <a:solidFill>
                  <a:srgbClr val="FF0000"/>
                </a:solidFill>
                <a:latin typeface="Helvetica"/>
                <a:cs typeface="Helvetica"/>
              </a:rPr>
              <a:t>Our data demonstrates that IL-33 is down-regulated in the transition from primary to metastatic carcinomas</a:t>
            </a:r>
          </a:p>
        </p:txBody>
      </p:sp>
      <p:sp>
        <p:nvSpPr>
          <p:cNvPr id="13" name="Frame 12">
            <a:extLst>
              <a:ext uri="{FF2B5EF4-FFF2-40B4-BE49-F238E27FC236}">
                <a16:creationId xmlns="" xmlns:a16="http://schemas.microsoft.com/office/drawing/2014/main" id="{7F9B25B3-2062-4A48-88D6-C018127EEDC2}"/>
              </a:ext>
            </a:extLst>
          </p:cNvPr>
          <p:cNvSpPr/>
          <p:nvPr/>
        </p:nvSpPr>
        <p:spPr>
          <a:xfrm>
            <a:off x="4144191" y="2638586"/>
            <a:ext cx="702905" cy="929900"/>
          </a:xfrm>
          <a:prstGeom prst="frame">
            <a:avLst>
              <a:gd name="adj1" fmla="val 3066"/>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endParaRPr>
          </a:p>
        </p:txBody>
      </p:sp>
      <p:sp>
        <p:nvSpPr>
          <p:cNvPr id="14" name="Frame 13">
            <a:extLst>
              <a:ext uri="{FF2B5EF4-FFF2-40B4-BE49-F238E27FC236}">
                <a16:creationId xmlns="" xmlns:a16="http://schemas.microsoft.com/office/drawing/2014/main" id="{757772EF-5EC3-584C-8D92-D8A1158DC687}"/>
              </a:ext>
            </a:extLst>
          </p:cNvPr>
          <p:cNvSpPr/>
          <p:nvPr/>
        </p:nvSpPr>
        <p:spPr>
          <a:xfrm>
            <a:off x="7690378" y="2759521"/>
            <a:ext cx="481103" cy="1122986"/>
          </a:xfrm>
          <a:prstGeom prst="frame">
            <a:avLst>
              <a:gd name="adj1" fmla="val 3066"/>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endParaRPr>
          </a:p>
        </p:txBody>
      </p:sp>
      <p:sp>
        <p:nvSpPr>
          <p:cNvPr id="15" name="Frame 14">
            <a:extLst>
              <a:ext uri="{FF2B5EF4-FFF2-40B4-BE49-F238E27FC236}">
                <a16:creationId xmlns="" xmlns:a16="http://schemas.microsoft.com/office/drawing/2014/main" id="{2FB1C8BE-F62C-5643-B748-FCEC48ECCD39}"/>
              </a:ext>
            </a:extLst>
          </p:cNvPr>
          <p:cNvSpPr/>
          <p:nvPr/>
        </p:nvSpPr>
        <p:spPr>
          <a:xfrm>
            <a:off x="6316158" y="3045499"/>
            <a:ext cx="704574" cy="1204634"/>
          </a:xfrm>
          <a:prstGeom prst="frame">
            <a:avLst>
              <a:gd name="adj1" fmla="val 3066"/>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endParaRPr>
          </a:p>
        </p:txBody>
      </p:sp>
      <p:sp>
        <p:nvSpPr>
          <p:cNvPr id="16" name="Frame 15">
            <a:extLst>
              <a:ext uri="{FF2B5EF4-FFF2-40B4-BE49-F238E27FC236}">
                <a16:creationId xmlns="" xmlns:a16="http://schemas.microsoft.com/office/drawing/2014/main" id="{47FBC707-D284-044C-B989-963FBA499DFD}"/>
              </a:ext>
            </a:extLst>
          </p:cNvPr>
          <p:cNvSpPr/>
          <p:nvPr/>
        </p:nvSpPr>
        <p:spPr>
          <a:xfrm>
            <a:off x="7020732" y="3007555"/>
            <a:ext cx="718428" cy="1150749"/>
          </a:xfrm>
          <a:prstGeom prst="frame">
            <a:avLst>
              <a:gd name="adj1" fmla="val 3066"/>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endParaRPr>
          </a:p>
        </p:txBody>
      </p:sp>
      <p:sp>
        <p:nvSpPr>
          <p:cNvPr id="17" name="Frame 16">
            <a:extLst>
              <a:ext uri="{FF2B5EF4-FFF2-40B4-BE49-F238E27FC236}">
                <a16:creationId xmlns="" xmlns:a16="http://schemas.microsoft.com/office/drawing/2014/main" id="{792D7D2F-E8F2-484A-BBAE-01DD9AF0B15C}"/>
              </a:ext>
            </a:extLst>
          </p:cNvPr>
          <p:cNvSpPr/>
          <p:nvPr/>
        </p:nvSpPr>
        <p:spPr>
          <a:xfrm>
            <a:off x="8029468" y="2531496"/>
            <a:ext cx="616058" cy="1150749"/>
          </a:xfrm>
          <a:prstGeom prst="frame">
            <a:avLst>
              <a:gd name="adj1" fmla="val 3066"/>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endParaRPr>
          </a:p>
        </p:txBody>
      </p:sp>
    </p:spTree>
    <p:extLst>
      <p:ext uri="{BB962C8B-B14F-4D97-AF65-F5344CB8AC3E}">
        <p14:creationId xmlns:p14="http://schemas.microsoft.com/office/powerpoint/2010/main" val="578980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12" grpId="0"/>
      <p:bldP spid="13" grpId="0" animBg="1"/>
      <p:bldP spid="14" grpId="0" animBg="1"/>
      <p:bldP spid="15" grpId="0" animBg="1"/>
      <p:bldP spid="16" grpId="0" animBg="1"/>
      <p:bldP spid="1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7B74DF0-1D08-6B49-B34D-7E8FFFF50A61}" type="slidenum">
              <a:rPr lang="en-US" smtClean="0"/>
              <a:t>19</a:t>
            </a:fld>
            <a:endParaRPr lang="en-US"/>
          </a:p>
        </p:txBody>
      </p:sp>
      <p:pic>
        <p:nvPicPr>
          <p:cNvPr id="3" name="Picture 2"/>
          <p:cNvPicPr>
            <a:picLocks noChangeAspect="1"/>
          </p:cNvPicPr>
          <p:nvPr/>
        </p:nvPicPr>
        <p:blipFill>
          <a:blip r:embed="rId3"/>
          <a:stretch>
            <a:fillRect/>
          </a:stretch>
        </p:blipFill>
        <p:spPr>
          <a:xfrm>
            <a:off x="3264343" y="1756386"/>
            <a:ext cx="2759075" cy="3306763"/>
          </a:xfrm>
          <a:prstGeom prst="rect">
            <a:avLst/>
          </a:prstGeom>
        </p:spPr>
      </p:pic>
      <p:sp>
        <p:nvSpPr>
          <p:cNvPr id="6" name="TextBox 5"/>
          <p:cNvSpPr txBox="1"/>
          <p:nvPr/>
        </p:nvSpPr>
        <p:spPr>
          <a:xfrm>
            <a:off x="1103680" y="909635"/>
            <a:ext cx="6858000" cy="530915"/>
          </a:xfrm>
          <a:prstGeom prst="rect">
            <a:avLst/>
          </a:prstGeom>
          <a:noFill/>
        </p:spPr>
        <p:txBody>
          <a:bodyPr wrap="square" rtlCol="0">
            <a:spAutoFit/>
          </a:bodyPr>
          <a:lstStyle/>
          <a:p>
            <a:pPr algn="ctr"/>
            <a:r>
              <a:rPr lang="en-US" sz="1500" b="1" i="1" dirty="0">
                <a:solidFill>
                  <a:schemeClr val="bg1"/>
                </a:solidFill>
                <a:latin typeface="Helvetica"/>
                <a:cs typeface="Helvetica"/>
              </a:rPr>
              <a:t>IL-33 expression is reduced in human metastatic prostate cancer</a:t>
            </a:r>
          </a:p>
          <a:p>
            <a:pPr algn="ctr"/>
            <a:r>
              <a:rPr lang="en-US" sz="1350" i="1" dirty="0">
                <a:solidFill>
                  <a:schemeClr val="bg1"/>
                </a:solidFill>
                <a:latin typeface="Helvetica"/>
                <a:cs typeface="Helvetica"/>
              </a:rPr>
              <a:t>(the European Biostatistics Institute) </a:t>
            </a:r>
            <a:endParaRPr lang="en-US" sz="1350" b="1" i="1" dirty="0">
              <a:solidFill>
                <a:schemeClr val="bg1"/>
              </a:solidFill>
              <a:latin typeface="Helvetica"/>
              <a:cs typeface="Helvetica"/>
            </a:endParaRPr>
          </a:p>
        </p:txBody>
      </p:sp>
      <p:sp>
        <p:nvSpPr>
          <p:cNvPr id="8" name="TextBox 7"/>
          <p:cNvSpPr txBox="1"/>
          <p:nvPr/>
        </p:nvSpPr>
        <p:spPr>
          <a:xfrm>
            <a:off x="3422489" y="1016002"/>
            <a:ext cx="2396810" cy="507831"/>
          </a:xfrm>
          <a:prstGeom prst="rect">
            <a:avLst/>
          </a:prstGeom>
          <a:noFill/>
        </p:spPr>
        <p:txBody>
          <a:bodyPr wrap="none" rtlCol="0">
            <a:spAutoFit/>
          </a:bodyPr>
          <a:lstStyle/>
          <a:p>
            <a:r>
              <a:rPr lang="en-US" sz="1350" dirty="0">
                <a:latin typeface="Helvetica"/>
                <a:cs typeface="Helvetica"/>
              </a:rPr>
              <a:t>  </a:t>
            </a:r>
            <a:r>
              <a:rPr lang="en-US" sz="1350" dirty="0" err="1" smtClean="0">
                <a:latin typeface="Helvetica"/>
                <a:cs typeface="Helvetica"/>
              </a:rPr>
              <a:t>enig</a:t>
            </a:r>
            <a:r>
              <a:rPr lang="en-US" sz="1350" dirty="0" smtClean="0">
                <a:latin typeface="Helvetica"/>
                <a:cs typeface="Helvetica"/>
              </a:rPr>
              <a:t>   </a:t>
            </a:r>
            <a:r>
              <a:rPr lang="en-US" sz="1350" dirty="0">
                <a:latin typeface="Helvetica"/>
                <a:cs typeface="Helvetica"/>
              </a:rPr>
              <a:t>Metastatic   Primary</a:t>
            </a:r>
          </a:p>
          <a:p>
            <a:r>
              <a:rPr lang="en-US" sz="1350" dirty="0">
                <a:latin typeface="Helvetica"/>
                <a:cs typeface="Helvetica"/>
              </a:rPr>
              <a:t>     (human prostate cancer)</a:t>
            </a:r>
          </a:p>
        </p:txBody>
      </p:sp>
      <p:sp>
        <p:nvSpPr>
          <p:cNvPr id="9" name="TextBox 8"/>
          <p:cNvSpPr txBox="1"/>
          <p:nvPr/>
        </p:nvSpPr>
        <p:spPr>
          <a:xfrm>
            <a:off x="3212933" y="1542515"/>
            <a:ext cx="280846" cy="3624069"/>
          </a:xfrm>
          <a:prstGeom prst="rect">
            <a:avLst/>
          </a:prstGeom>
          <a:solidFill>
            <a:schemeClr val="bg1"/>
          </a:solidFill>
        </p:spPr>
        <p:txBody>
          <a:bodyPr wrap="none" rtlCol="0">
            <a:spAutoFit/>
          </a:bodyPr>
          <a:lstStyle/>
          <a:p>
            <a:r>
              <a:rPr lang="en-US" sz="1350" dirty="0">
                <a:latin typeface="Helvetica"/>
                <a:cs typeface="Helvetica"/>
              </a:rPr>
              <a:t>8</a:t>
            </a:r>
          </a:p>
          <a:p>
            <a:endParaRPr lang="en-US" sz="1350" dirty="0">
              <a:latin typeface="Helvetica"/>
              <a:cs typeface="Helvetica"/>
            </a:endParaRPr>
          </a:p>
          <a:p>
            <a:endParaRPr lang="en-US" sz="1350" dirty="0">
              <a:latin typeface="Helvetica"/>
              <a:cs typeface="Helvetica"/>
            </a:endParaRPr>
          </a:p>
          <a:p>
            <a:endParaRPr lang="en-US" sz="1350" dirty="0">
              <a:latin typeface="Helvetica"/>
              <a:cs typeface="Helvetica"/>
            </a:endParaRPr>
          </a:p>
          <a:p>
            <a:endParaRPr lang="en-US" sz="1350" dirty="0">
              <a:latin typeface="Helvetica"/>
              <a:cs typeface="Helvetica"/>
            </a:endParaRPr>
          </a:p>
          <a:p>
            <a:r>
              <a:rPr lang="en-US" sz="1350" dirty="0">
                <a:latin typeface="Helvetica"/>
                <a:cs typeface="Helvetica"/>
              </a:rPr>
              <a:t>6</a:t>
            </a:r>
          </a:p>
          <a:p>
            <a:endParaRPr lang="en-US" sz="1350" dirty="0">
              <a:latin typeface="Helvetica"/>
              <a:cs typeface="Helvetica"/>
            </a:endParaRPr>
          </a:p>
          <a:p>
            <a:endParaRPr lang="en-US" sz="1350" dirty="0">
              <a:latin typeface="Helvetica"/>
              <a:cs typeface="Helvetica"/>
            </a:endParaRPr>
          </a:p>
          <a:p>
            <a:endParaRPr lang="en-US" sz="1350" dirty="0">
              <a:latin typeface="Helvetica"/>
              <a:cs typeface="Helvetica"/>
            </a:endParaRPr>
          </a:p>
          <a:p>
            <a:endParaRPr lang="en-US" sz="1350" dirty="0">
              <a:latin typeface="Helvetica"/>
              <a:cs typeface="Helvetica"/>
            </a:endParaRPr>
          </a:p>
          <a:p>
            <a:r>
              <a:rPr lang="en-US" sz="1350" dirty="0">
                <a:latin typeface="Helvetica"/>
                <a:cs typeface="Helvetica"/>
              </a:rPr>
              <a:t>4</a:t>
            </a:r>
          </a:p>
          <a:p>
            <a:endParaRPr lang="en-US" sz="1350" dirty="0">
              <a:latin typeface="Helvetica"/>
              <a:cs typeface="Helvetica"/>
            </a:endParaRPr>
          </a:p>
          <a:p>
            <a:endParaRPr lang="en-US" sz="1350" dirty="0">
              <a:latin typeface="Helvetica"/>
              <a:cs typeface="Helvetica"/>
            </a:endParaRPr>
          </a:p>
          <a:p>
            <a:endParaRPr lang="en-US" sz="1350" dirty="0">
              <a:latin typeface="Helvetica"/>
              <a:cs typeface="Helvetica"/>
            </a:endParaRPr>
          </a:p>
          <a:p>
            <a:endParaRPr lang="en-US" sz="1350" dirty="0">
              <a:latin typeface="Helvetica"/>
              <a:cs typeface="Helvetica"/>
            </a:endParaRPr>
          </a:p>
          <a:p>
            <a:r>
              <a:rPr lang="en-US" sz="1350" dirty="0">
                <a:latin typeface="Helvetica"/>
                <a:cs typeface="Helvetica"/>
              </a:rPr>
              <a:t>2</a:t>
            </a:r>
          </a:p>
          <a:p>
            <a:endParaRPr lang="en-US" sz="1350" dirty="0">
              <a:latin typeface="Helvetica"/>
              <a:cs typeface="Helvetica"/>
            </a:endParaRPr>
          </a:p>
        </p:txBody>
      </p:sp>
      <p:sp>
        <p:nvSpPr>
          <p:cNvPr id="10" name="TextBox 9"/>
          <p:cNvSpPr txBox="1"/>
          <p:nvPr/>
        </p:nvSpPr>
        <p:spPr>
          <a:xfrm rot="16200000">
            <a:off x="2313701" y="2934858"/>
            <a:ext cx="1136850" cy="300082"/>
          </a:xfrm>
          <a:prstGeom prst="rect">
            <a:avLst/>
          </a:prstGeom>
          <a:noFill/>
        </p:spPr>
        <p:txBody>
          <a:bodyPr wrap="none" rtlCol="0">
            <a:spAutoFit/>
          </a:bodyPr>
          <a:lstStyle/>
          <a:p>
            <a:r>
              <a:rPr lang="en-US" sz="1350" dirty="0">
                <a:latin typeface="Helvetica"/>
                <a:cs typeface="Helvetica"/>
              </a:rPr>
              <a:t>Fold change</a:t>
            </a:r>
          </a:p>
        </p:txBody>
      </p:sp>
    </p:spTree>
    <p:extLst>
      <p:ext uri="{BB962C8B-B14F-4D97-AF65-F5344CB8AC3E}">
        <p14:creationId xmlns:p14="http://schemas.microsoft.com/office/powerpoint/2010/main" val="18403313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 xmlns:a16="http://schemas.microsoft.com/office/drawing/2014/main" id="{B68A24E9-C78A-2246-8483-00E5D910EC6A}"/>
              </a:ext>
            </a:extLst>
          </p:cNvPr>
          <p:cNvGraphicFramePr>
            <a:graphicFrameLocks noGrp="1"/>
          </p:cNvGraphicFramePr>
          <p:nvPr>
            <p:extLst>
              <p:ext uri="{D42A27DB-BD31-4B8C-83A1-F6EECF244321}">
                <p14:modId xmlns:p14="http://schemas.microsoft.com/office/powerpoint/2010/main" val="2087906141"/>
              </p:ext>
            </p:extLst>
          </p:nvPr>
        </p:nvGraphicFramePr>
        <p:xfrm>
          <a:off x="143555" y="813581"/>
          <a:ext cx="7585319" cy="4014146"/>
        </p:xfrm>
        <a:graphic>
          <a:graphicData uri="http://schemas.openxmlformats.org/drawingml/2006/table">
            <a:tbl>
              <a:tblPr firstRow="1" bandRow="1">
                <a:tableStyleId>{5C22544A-7EE6-4342-B048-85BDC9FD1C3A}</a:tableStyleId>
              </a:tblPr>
              <a:tblGrid>
                <a:gridCol w="3004169">
                  <a:extLst>
                    <a:ext uri="{9D8B030D-6E8A-4147-A177-3AD203B41FA5}">
                      <a16:colId xmlns="" xmlns:a16="http://schemas.microsoft.com/office/drawing/2014/main" val="3544190955"/>
                    </a:ext>
                  </a:extLst>
                </a:gridCol>
                <a:gridCol w="1527050">
                  <a:extLst>
                    <a:ext uri="{9D8B030D-6E8A-4147-A177-3AD203B41FA5}">
                      <a16:colId xmlns="" xmlns:a16="http://schemas.microsoft.com/office/drawing/2014/main" val="4266345243"/>
                    </a:ext>
                  </a:extLst>
                </a:gridCol>
                <a:gridCol w="1832460">
                  <a:extLst>
                    <a:ext uri="{9D8B030D-6E8A-4147-A177-3AD203B41FA5}">
                      <a16:colId xmlns="" xmlns:a16="http://schemas.microsoft.com/office/drawing/2014/main" val="2095404818"/>
                    </a:ext>
                  </a:extLst>
                </a:gridCol>
                <a:gridCol w="1221640">
                  <a:extLst>
                    <a:ext uri="{9D8B030D-6E8A-4147-A177-3AD203B41FA5}">
                      <a16:colId xmlns="" xmlns:a16="http://schemas.microsoft.com/office/drawing/2014/main" val="558819091"/>
                    </a:ext>
                  </a:extLst>
                </a:gridCol>
              </a:tblGrid>
              <a:tr h="241169">
                <a:tc>
                  <a:txBody>
                    <a:bodyPr/>
                    <a:lstStyle/>
                    <a:p>
                      <a:pPr algn="ctr" fontAlgn="b"/>
                      <a:r>
                        <a:rPr lang="en-CA" sz="1700" u="none" strike="noStrike" dirty="0">
                          <a:effectLst/>
                        </a:rPr>
                        <a:t>Cancer type</a:t>
                      </a:r>
                      <a:endParaRPr lang="en-CA" sz="1700" b="0" i="0" u="none" strike="noStrike" dirty="0">
                        <a:solidFill>
                          <a:srgbClr val="000000"/>
                        </a:solidFill>
                        <a:effectLst/>
                        <a:latin typeface="Calibri" panose="020F0502020204030204" pitchFamily="34" charset="0"/>
                      </a:endParaRPr>
                    </a:p>
                  </a:txBody>
                  <a:tcPr marL="14174" marR="14174" marT="14174" marB="0" anchor="b"/>
                </a:tc>
                <a:tc>
                  <a:txBody>
                    <a:bodyPr/>
                    <a:lstStyle/>
                    <a:p>
                      <a:pPr algn="ctr" fontAlgn="b"/>
                      <a:r>
                        <a:rPr lang="en-CA" sz="1700" u="none" strike="noStrike">
                          <a:effectLst/>
                        </a:rPr>
                        <a:t>Patients</a:t>
                      </a:r>
                      <a:endParaRPr lang="en-CA" sz="1700" b="0" i="0" u="none" strike="noStrike">
                        <a:solidFill>
                          <a:srgbClr val="000000"/>
                        </a:solidFill>
                        <a:effectLst/>
                        <a:latin typeface="Calibri" panose="020F0502020204030204" pitchFamily="34" charset="0"/>
                      </a:endParaRPr>
                    </a:p>
                  </a:txBody>
                  <a:tcPr marL="14174" marR="14174" marT="14174" marB="0" anchor="b"/>
                </a:tc>
                <a:tc>
                  <a:txBody>
                    <a:bodyPr/>
                    <a:lstStyle/>
                    <a:p>
                      <a:pPr algn="ctr" fontAlgn="b"/>
                      <a:r>
                        <a:rPr lang="en-CA" sz="1700" u="none" strike="noStrike">
                          <a:effectLst/>
                        </a:rPr>
                        <a:t>Log2_fold_change</a:t>
                      </a:r>
                      <a:endParaRPr lang="en-CA" sz="1700" b="0" i="0" u="none" strike="noStrike">
                        <a:solidFill>
                          <a:srgbClr val="000000"/>
                        </a:solidFill>
                        <a:effectLst/>
                        <a:latin typeface="Calibri" panose="020F0502020204030204" pitchFamily="34" charset="0"/>
                      </a:endParaRPr>
                    </a:p>
                  </a:txBody>
                  <a:tcPr marL="14174" marR="14174" marT="14174" marB="0" anchor="b"/>
                </a:tc>
                <a:tc>
                  <a:txBody>
                    <a:bodyPr/>
                    <a:lstStyle/>
                    <a:p>
                      <a:pPr algn="ctr" fontAlgn="b"/>
                      <a:r>
                        <a:rPr lang="en-CA" sz="1700" u="none" strike="noStrike" dirty="0">
                          <a:effectLst/>
                        </a:rPr>
                        <a:t>p value</a:t>
                      </a:r>
                      <a:endParaRPr lang="en-CA" sz="1700" b="0" i="0" u="none" strike="noStrike" dirty="0">
                        <a:solidFill>
                          <a:srgbClr val="000000"/>
                        </a:solidFill>
                        <a:effectLst/>
                        <a:latin typeface="Calibri" panose="020F0502020204030204" pitchFamily="34" charset="0"/>
                      </a:endParaRPr>
                    </a:p>
                  </a:txBody>
                  <a:tcPr marL="14174" marR="14174" marT="14174" marB="0" anchor="b"/>
                </a:tc>
                <a:extLst>
                  <a:ext uri="{0D108BD9-81ED-4DB2-BD59-A6C34878D82A}">
                    <a16:rowId xmlns="" xmlns:a16="http://schemas.microsoft.com/office/drawing/2014/main" val="95876336"/>
                  </a:ext>
                </a:extLst>
              </a:tr>
              <a:tr h="570816">
                <a:tc>
                  <a:txBody>
                    <a:bodyPr/>
                    <a:lstStyle/>
                    <a:p>
                      <a:pPr algn="l" fontAlgn="b"/>
                      <a:r>
                        <a:rPr lang="en-CA" sz="1700" u="none" strike="noStrike" dirty="0">
                          <a:effectLst/>
                        </a:rPr>
                        <a:t>Cervical </a:t>
                      </a:r>
                      <a:r>
                        <a:rPr lang="en-CA" sz="1700" u="none" strike="noStrike" dirty="0" smtClean="0">
                          <a:effectLst/>
                        </a:rPr>
                        <a:t>cancer/squamous cell/</a:t>
                      </a:r>
                      <a:r>
                        <a:rPr lang="en-CA" sz="1700" u="none" strike="noStrike" baseline="0" dirty="0" smtClean="0">
                          <a:effectLst/>
                        </a:rPr>
                        <a:t> </a:t>
                      </a:r>
                      <a:r>
                        <a:rPr lang="en-CA" sz="1700" u="none" strike="noStrike" dirty="0" err="1" smtClean="0">
                          <a:effectLst/>
                        </a:rPr>
                        <a:t>Endocervical</a:t>
                      </a:r>
                      <a:r>
                        <a:rPr lang="en-CA" sz="1700" u="none" strike="noStrike" dirty="0" smtClean="0">
                          <a:effectLst/>
                        </a:rPr>
                        <a:t> </a:t>
                      </a:r>
                      <a:r>
                        <a:rPr lang="en-CA" sz="1700" u="none" strike="noStrike" dirty="0">
                          <a:effectLst/>
                        </a:rPr>
                        <a:t>adenocarcinoma</a:t>
                      </a:r>
                      <a:endParaRPr lang="en-CA" sz="1700" b="0" i="0" u="none" strike="noStrike" dirty="0">
                        <a:solidFill>
                          <a:srgbClr val="000000"/>
                        </a:solidFill>
                        <a:effectLst/>
                        <a:latin typeface="Calibri" panose="020F0502020204030204" pitchFamily="34" charset="0"/>
                      </a:endParaRPr>
                    </a:p>
                  </a:txBody>
                  <a:tcPr marL="14174" marR="14174" marT="14174" marB="0" anchor="b"/>
                </a:tc>
                <a:tc>
                  <a:txBody>
                    <a:bodyPr/>
                    <a:lstStyle/>
                    <a:p>
                      <a:pPr algn="l" fontAlgn="b"/>
                      <a:r>
                        <a:rPr lang="en-CA" sz="1700" u="none" strike="noStrike">
                          <a:effectLst/>
                        </a:rPr>
                        <a:t> 3/3(100.0)</a:t>
                      </a:r>
                      <a:endParaRPr lang="en-CA" sz="1700" b="0" i="0" u="none" strike="noStrike">
                        <a:solidFill>
                          <a:srgbClr val="000000"/>
                        </a:solidFill>
                        <a:effectLst/>
                        <a:latin typeface="Calibri" panose="020F0502020204030204" pitchFamily="34" charset="0"/>
                      </a:endParaRPr>
                    </a:p>
                  </a:txBody>
                  <a:tcPr marL="14174" marR="14174" marT="14174" marB="0" anchor="b"/>
                </a:tc>
                <a:tc>
                  <a:txBody>
                    <a:bodyPr/>
                    <a:lstStyle/>
                    <a:p>
                      <a:pPr algn="r" fontAlgn="b"/>
                      <a:r>
                        <a:rPr lang="en-CA" sz="1700" u="none" strike="noStrike" dirty="0">
                          <a:effectLst/>
                        </a:rPr>
                        <a:t>-5.75</a:t>
                      </a:r>
                      <a:endParaRPr lang="en-CA" sz="1700" b="0" i="0" u="none" strike="noStrike" dirty="0">
                        <a:solidFill>
                          <a:srgbClr val="000000"/>
                        </a:solidFill>
                        <a:effectLst/>
                        <a:latin typeface="Calibri" panose="020F0502020204030204" pitchFamily="34" charset="0"/>
                      </a:endParaRPr>
                    </a:p>
                  </a:txBody>
                  <a:tcPr marL="14174" marR="14174" marT="14174" marB="0" anchor="b"/>
                </a:tc>
                <a:tc>
                  <a:txBody>
                    <a:bodyPr/>
                    <a:lstStyle/>
                    <a:p>
                      <a:pPr algn="r" fontAlgn="b"/>
                      <a:r>
                        <a:rPr lang="en-CA" sz="1700" u="none" strike="noStrike" dirty="0">
                          <a:effectLst/>
                        </a:rPr>
                        <a:t>9.66E-16</a:t>
                      </a:r>
                      <a:endParaRPr lang="en-CA" sz="1700" b="0" i="0" u="none" strike="noStrike" dirty="0">
                        <a:solidFill>
                          <a:srgbClr val="000000"/>
                        </a:solidFill>
                        <a:effectLst/>
                        <a:latin typeface="Calibri" panose="020F0502020204030204" pitchFamily="34" charset="0"/>
                      </a:endParaRPr>
                    </a:p>
                  </a:txBody>
                  <a:tcPr marL="14174" marR="14174" marT="14174" marB="0" anchor="b"/>
                </a:tc>
                <a:extLst>
                  <a:ext uri="{0D108BD9-81ED-4DB2-BD59-A6C34878D82A}">
                    <a16:rowId xmlns="" xmlns:a16="http://schemas.microsoft.com/office/drawing/2014/main" val="3364040605"/>
                  </a:ext>
                </a:extLst>
              </a:tr>
              <a:tr h="363648">
                <a:tc>
                  <a:txBody>
                    <a:bodyPr/>
                    <a:lstStyle/>
                    <a:p>
                      <a:pPr algn="l" fontAlgn="b"/>
                      <a:r>
                        <a:rPr lang="en-CA" sz="1700" u="none" strike="noStrike">
                          <a:effectLst/>
                        </a:rPr>
                        <a:t>Urinary bladder cancer</a:t>
                      </a:r>
                      <a:endParaRPr lang="en-CA" sz="1700" b="0" i="0" u="none" strike="noStrike">
                        <a:solidFill>
                          <a:srgbClr val="000000"/>
                        </a:solidFill>
                        <a:effectLst/>
                        <a:latin typeface="Calibri" panose="020F0502020204030204" pitchFamily="34" charset="0"/>
                      </a:endParaRPr>
                    </a:p>
                  </a:txBody>
                  <a:tcPr marL="14174" marR="14174" marT="14174" marB="0" anchor="b"/>
                </a:tc>
                <a:tc>
                  <a:txBody>
                    <a:bodyPr/>
                    <a:lstStyle/>
                    <a:p>
                      <a:pPr algn="l" fontAlgn="b"/>
                      <a:r>
                        <a:rPr lang="en-CA" sz="1700" u="none" strike="noStrike" dirty="0">
                          <a:effectLst/>
                        </a:rPr>
                        <a:t> 19/19(100.0)</a:t>
                      </a:r>
                      <a:endParaRPr lang="en-CA" sz="1700" b="0" i="0" u="none" strike="noStrike" dirty="0">
                        <a:solidFill>
                          <a:srgbClr val="000000"/>
                        </a:solidFill>
                        <a:effectLst/>
                        <a:latin typeface="Calibri" panose="020F0502020204030204" pitchFamily="34" charset="0"/>
                      </a:endParaRPr>
                    </a:p>
                  </a:txBody>
                  <a:tcPr marL="14174" marR="14174" marT="14174" marB="0" anchor="b"/>
                </a:tc>
                <a:tc>
                  <a:txBody>
                    <a:bodyPr/>
                    <a:lstStyle/>
                    <a:p>
                      <a:pPr algn="r" fontAlgn="b"/>
                      <a:r>
                        <a:rPr lang="en-CA" sz="1700" u="none" strike="noStrike" dirty="0">
                          <a:effectLst/>
                        </a:rPr>
                        <a:t>-2.99</a:t>
                      </a:r>
                      <a:endParaRPr lang="en-CA" sz="1700" b="0" i="0" u="none" strike="noStrike" dirty="0">
                        <a:solidFill>
                          <a:srgbClr val="000000"/>
                        </a:solidFill>
                        <a:effectLst/>
                        <a:latin typeface="Calibri" panose="020F0502020204030204" pitchFamily="34" charset="0"/>
                      </a:endParaRPr>
                    </a:p>
                  </a:txBody>
                  <a:tcPr marL="14174" marR="14174" marT="14174" marB="0" anchor="b"/>
                </a:tc>
                <a:tc>
                  <a:txBody>
                    <a:bodyPr/>
                    <a:lstStyle/>
                    <a:p>
                      <a:pPr algn="r" fontAlgn="b"/>
                      <a:r>
                        <a:rPr lang="en-CA" sz="1700" u="none" strike="noStrike" dirty="0">
                          <a:effectLst/>
                        </a:rPr>
                        <a:t>1.48E-12</a:t>
                      </a:r>
                      <a:endParaRPr lang="en-CA" sz="1700" b="0" i="0" u="none" strike="noStrike" dirty="0">
                        <a:solidFill>
                          <a:srgbClr val="000000"/>
                        </a:solidFill>
                        <a:effectLst/>
                        <a:latin typeface="Calibri" panose="020F0502020204030204" pitchFamily="34" charset="0"/>
                      </a:endParaRPr>
                    </a:p>
                  </a:txBody>
                  <a:tcPr marL="14174" marR="14174" marT="14174" marB="0" anchor="b"/>
                </a:tc>
                <a:extLst>
                  <a:ext uri="{0D108BD9-81ED-4DB2-BD59-A6C34878D82A}">
                    <a16:rowId xmlns="" xmlns:a16="http://schemas.microsoft.com/office/drawing/2014/main" val="2891286388"/>
                  </a:ext>
                </a:extLst>
              </a:tr>
              <a:tr h="363648">
                <a:tc>
                  <a:txBody>
                    <a:bodyPr/>
                    <a:lstStyle/>
                    <a:p>
                      <a:pPr algn="l" fontAlgn="b"/>
                      <a:r>
                        <a:rPr lang="en-CA" sz="1700" u="none" strike="noStrike" dirty="0">
                          <a:effectLst/>
                        </a:rPr>
                        <a:t>Esophageal cancer</a:t>
                      </a:r>
                      <a:endParaRPr lang="en-CA" sz="1700" b="0" i="0" u="none" strike="noStrike" dirty="0">
                        <a:solidFill>
                          <a:srgbClr val="000000"/>
                        </a:solidFill>
                        <a:effectLst/>
                        <a:latin typeface="Calibri" panose="020F0502020204030204" pitchFamily="34" charset="0"/>
                      </a:endParaRPr>
                    </a:p>
                  </a:txBody>
                  <a:tcPr marL="14174" marR="14174" marT="14174" marB="0" anchor="b"/>
                </a:tc>
                <a:tc>
                  <a:txBody>
                    <a:bodyPr/>
                    <a:lstStyle/>
                    <a:p>
                      <a:pPr algn="l" fontAlgn="b"/>
                      <a:r>
                        <a:rPr lang="en-CA" sz="1700" u="none" strike="noStrike">
                          <a:effectLst/>
                        </a:rPr>
                        <a:t> 9/11(81.82)</a:t>
                      </a:r>
                      <a:endParaRPr lang="en-CA" sz="1700" b="0" i="0" u="none" strike="noStrike">
                        <a:solidFill>
                          <a:srgbClr val="000000"/>
                        </a:solidFill>
                        <a:effectLst/>
                        <a:latin typeface="Calibri" panose="020F0502020204030204" pitchFamily="34" charset="0"/>
                      </a:endParaRPr>
                    </a:p>
                  </a:txBody>
                  <a:tcPr marL="14174" marR="14174" marT="14174" marB="0" anchor="b"/>
                </a:tc>
                <a:tc>
                  <a:txBody>
                    <a:bodyPr/>
                    <a:lstStyle/>
                    <a:p>
                      <a:pPr algn="r" fontAlgn="b"/>
                      <a:r>
                        <a:rPr lang="en-CA" sz="1700" u="none" strike="noStrike" dirty="0">
                          <a:effectLst/>
                        </a:rPr>
                        <a:t>-2.82</a:t>
                      </a:r>
                      <a:endParaRPr lang="en-CA" sz="1700" b="0" i="0" u="none" strike="noStrike" dirty="0">
                        <a:solidFill>
                          <a:srgbClr val="000000"/>
                        </a:solidFill>
                        <a:effectLst/>
                        <a:latin typeface="Calibri" panose="020F0502020204030204" pitchFamily="34" charset="0"/>
                      </a:endParaRPr>
                    </a:p>
                  </a:txBody>
                  <a:tcPr marL="14174" marR="14174" marT="14174" marB="0" anchor="b"/>
                </a:tc>
                <a:tc>
                  <a:txBody>
                    <a:bodyPr/>
                    <a:lstStyle/>
                    <a:p>
                      <a:pPr algn="r" fontAlgn="b"/>
                      <a:r>
                        <a:rPr lang="en-CA" sz="1700" u="none" strike="noStrike" dirty="0">
                          <a:effectLst/>
                        </a:rPr>
                        <a:t>1.13E-06</a:t>
                      </a:r>
                      <a:endParaRPr lang="en-CA" sz="1700" b="0" i="0" u="none" strike="noStrike" dirty="0">
                        <a:solidFill>
                          <a:srgbClr val="000000"/>
                        </a:solidFill>
                        <a:effectLst/>
                        <a:latin typeface="Calibri" panose="020F0502020204030204" pitchFamily="34" charset="0"/>
                      </a:endParaRPr>
                    </a:p>
                  </a:txBody>
                  <a:tcPr marL="14174" marR="14174" marT="14174" marB="0" anchor="b"/>
                </a:tc>
                <a:extLst>
                  <a:ext uri="{0D108BD9-81ED-4DB2-BD59-A6C34878D82A}">
                    <a16:rowId xmlns="" xmlns:a16="http://schemas.microsoft.com/office/drawing/2014/main" val="291821919"/>
                  </a:ext>
                </a:extLst>
              </a:tr>
              <a:tr h="600324">
                <a:tc>
                  <a:txBody>
                    <a:bodyPr/>
                    <a:lstStyle/>
                    <a:p>
                      <a:pPr algn="l" fontAlgn="b"/>
                      <a:r>
                        <a:rPr lang="en-CA" sz="1700" u="none" strike="noStrike" dirty="0">
                          <a:effectLst/>
                        </a:rPr>
                        <a:t>Lung cancer/Lung squamous cell carcinoma</a:t>
                      </a:r>
                      <a:endParaRPr lang="en-CA" sz="1700" b="0" i="0" u="none" strike="noStrike" dirty="0">
                        <a:solidFill>
                          <a:srgbClr val="000000"/>
                        </a:solidFill>
                        <a:effectLst/>
                        <a:latin typeface="Calibri" panose="020F0502020204030204" pitchFamily="34" charset="0"/>
                      </a:endParaRPr>
                    </a:p>
                  </a:txBody>
                  <a:tcPr marL="14174" marR="14174" marT="14174" marB="0" anchor="b"/>
                </a:tc>
                <a:tc>
                  <a:txBody>
                    <a:bodyPr/>
                    <a:lstStyle/>
                    <a:p>
                      <a:pPr algn="l" fontAlgn="b"/>
                      <a:r>
                        <a:rPr lang="en-CA" sz="1700" u="none" strike="noStrike">
                          <a:effectLst/>
                        </a:rPr>
                        <a:t> 49/51(96.08)</a:t>
                      </a:r>
                      <a:endParaRPr lang="en-CA" sz="1700" b="0" i="0" u="none" strike="noStrike">
                        <a:solidFill>
                          <a:srgbClr val="000000"/>
                        </a:solidFill>
                        <a:effectLst/>
                        <a:latin typeface="Calibri" panose="020F0502020204030204" pitchFamily="34" charset="0"/>
                      </a:endParaRPr>
                    </a:p>
                  </a:txBody>
                  <a:tcPr marL="14174" marR="14174" marT="14174" marB="0" anchor="b"/>
                </a:tc>
                <a:tc>
                  <a:txBody>
                    <a:bodyPr/>
                    <a:lstStyle/>
                    <a:p>
                      <a:pPr algn="r" fontAlgn="b"/>
                      <a:r>
                        <a:rPr lang="en-CA" sz="1700" u="none" strike="noStrike">
                          <a:effectLst/>
                        </a:rPr>
                        <a:t>-2.25</a:t>
                      </a:r>
                      <a:endParaRPr lang="en-CA" sz="1700" b="0" i="0" u="none" strike="noStrike">
                        <a:solidFill>
                          <a:srgbClr val="000000"/>
                        </a:solidFill>
                        <a:effectLst/>
                        <a:latin typeface="Calibri" panose="020F0502020204030204" pitchFamily="34" charset="0"/>
                      </a:endParaRPr>
                    </a:p>
                  </a:txBody>
                  <a:tcPr marL="14174" marR="14174" marT="14174" marB="0" anchor="b"/>
                </a:tc>
                <a:tc>
                  <a:txBody>
                    <a:bodyPr/>
                    <a:lstStyle/>
                    <a:p>
                      <a:pPr algn="r" fontAlgn="b"/>
                      <a:r>
                        <a:rPr lang="en-CA" sz="1700" u="none" strike="noStrike" dirty="0">
                          <a:effectLst/>
                        </a:rPr>
                        <a:t>3.71E-15</a:t>
                      </a:r>
                      <a:endParaRPr lang="en-CA" sz="1700" b="0" i="0" u="none" strike="noStrike" dirty="0">
                        <a:solidFill>
                          <a:srgbClr val="000000"/>
                        </a:solidFill>
                        <a:effectLst/>
                        <a:latin typeface="Calibri" panose="020F0502020204030204" pitchFamily="34" charset="0"/>
                      </a:endParaRPr>
                    </a:p>
                  </a:txBody>
                  <a:tcPr marL="14174" marR="14174" marT="14174" marB="0" anchor="b"/>
                </a:tc>
                <a:extLst>
                  <a:ext uri="{0D108BD9-81ED-4DB2-BD59-A6C34878D82A}">
                    <a16:rowId xmlns="" xmlns:a16="http://schemas.microsoft.com/office/drawing/2014/main" val="3597665453"/>
                  </a:ext>
                </a:extLst>
              </a:tr>
              <a:tr h="363648">
                <a:tc>
                  <a:txBody>
                    <a:bodyPr/>
                    <a:lstStyle/>
                    <a:p>
                      <a:pPr algn="l" fontAlgn="b"/>
                      <a:r>
                        <a:rPr lang="en-CA" sz="1700" u="none" strike="noStrike" dirty="0">
                          <a:effectLst/>
                        </a:rPr>
                        <a:t>Head and neck cancer</a:t>
                      </a:r>
                      <a:endParaRPr lang="en-CA" sz="1700" b="0" i="0" u="none" strike="noStrike" dirty="0">
                        <a:solidFill>
                          <a:srgbClr val="000000"/>
                        </a:solidFill>
                        <a:effectLst/>
                        <a:latin typeface="Calibri" panose="020F0502020204030204" pitchFamily="34" charset="0"/>
                      </a:endParaRPr>
                    </a:p>
                  </a:txBody>
                  <a:tcPr marL="14174" marR="14174" marT="14174" marB="0" anchor="b"/>
                </a:tc>
                <a:tc>
                  <a:txBody>
                    <a:bodyPr/>
                    <a:lstStyle/>
                    <a:p>
                      <a:pPr algn="l" fontAlgn="b"/>
                      <a:r>
                        <a:rPr lang="en-CA" sz="1700" u="none" strike="noStrike">
                          <a:effectLst/>
                        </a:rPr>
                        <a:t> 37/43(86.05)</a:t>
                      </a:r>
                      <a:endParaRPr lang="en-CA" sz="1700" b="0" i="0" u="none" strike="noStrike">
                        <a:solidFill>
                          <a:srgbClr val="000000"/>
                        </a:solidFill>
                        <a:effectLst/>
                        <a:latin typeface="Calibri" panose="020F0502020204030204" pitchFamily="34" charset="0"/>
                      </a:endParaRPr>
                    </a:p>
                  </a:txBody>
                  <a:tcPr marL="14174" marR="14174" marT="14174" marB="0" anchor="b"/>
                </a:tc>
                <a:tc>
                  <a:txBody>
                    <a:bodyPr/>
                    <a:lstStyle/>
                    <a:p>
                      <a:pPr algn="r" fontAlgn="b"/>
                      <a:r>
                        <a:rPr lang="en-CA" sz="1700" u="none" strike="noStrike">
                          <a:effectLst/>
                        </a:rPr>
                        <a:t>-2.19</a:t>
                      </a:r>
                      <a:endParaRPr lang="en-CA" sz="1700" b="0" i="0" u="none" strike="noStrike">
                        <a:solidFill>
                          <a:srgbClr val="000000"/>
                        </a:solidFill>
                        <a:effectLst/>
                        <a:latin typeface="Calibri" panose="020F0502020204030204" pitchFamily="34" charset="0"/>
                      </a:endParaRPr>
                    </a:p>
                  </a:txBody>
                  <a:tcPr marL="14174" marR="14174" marT="14174" marB="0" anchor="b"/>
                </a:tc>
                <a:tc>
                  <a:txBody>
                    <a:bodyPr/>
                    <a:lstStyle/>
                    <a:p>
                      <a:pPr algn="r" fontAlgn="b"/>
                      <a:r>
                        <a:rPr lang="en-CA" sz="1700" u="none" strike="noStrike">
                          <a:effectLst/>
                        </a:rPr>
                        <a:t>4.96E-13</a:t>
                      </a:r>
                      <a:endParaRPr lang="en-CA" sz="1700" b="0" i="0" u="none" strike="noStrike">
                        <a:solidFill>
                          <a:srgbClr val="000000"/>
                        </a:solidFill>
                        <a:effectLst/>
                        <a:latin typeface="Calibri" panose="020F0502020204030204" pitchFamily="34" charset="0"/>
                      </a:endParaRPr>
                    </a:p>
                  </a:txBody>
                  <a:tcPr marL="14174" marR="14174" marT="14174" marB="0" anchor="b"/>
                </a:tc>
                <a:extLst>
                  <a:ext uri="{0D108BD9-81ED-4DB2-BD59-A6C34878D82A}">
                    <a16:rowId xmlns="" xmlns:a16="http://schemas.microsoft.com/office/drawing/2014/main" val="1219138290"/>
                  </a:ext>
                </a:extLst>
              </a:tr>
              <a:tr h="401778">
                <a:tc>
                  <a:txBody>
                    <a:bodyPr/>
                    <a:lstStyle/>
                    <a:p>
                      <a:pPr algn="l" fontAlgn="b"/>
                      <a:r>
                        <a:rPr lang="en-CA" sz="1700" u="none" strike="noStrike">
                          <a:effectLst/>
                        </a:rPr>
                        <a:t>Uterine cancer</a:t>
                      </a:r>
                      <a:endParaRPr lang="en-CA" sz="1700" b="0" i="0" u="none" strike="noStrike">
                        <a:solidFill>
                          <a:srgbClr val="000000"/>
                        </a:solidFill>
                        <a:effectLst/>
                        <a:latin typeface="Calibri" panose="020F0502020204030204" pitchFamily="34" charset="0"/>
                      </a:endParaRPr>
                    </a:p>
                  </a:txBody>
                  <a:tcPr marL="14174" marR="14174" marT="14174" marB="0" anchor="b"/>
                </a:tc>
                <a:tc>
                  <a:txBody>
                    <a:bodyPr/>
                    <a:lstStyle/>
                    <a:p>
                      <a:pPr algn="l" fontAlgn="b"/>
                      <a:r>
                        <a:rPr lang="en-CA" sz="1700" u="none" strike="noStrike" dirty="0">
                          <a:effectLst/>
                        </a:rPr>
                        <a:t> 6/7(85.71)</a:t>
                      </a:r>
                      <a:endParaRPr lang="en-CA" sz="1700" b="0" i="0" u="none" strike="noStrike" dirty="0">
                        <a:solidFill>
                          <a:srgbClr val="000000"/>
                        </a:solidFill>
                        <a:effectLst/>
                        <a:latin typeface="Calibri" panose="020F0502020204030204" pitchFamily="34" charset="0"/>
                      </a:endParaRPr>
                    </a:p>
                  </a:txBody>
                  <a:tcPr marL="14174" marR="14174" marT="14174" marB="0" anchor="b"/>
                </a:tc>
                <a:tc>
                  <a:txBody>
                    <a:bodyPr/>
                    <a:lstStyle/>
                    <a:p>
                      <a:pPr algn="r" fontAlgn="b"/>
                      <a:r>
                        <a:rPr lang="en-CA" sz="1700" u="none" strike="noStrike">
                          <a:effectLst/>
                        </a:rPr>
                        <a:t>-2.18</a:t>
                      </a:r>
                      <a:endParaRPr lang="en-CA" sz="1700" b="0" i="0" u="none" strike="noStrike">
                        <a:solidFill>
                          <a:srgbClr val="000000"/>
                        </a:solidFill>
                        <a:effectLst/>
                        <a:latin typeface="Calibri" panose="020F0502020204030204" pitchFamily="34" charset="0"/>
                      </a:endParaRPr>
                    </a:p>
                  </a:txBody>
                  <a:tcPr marL="14174" marR="14174" marT="14174" marB="0" anchor="b"/>
                </a:tc>
                <a:tc>
                  <a:txBody>
                    <a:bodyPr/>
                    <a:lstStyle/>
                    <a:p>
                      <a:pPr algn="r" fontAlgn="b"/>
                      <a:r>
                        <a:rPr lang="en-CA" sz="1700" u="none" strike="noStrike" dirty="0">
                          <a:effectLst/>
                        </a:rPr>
                        <a:t>5.58E-03</a:t>
                      </a:r>
                      <a:endParaRPr lang="en-CA" sz="1700" b="0" i="0" u="none" strike="noStrike" dirty="0">
                        <a:solidFill>
                          <a:srgbClr val="000000"/>
                        </a:solidFill>
                        <a:effectLst/>
                        <a:latin typeface="Calibri" panose="020F0502020204030204" pitchFamily="34" charset="0"/>
                      </a:endParaRPr>
                    </a:p>
                  </a:txBody>
                  <a:tcPr marL="14174" marR="14174" marT="14174" marB="0" anchor="b"/>
                </a:tc>
                <a:extLst>
                  <a:ext uri="{0D108BD9-81ED-4DB2-BD59-A6C34878D82A}">
                    <a16:rowId xmlns="" xmlns:a16="http://schemas.microsoft.com/office/drawing/2014/main" val="3449533837"/>
                  </a:ext>
                </a:extLst>
              </a:tr>
              <a:tr h="349734">
                <a:tc>
                  <a:txBody>
                    <a:bodyPr/>
                    <a:lstStyle/>
                    <a:p>
                      <a:pPr marL="0" marR="0" indent="0" algn="l" defTabSz="685749" rtl="0" eaLnBrk="1" fontAlgn="b" latinLnBrk="0" hangingPunct="1">
                        <a:lnSpc>
                          <a:spcPct val="100000"/>
                        </a:lnSpc>
                        <a:spcBef>
                          <a:spcPts val="0"/>
                        </a:spcBef>
                        <a:spcAft>
                          <a:spcPts val="0"/>
                        </a:spcAft>
                        <a:buClrTx/>
                        <a:buSzTx/>
                        <a:buFontTx/>
                        <a:buNone/>
                        <a:tabLst/>
                        <a:defRPr/>
                      </a:pPr>
                      <a:r>
                        <a:rPr lang="en-CA" sz="1700" u="none" strike="noStrike" dirty="0" smtClean="0">
                          <a:effectLst/>
                        </a:rPr>
                        <a:t>Breast cancer</a:t>
                      </a:r>
                      <a:endParaRPr lang="en-CA" sz="1700" b="0" i="0" u="none" strike="noStrike" dirty="0" smtClean="0">
                        <a:solidFill>
                          <a:srgbClr val="000000"/>
                        </a:solidFill>
                        <a:effectLst/>
                        <a:latin typeface="Calibri" panose="020F0502020204030204" pitchFamily="34" charset="0"/>
                      </a:endParaRPr>
                    </a:p>
                  </a:txBody>
                  <a:tcPr marL="14174" marR="14174" marT="14174" marB="0" anchor="b"/>
                </a:tc>
                <a:tc>
                  <a:txBody>
                    <a:bodyPr/>
                    <a:lstStyle/>
                    <a:p>
                      <a:pPr algn="l" fontAlgn="b"/>
                      <a:r>
                        <a:rPr lang="en-CA" sz="1700" u="none" strike="noStrike" dirty="0">
                          <a:effectLst/>
                        </a:rPr>
                        <a:t> 59/114(51.75)</a:t>
                      </a:r>
                      <a:endParaRPr lang="en-CA" sz="1700" b="0" i="0" u="none" strike="noStrike" dirty="0">
                        <a:solidFill>
                          <a:srgbClr val="000000"/>
                        </a:solidFill>
                        <a:effectLst/>
                        <a:latin typeface="Calibri" panose="020F0502020204030204" pitchFamily="34" charset="0"/>
                      </a:endParaRPr>
                    </a:p>
                  </a:txBody>
                  <a:tcPr marL="14174" marR="14174" marT="14174" marB="0" anchor="b"/>
                </a:tc>
                <a:tc>
                  <a:txBody>
                    <a:bodyPr/>
                    <a:lstStyle/>
                    <a:p>
                      <a:pPr algn="r" fontAlgn="b"/>
                      <a:r>
                        <a:rPr lang="en-CA" sz="1700" u="none" strike="noStrike" dirty="0">
                          <a:effectLst/>
                        </a:rPr>
                        <a:t>-1.3</a:t>
                      </a:r>
                      <a:endParaRPr lang="en-CA" sz="1700" b="0" i="0" u="none" strike="noStrike" dirty="0">
                        <a:solidFill>
                          <a:srgbClr val="000000"/>
                        </a:solidFill>
                        <a:effectLst/>
                        <a:latin typeface="Calibri" panose="020F0502020204030204" pitchFamily="34" charset="0"/>
                      </a:endParaRPr>
                    </a:p>
                  </a:txBody>
                  <a:tcPr marL="14174" marR="14174" marT="14174" marB="0" anchor="b"/>
                </a:tc>
                <a:tc>
                  <a:txBody>
                    <a:bodyPr/>
                    <a:lstStyle/>
                    <a:p>
                      <a:pPr algn="r" fontAlgn="b"/>
                      <a:r>
                        <a:rPr lang="en-CA" sz="1700" u="none" strike="noStrike" dirty="0">
                          <a:effectLst/>
                        </a:rPr>
                        <a:t>4.14E-07</a:t>
                      </a:r>
                      <a:endParaRPr lang="en-CA" sz="1700" b="0" i="0" u="none" strike="noStrike" dirty="0">
                        <a:solidFill>
                          <a:srgbClr val="000000"/>
                        </a:solidFill>
                        <a:effectLst/>
                        <a:latin typeface="Calibri" panose="020F0502020204030204" pitchFamily="34" charset="0"/>
                      </a:endParaRPr>
                    </a:p>
                  </a:txBody>
                  <a:tcPr marL="14174" marR="14174" marT="14174" marB="0" anchor="b"/>
                </a:tc>
                <a:extLst>
                  <a:ext uri="{0D108BD9-81ED-4DB2-BD59-A6C34878D82A}">
                    <a16:rowId xmlns="" xmlns:a16="http://schemas.microsoft.com/office/drawing/2014/main" val="1265669934"/>
                  </a:ext>
                </a:extLst>
              </a:tr>
              <a:tr h="363648">
                <a:tc>
                  <a:txBody>
                    <a:bodyPr/>
                    <a:lstStyle/>
                    <a:p>
                      <a:pPr algn="l" fontAlgn="b"/>
                      <a:r>
                        <a:rPr lang="en-CA" sz="1700" u="none" strike="noStrike">
                          <a:effectLst/>
                        </a:rPr>
                        <a:t>Prostate cancer</a:t>
                      </a:r>
                      <a:endParaRPr lang="en-CA" sz="1700" b="0" i="0" u="none" strike="noStrike">
                        <a:solidFill>
                          <a:srgbClr val="000000"/>
                        </a:solidFill>
                        <a:effectLst/>
                        <a:latin typeface="Calibri" panose="020F0502020204030204" pitchFamily="34" charset="0"/>
                      </a:endParaRPr>
                    </a:p>
                  </a:txBody>
                  <a:tcPr marL="14174" marR="14174" marT="14174" marB="0" anchor="b"/>
                </a:tc>
                <a:tc>
                  <a:txBody>
                    <a:bodyPr/>
                    <a:lstStyle/>
                    <a:p>
                      <a:pPr algn="l" fontAlgn="b"/>
                      <a:r>
                        <a:rPr lang="en-CA" sz="1700" u="none" strike="noStrike">
                          <a:effectLst/>
                        </a:rPr>
                        <a:t> 42/52(80.77)</a:t>
                      </a:r>
                      <a:endParaRPr lang="en-CA" sz="1700" b="0" i="0" u="none" strike="noStrike">
                        <a:solidFill>
                          <a:srgbClr val="000000"/>
                        </a:solidFill>
                        <a:effectLst/>
                        <a:latin typeface="Calibri" panose="020F0502020204030204" pitchFamily="34" charset="0"/>
                      </a:endParaRPr>
                    </a:p>
                  </a:txBody>
                  <a:tcPr marL="14174" marR="14174" marT="14174" marB="0" anchor="b"/>
                </a:tc>
                <a:tc>
                  <a:txBody>
                    <a:bodyPr/>
                    <a:lstStyle/>
                    <a:p>
                      <a:pPr algn="r" fontAlgn="b"/>
                      <a:r>
                        <a:rPr lang="en-CA" sz="1700" u="none" strike="noStrike" dirty="0">
                          <a:effectLst/>
                        </a:rPr>
                        <a:t>-0.92</a:t>
                      </a:r>
                      <a:endParaRPr lang="en-CA" sz="1700" b="0" i="0" u="none" strike="noStrike" dirty="0">
                        <a:solidFill>
                          <a:srgbClr val="000000"/>
                        </a:solidFill>
                        <a:effectLst/>
                        <a:latin typeface="Calibri" panose="020F0502020204030204" pitchFamily="34" charset="0"/>
                      </a:endParaRPr>
                    </a:p>
                  </a:txBody>
                  <a:tcPr marL="14174" marR="14174" marT="14174" marB="0" anchor="b"/>
                </a:tc>
                <a:tc>
                  <a:txBody>
                    <a:bodyPr/>
                    <a:lstStyle/>
                    <a:p>
                      <a:pPr algn="r" fontAlgn="b"/>
                      <a:r>
                        <a:rPr lang="en-CA" sz="1700" u="none" strike="noStrike" dirty="0">
                          <a:effectLst/>
                        </a:rPr>
                        <a:t>2.60E-09</a:t>
                      </a:r>
                      <a:endParaRPr lang="en-CA" sz="1700" b="0" i="0" u="none" strike="noStrike" dirty="0">
                        <a:solidFill>
                          <a:srgbClr val="000000"/>
                        </a:solidFill>
                        <a:effectLst/>
                        <a:latin typeface="Calibri" panose="020F0502020204030204" pitchFamily="34" charset="0"/>
                      </a:endParaRPr>
                    </a:p>
                  </a:txBody>
                  <a:tcPr marL="14174" marR="14174" marT="14174" marB="0" anchor="b"/>
                </a:tc>
                <a:extLst>
                  <a:ext uri="{0D108BD9-81ED-4DB2-BD59-A6C34878D82A}">
                    <a16:rowId xmlns="" xmlns:a16="http://schemas.microsoft.com/office/drawing/2014/main" val="2527174440"/>
                  </a:ext>
                </a:extLst>
              </a:tr>
              <a:tr h="363648">
                <a:tc>
                  <a:txBody>
                    <a:bodyPr/>
                    <a:lstStyle/>
                    <a:p>
                      <a:pPr algn="l" fontAlgn="b"/>
                      <a:r>
                        <a:rPr lang="en-CA" sz="1700" u="none" strike="noStrike" dirty="0">
                          <a:effectLst/>
                        </a:rPr>
                        <a:t>Thyroid cancer</a:t>
                      </a:r>
                      <a:endParaRPr lang="en-CA" sz="1700" b="0" i="0" u="none" strike="noStrike" dirty="0">
                        <a:solidFill>
                          <a:srgbClr val="000000"/>
                        </a:solidFill>
                        <a:effectLst/>
                        <a:latin typeface="Calibri" panose="020F0502020204030204" pitchFamily="34" charset="0"/>
                      </a:endParaRPr>
                    </a:p>
                  </a:txBody>
                  <a:tcPr marL="14174" marR="14174" marT="14174" marB="0" anchor="b"/>
                </a:tc>
                <a:tc>
                  <a:txBody>
                    <a:bodyPr/>
                    <a:lstStyle/>
                    <a:p>
                      <a:pPr algn="l" fontAlgn="b"/>
                      <a:r>
                        <a:rPr lang="en-CA" sz="1700" u="none" strike="noStrike">
                          <a:effectLst/>
                        </a:rPr>
                        <a:t> 51/59(86.44)</a:t>
                      </a:r>
                      <a:endParaRPr lang="en-CA" sz="1700" b="0" i="0" u="none" strike="noStrike">
                        <a:solidFill>
                          <a:srgbClr val="000000"/>
                        </a:solidFill>
                        <a:effectLst/>
                        <a:latin typeface="Calibri" panose="020F0502020204030204" pitchFamily="34" charset="0"/>
                      </a:endParaRPr>
                    </a:p>
                  </a:txBody>
                  <a:tcPr marL="14174" marR="14174" marT="14174" marB="0" anchor="b"/>
                </a:tc>
                <a:tc>
                  <a:txBody>
                    <a:bodyPr/>
                    <a:lstStyle/>
                    <a:p>
                      <a:pPr algn="r" fontAlgn="b"/>
                      <a:r>
                        <a:rPr lang="en-CA" sz="1700" u="none" strike="noStrike">
                          <a:effectLst/>
                        </a:rPr>
                        <a:t>-0.66</a:t>
                      </a:r>
                      <a:endParaRPr lang="en-CA" sz="1700" b="0" i="0" u="none" strike="noStrike">
                        <a:solidFill>
                          <a:srgbClr val="000000"/>
                        </a:solidFill>
                        <a:effectLst/>
                        <a:latin typeface="Calibri" panose="020F0502020204030204" pitchFamily="34" charset="0"/>
                      </a:endParaRPr>
                    </a:p>
                  </a:txBody>
                  <a:tcPr marL="14174" marR="14174" marT="14174" marB="0" anchor="b"/>
                </a:tc>
                <a:tc>
                  <a:txBody>
                    <a:bodyPr/>
                    <a:lstStyle/>
                    <a:p>
                      <a:pPr algn="r" fontAlgn="b"/>
                      <a:r>
                        <a:rPr lang="en-CA" sz="1700" u="none" strike="noStrike" dirty="0">
                          <a:effectLst/>
                        </a:rPr>
                        <a:t>4.27E-03</a:t>
                      </a:r>
                      <a:endParaRPr lang="en-CA" sz="1700" b="0" i="0" u="none" strike="noStrike" dirty="0">
                        <a:solidFill>
                          <a:srgbClr val="000000"/>
                        </a:solidFill>
                        <a:effectLst/>
                        <a:latin typeface="Calibri" panose="020F0502020204030204" pitchFamily="34" charset="0"/>
                      </a:endParaRPr>
                    </a:p>
                  </a:txBody>
                  <a:tcPr marL="14174" marR="14174" marT="14174" marB="0" anchor="b"/>
                </a:tc>
                <a:extLst>
                  <a:ext uri="{0D108BD9-81ED-4DB2-BD59-A6C34878D82A}">
                    <a16:rowId xmlns="" xmlns:a16="http://schemas.microsoft.com/office/drawing/2014/main" val="2598707203"/>
                  </a:ext>
                </a:extLst>
              </a:tr>
            </a:tbl>
          </a:graphicData>
        </a:graphic>
      </p:graphicFrame>
      <p:sp>
        <p:nvSpPr>
          <p:cNvPr id="6" name="TextBox 5">
            <a:extLst>
              <a:ext uri="{FF2B5EF4-FFF2-40B4-BE49-F238E27FC236}">
                <a16:creationId xmlns="" xmlns:a16="http://schemas.microsoft.com/office/drawing/2014/main" id="{A576C258-50A9-7E41-94F9-C9118A338339}"/>
              </a:ext>
            </a:extLst>
          </p:cNvPr>
          <p:cNvSpPr txBox="1"/>
          <p:nvPr/>
        </p:nvSpPr>
        <p:spPr>
          <a:xfrm>
            <a:off x="507214" y="167250"/>
            <a:ext cx="6857999" cy="646331"/>
          </a:xfrm>
          <a:prstGeom prst="rect">
            <a:avLst/>
          </a:prstGeom>
          <a:noFill/>
        </p:spPr>
        <p:txBody>
          <a:bodyPr wrap="square" rtlCol="0">
            <a:spAutoFit/>
          </a:bodyPr>
          <a:lstStyle/>
          <a:p>
            <a:pPr algn="ctr"/>
            <a:r>
              <a:rPr lang="en-US" b="1" dirty="0">
                <a:solidFill>
                  <a:schemeClr val="bg1"/>
                </a:solidFill>
              </a:rPr>
              <a:t>Clinical correlations of </a:t>
            </a:r>
            <a:r>
              <a:rPr lang="en-US" b="1" dirty="0">
                <a:solidFill>
                  <a:schemeClr val="bg1"/>
                </a:solidFill>
                <a:sym typeface="Gill Sans"/>
              </a:rPr>
              <a:t>changes</a:t>
            </a:r>
            <a:r>
              <a:rPr lang="en-US" b="1" dirty="0">
                <a:solidFill>
                  <a:schemeClr val="bg1"/>
                </a:solidFill>
              </a:rPr>
              <a:t> in IL33 </a:t>
            </a:r>
            <a:endParaRPr lang="en-US" b="1" dirty="0" smtClean="0">
              <a:solidFill>
                <a:schemeClr val="bg1"/>
              </a:solidFill>
            </a:endParaRPr>
          </a:p>
          <a:p>
            <a:pPr algn="ctr"/>
            <a:r>
              <a:rPr lang="en-US" b="1" dirty="0" smtClean="0">
                <a:solidFill>
                  <a:schemeClr val="bg1"/>
                </a:solidFill>
              </a:rPr>
              <a:t>Normal </a:t>
            </a:r>
            <a:r>
              <a:rPr lang="en-US" b="1" dirty="0">
                <a:solidFill>
                  <a:schemeClr val="bg1"/>
                </a:solidFill>
              </a:rPr>
              <a:t>tissue and primary lesions in different </a:t>
            </a:r>
            <a:r>
              <a:rPr lang="en-US" b="1" dirty="0" smtClean="0">
                <a:solidFill>
                  <a:schemeClr val="bg1"/>
                </a:solidFill>
              </a:rPr>
              <a:t>tumor </a:t>
            </a:r>
            <a:r>
              <a:rPr lang="en-US" b="1" dirty="0">
                <a:solidFill>
                  <a:schemeClr val="bg1"/>
                </a:solidFill>
              </a:rPr>
              <a:t>types</a:t>
            </a:r>
          </a:p>
        </p:txBody>
      </p:sp>
      <p:sp>
        <p:nvSpPr>
          <p:cNvPr id="4" name="Rectangle 3">
            <a:extLst>
              <a:ext uri="{FF2B5EF4-FFF2-40B4-BE49-F238E27FC236}">
                <a16:creationId xmlns="" xmlns:a16="http://schemas.microsoft.com/office/drawing/2014/main" id="{EC488DA8-60A1-4441-839E-27EC1211961F}"/>
              </a:ext>
            </a:extLst>
          </p:cNvPr>
          <p:cNvSpPr/>
          <p:nvPr/>
        </p:nvSpPr>
        <p:spPr>
          <a:xfrm>
            <a:off x="718458" y="4827727"/>
            <a:ext cx="7707085" cy="369332"/>
          </a:xfrm>
          <a:prstGeom prst="rect">
            <a:avLst/>
          </a:prstGeom>
        </p:spPr>
        <p:txBody>
          <a:bodyPr wrap="square">
            <a:spAutoFit/>
          </a:bodyPr>
          <a:lstStyle/>
          <a:p>
            <a:r>
              <a:rPr lang="en-CA" sz="900" dirty="0">
                <a:solidFill>
                  <a:schemeClr val="bg1"/>
                </a:solidFill>
                <a:latin typeface="arial" panose="020B0604020202020204" pitchFamily="34" charset="0"/>
              </a:rPr>
              <a:t>Wan, Quan et al. “</a:t>
            </a:r>
            <a:r>
              <a:rPr lang="en-CA" sz="900" dirty="0" err="1">
                <a:solidFill>
                  <a:schemeClr val="bg1"/>
                </a:solidFill>
                <a:latin typeface="arial" panose="020B0604020202020204" pitchFamily="34" charset="0"/>
              </a:rPr>
              <a:t>BioXpress</a:t>
            </a:r>
            <a:r>
              <a:rPr lang="en-CA" sz="900" dirty="0">
                <a:solidFill>
                  <a:schemeClr val="bg1"/>
                </a:solidFill>
                <a:latin typeface="arial" panose="020B0604020202020204" pitchFamily="34" charset="0"/>
              </a:rPr>
              <a:t>: an integrated RNA-</a:t>
            </a:r>
            <a:r>
              <a:rPr lang="en-CA" sz="900" dirty="0" err="1">
                <a:solidFill>
                  <a:schemeClr val="bg1"/>
                </a:solidFill>
                <a:latin typeface="arial" panose="020B0604020202020204" pitchFamily="34" charset="0"/>
              </a:rPr>
              <a:t>seq</a:t>
            </a:r>
            <a:r>
              <a:rPr lang="en-CA" sz="900" dirty="0">
                <a:solidFill>
                  <a:schemeClr val="bg1"/>
                </a:solidFill>
                <a:latin typeface="arial" panose="020B0604020202020204" pitchFamily="34" charset="0"/>
              </a:rPr>
              <a:t>-derived gene expression database for pan-cancer analysis.” </a:t>
            </a:r>
            <a:r>
              <a:rPr lang="en-CA" sz="900" i="1" dirty="0">
                <a:solidFill>
                  <a:schemeClr val="bg1"/>
                </a:solidFill>
                <a:latin typeface="arial" panose="020B0604020202020204" pitchFamily="34" charset="0"/>
              </a:rPr>
              <a:t>Database : the journal </a:t>
            </a:r>
            <a:r>
              <a:rPr lang="en-CA" sz="900" i="1" dirty="0">
                <a:solidFill>
                  <a:srgbClr val="303030"/>
                </a:solidFill>
                <a:latin typeface="arial" panose="020B0604020202020204" pitchFamily="34" charset="0"/>
              </a:rPr>
              <a:t>of </a:t>
            </a:r>
            <a:r>
              <a:rPr lang="en-CA" sz="900" i="1" dirty="0">
                <a:solidFill>
                  <a:schemeClr val="bg1"/>
                </a:solidFill>
                <a:latin typeface="arial" panose="020B0604020202020204" pitchFamily="34" charset="0"/>
              </a:rPr>
              <a:t>biological databases and curation</a:t>
            </a:r>
            <a:r>
              <a:rPr lang="en-CA" sz="900" dirty="0">
                <a:solidFill>
                  <a:schemeClr val="bg1"/>
                </a:solidFill>
                <a:latin typeface="arial" panose="020B0604020202020204" pitchFamily="34" charset="0"/>
              </a:rPr>
              <a:t>  (2015) </a:t>
            </a:r>
            <a:endParaRPr lang="en-US" sz="900" dirty="0">
              <a:solidFill>
                <a:schemeClr val="bg1"/>
              </a:solidFill>
            </a:endParaRPr>
          </a:p>
        </p:txBody>
      </p:sp>
      <p:sp>
        <p:nvSpPr>
          <p:cNvPr id="5" name="Rectangle 4"/>
          <p:cNvSpPr/>
          <p:nvPr/>
        </p:nvSpPr>
        <p:spPr>
          <a:xfrm>
            <a:off x="3197654" y="2113635"/>
            <a:ext cx="1374345" cy="198516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3197350" y="4556915"/>
            <a:ext cx="1374649" cy="2708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3197349" y="1360579"/>
            <a:ext cx="1374649" cy="2708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17796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a:extLst>
              <a:ext uri="{28A0092B-C50C-407E-A947-70E740481C1C}">
                <a14:useLocalDpi xmlns:a14="http://schemas.microsoft.com/office/drawing/2010/main" val="0"/>
              </a:ext>
            </a:extLst>
          </a:blip>
          <a:srcRect/>
          <a:stretch>
            <a:fillRect/>
          </a:stretch>
        </p:blipFill>
        <p:spPr bwMode="auto">
          <a:xfrm>
            <a:off x="1484305" y="1197405"/>
            <a:ext cx="6175390" cy="4311800"/>
          </a:xfrm>
          <a:prstGeom prst="rect">
            <a:avLst/>
          </a:prstGeom>
          <a:noFill/>
          <a:ln>
            <a:solidFill>
              <a:srgbClr val="000000"/>
            </a:solidFill>
          </a:ln>
        </p:spPr>
      </p:pic>
      <p:sp>
        <p:nvSpPr>
          <p:cNvPr id="3" name="TextBox 2"/>
          <p:cNvSpPr txBox="1"/>
          <p:nvPr/>
        </p:nvSpPr>
        <p:spPr>
          <a:xfrm>
            <a:off x="1143000" y="739290"/>
            <a:ext cx="6858000" cy="553998"/>
          </a:xfrm>
          <a:prstGeom prst="rect">
            <a:avLst/>
          </a:prstGeom>
          <a:noFill/>
        </p:spPr>
        <p:txBody>
          <a:bodyPr wrap="square" rtlCol="0">
            <a:spAutoFit/>
          </a:bodyPr>
          <a:lstStyle/>
          <a:p>
            <a:pPr algn="ctr"/>
            <a:r>
              <a:rPr lang="en-CA" sz="1650" b="1" dirty="0">
                <a:solidFill>
                  <a:schemeClr val="bg1"/>
                </a:solidFill>
                <a:latin typeface="Helvetica"/>
                <a:cs typeface="Helvetica"/>
              </a:rPr>
              <a:t>Mechanism of Immune recognition and Immune escape</a:t>
            </a:r>
            <a:r>
              <a:rPr lang="en-CA" sz="1350" dirty="0">
                <a:solidFill>
                  <a:schemeClr val="bg1"/>
                </a:solidFill>
                <a:latin typeface="Helvetica"/>
                <a:cs typeface="Helvetica"/>
              </a:rPr>
              <a:t/>
            </a:r>
            <a:br>
              <a:rPr lang="en-CA" sz="1350" dirty="0">
                <a:solidFill>
                  <a:schemeClr val="bg1"/>
                </a:solidFill>
                <a:latin typeface="Helvetica"/>
                <a:cs typeface="Helvetica"/>
              </a:rPr>
            </a:br>
            <a:endParaRPr lang="en-US" sz="1350" dirty="0">
              <a:solidFill>
                <a:schemeClr val="bg1"/>
              </a:solidFill>
            </a:endParaRPr>
          </a:p>
        </p:txBody>
      </p:sp>
    </p:spTree>
    <p:extLst>
      <p:ext uri="{BB962C8B-B14F-4D97-AF65-F5344CB8AC3E}">
        <p14:creationId xmlns:p14="http://schemas.microsoft.com/office/powerpoint/2010/main" val="7049987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059785" y="586585"/>
            <a:ext cx="6858000" cy="553998"/>
          </a:xfrm>
          <a:prstGeom prst="rect">
            <a:avLst/>
          </a:prstGeom>
          <a:noFill/>
        </p:spPr>
        <p:txBody>
          <a:bodyPr wrap="square" rtlCol="0">
            <a:spAutoFit/>
          </a:bodyPr>
          <a:lstStyle/>
          <a:p>
            <a:pPr algn="ctr"/>
            <a:r>
              <a:rPr lang="en-CA" sz="1650" b="1" dirty="0">
                <a:solidFill>
                  <a:schemeClr val="bg1"/>
                </a:solidFill>
                <a:latin typeface="Helvetica"/>
                <a:cs typeface="Helvetica"/>
              </a:rPr>
              <a:t>Mechanism of Immune recognition and Immune escape</a:t>
            </a:r>
            <a:r>
              <a:rPr lang="en-CA" sz="1350" dirty="0">
                <a:solidFill>
                  <a:schemeClr val="bg1"/>
                </a:solidFill>
                <a:latin typeface="Helvetica"/>
                <a:cs typeface="Helvetica"/>
              </a:rPr>
              <a:t/>
            </a:r>
            <a:br>
              <a:rPr lang="en-CA" sz="1350" dirty="0">
                <a:solidFill>
                  <a:schemeClr val="bg1"/>
                </a:solidFill>
                <a:latin typeface="Helvetica"/>
                <a:cs typeface="Helvetica"/>
              </a:rPr>
            </a:br>
            <a:endParaRPr lang="en-US" sz="1350" dirty="0">
              <a:solidFill>
                <a:schemeClr val="bg1"/>
              </a:solidFill>
            </a:endParaRPr>
          </a:p>
        </p:txBody>
      </p:sp>
      <p:pic>
        <p:nvPicPr>
          <p:cNvPr id="4" name="Picture 3"/>
          <p:cNvPicPr/>
          <p:nvPr/>
        </p:nvPicPr>
        <p:blipFill>
          <a:blip r:embed="rId2">
            <a:extLst>
              <a:ext uri="{28A0092B-C50C-407E-A947-70E740481C1C}">
                <a14:useLocalDpi xmlns:a14="http://schemas.microsoft.com/office/drawing/2010/main" val="0"/>
              </a:ext>
            </a:extLst>
          </a:blip>
          <a:srcRect/>
          <a:stretch>
            <a:fillRect/>
          </a:stretch>
        </p:blipFill>
        <p:spPr bwMode="auto">
          <a:xfrm>
            <a:off x="1484305" y="1044700"/>
            <a:ext cx="6175390" cy="4311800"/>
          </a:xfrm>
          <a:prstGeom prst="rect">
            <a:avLst/>
          </a:prstGeom>
          <a:noFill/>
          <a:ln>
            <a:solidFill>
              <a:schemeClr val="tx1"/>
            </a:solidFill>
          </a:ln>
        </p:spPr>
      </p:pic>
    </p:spTree>
    <p:extLst>
      <p:ext uri="{BB962C8B-B14F-4D97-AF65-F5344CB8AC3E}">
        <p14:creationId xmlns:p14="http://schemas.microsoft.com/office/powerpoint/2010/main" val="12468452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7B74DF0-1D08-6B49-B34D-7E8FFFF50A61}" type="slidenum">
              <a:rPr lang="en-US" smtClean="0"/>
              <a:t>23</a:t>
            </a:fld>
            <a:endParaRPr lang="en-US" dirty="0"/>
          </a:p>
        </p:txBody>
      </p:sp>
      <p:pic>
        <p:nvPicPr>
          <p:cNvPr id="3" name="Picture 2"/>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Layer>
                </a14:imgProps>
              </a:ext>
            </a:extLst>
          </a:blip>
          <a:stretch>
            <a:fillRect/>
          </a:stretch>
        </p:blipFill>
        <p:spPr>
          <a:xfrm>
            <a:off x="1976015" y="892533"/>
            <a:ext cx="4639113" cy="4018595"/>
          </a:xfrm>
          <a:prstGeom prst="rect">
            <a:avLst/>
          </a:prstGeom>
        </p:spPr>
      </p:pic>
      <p:sp>
        <p:nvSpPr>
          <p:cNvPr id="12" name="TextBox 11"/>
          <p:cNvSpPr txBox="1"/>
          <p:nvPr/>
        </p:nvSpPr>
        <p:spPr>
          <a:xfrm>
            <a:off x="866571" y="477034"/>
            <a:ext cx="6858000" cy="323165"/>
          </a:xfrm>
          <a:prstGeom prst="rect">
            <a:avLst/>
          </a:prstGeom>
          <a:noFill/>
        </p:spPr>
        <p:txBody>
          <a:bodyPr wrap="square" rtlCol="0">
            <a:spAutoFit/>
          </a:bodyPr>
          <a:lstStyle/>
          <a:p>
            <a:pPr algn="ctr"/>
            <a:r>
              <a:rPr lang="en-US" sz="1500" b="1" dirty="0">
                <a:solidFill>
                  <a:schemeClr val="bg1"/>
                </a:solidFill>
                <a:latin typeface="Helvetica"/>
                <a:cs typeface="Helvetica"/>
              </a:rPr>
              <a:t>Three main groups of ILC family</a:t>
            </a:r>
          </a:p>
        </p:txBody>
      </p:sp>
      <p:sp>
        <p:nvSpPr>
          <p:cNvPr id="13" name="TextBox 12"/>
          <p:cNvSpPr txBox="1"/>
          <p:nvPr/>
        </p:nvSpPr>
        <p:spPr>
          <a:xfrm>
            <a:off x="1143000" y="4911128"/>
            <a:ext cx="6858000" cy="253916"/>
          </a:xfrm>
          <a:prstGeom prst="rect">
            <a:avLst/>
          </a:prstGeom>
          <a:noFill/>
        </p:spPr>
        <p:txBody>
          <a:bodyPr wrap="square" rtlCol="0">
            <a:spAutoFit/>
          </a:bodyPr>
          <a:lstStyle/>
          <a:p>
            <a:pPr algn="ctr"/>
            <a:r>
              <a:rPr lang="en-US" sz="1050" i="1" dirty="0">
                <a:latin typeface="Helvetica"/>
                <a:cs typeface="Helvetica"/>
              </a:rPr>
              <a:t>Georg </a:t>
            </a:r>
            <a:r>
              <a:rPr lang="en-US" sz="1050" i="1" dirty="0" err="1">
                <a:latin typeface="Helvetica"/>
                <a:cs typeface="Helvetica"/>
              </a:rPr>
              <a:t>Gasteiger</a:t>
            </a:r>
            <a:r>
              <a:rPr lang="en-US" sz="1050" i="1" dirty="0">
                <a:latin typeface="Helvetica"/>
                <a:cs typeface="Helvetica"/>
              </a:rPr>
              <a:t> and Alexander Y. </a:t>
            </a:r>
            <a:r>
              <a:rPr lang="en-US" sz="1050" i="1" dirty="0" err="1">
                <a:latin typeface="Helvetica"/>
                <a:cs typeface="Helvetica"/>
              </a:rPr>
              <a:t>Rudensky</a:t>
            </a:r>
            <a:r>
              <a:rPr lang="en-US" sz="1050" i="1" dirty="0">
                <a:latin typeface="Helvetica"/>
                <a:cs typeface="Helvetica"/>
              </a:rPr>
              <a:t>, 2014</a:t>
            </a:r>
          </a:p>
        </p:txBody>
      </p:sp>
    </p:spTree>
    <p:extLst>
      <p:ext uri="{BB962C8B-B14F-4D97-AF65-F5344CB8AC3E}">
        <p14:creationId xmlns:p14="http://schemas.microsoft.com/office/powerpoint/2010/main" val="5819666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Layer>
                </a14:imgProps>
              </a:ext>
            </a:extLst>
          </a:blip>
          <a:stretch>
            <a:fillRect/>
          </a:stretch>
        </p:blipFill>
        <p:spPr>
          <a:xfrm>
            <a:off x="1270207" y="1976178"/>
            <a:ext cx="6278479" cy="2799026"/>
          </a:xfrm>
          <a:prstGeom prst="rect">
            <a:avLst/>
          </a:prstGeom>
        </p:spPr>
      </p:pic>
      <p:sp>
        <p:nvSpPr>
          <p:cNvPr id="4" name="TextBox 3"/>
          <p:cNvSpPr txBox="1"/>
          <p:nvPr/>
        </p:nvSpPr>
        <p:spPr>
          <a:xfrm rot="16200000">
            <a:off x="3896324" y="2408928"/>
            <a:ext cx="1693092" cy="415498"/>
          </a:xfrm>
          <a:prstGeom prst="rect">
            <a:avLst/>
          </a:prstGeom>
          <a:solidFill>
            <a:schemeClr val="bg1"/>
          </a:solidFill>
        </p:spPr>
        <p:txBody>
          <a:bodyPr wrap="none" rtlCol="0">
            <a:spAutoFit/>
          </a:bodyPr>
          <a:lstStyle/>
          <a:p>
            <a:pPr algn="ctr"/>
            <a:r>
              <a:rPr lang="en-US" sz="1050" b="1" i="1" dirty="0">
                <a:latin typeface="Helvetica"/>
                <a:cs typeface="Helvetica"/>
              </a:rPr>
              <a:t>% Disease-free survival</a:t>
            </a:r>
          </a:p>
          <a:p>
            <a:pPr algn="ctr"/>
            <a:r>
              <a:rPr lang="en-US" sz="1050" b="1" i="1" dirty="0">
                <a:latin typeface="Helvetica"/>
                <a:cs typeface="Helvetica"/>
              </a:rPr>
              <a:t>(PSA recurrence)</a:t>
            </a:r>
          </a:p>
        </p:txBody>
      </p:sp>
      <p:sp>
        <p:nvSpPr>
          <p:cNvPr id="5" name="TextBox 4"/>
          <p:cNvSpPr txBox="1"/>
          <p:nvPr/>
        </p:nvSpPr>
        <p:spPr>
          <a:xfrm>
            <a:off x="5255560" y="3337069"/>
            <a:ext cx="2095500" cy="253916"/>
          </a:xfrm>
          <a:prstGeom prst="rect">
            <a:avLst/>
          </a:prstGeom>
          <a:solidFill>
            <a:srgbClr val="FFFFFF"/>
          </a:solidFill>
        </p:spPr>
        <p:txBody>
          <a:bodyPr wrap="square" rtlCol="0">
            <a:spAutoFit/>
          </a:bodyPr>
          <a:lstStyle/>
          <a:p>
            <a:pPr algn="ctr"/>
            <a:r>
              <a:rPr lang="en-US" sz="1050" b="1" i="1" dirty="0">
                <a:latin typeface="Helvetica"/>
                <a:cs typeface="Helvetica"/>
              </a:rPr>
              <a:t>Time (Months)</a:t>
            </a:r>
          </a:p>
        </p:txBody>
      </p:sp>
      <p:sp>
        <p:nvSpPr>
          <p:cNvPr id="6" name="TextBox 5"/>
          <p:cNvSpPr txBox="1"/>
          <p:nvPr/>
        </p:nvSpPr>
        <p:spPr>
          <a:xfrm>
            <a:off x="6757148" y="1927411"/>
            <a:ext cx="817853" cy="415498"/>
          </a:xfrm>
          <a:prstGeom prst="rect">
            <a:avLst/>
          </a:prstGeom>
          <a:solidFill>
            <a:srgbClr val="FFFFFF"/>
          </a:solidFill>
        </p:spPr>
        <p:txBody>
          <a:bodyPr wrap="none" rtlCol="0">
            <a:spAutoFit/>
          </a:bodyPr>
          <a:lstStyle/>
          <a:p>
            <a:r>
              <a:rPr lang="en-US" sz="1050" b="1" i="1" dirty="0">
                <a:latin typeface="Helvetica"/>
                <a:cs typeface="Helvetica"/>
              </a:rPr>
              <a:t>IL-33 low</a:t>
            </a:r>
          </a:p>
          <a:p>
            <a:r>
              <a:rPr lang="en-US" sz="1050" b="1" i="1" dirty="0">
                <a:latin typeface="Helvetica"/>
                <a:cs typeface="Helvetica"/>
              </a:rPr>
              <a:t>IL-33 high</a:t>
            </a:r>
          </a:p>
        </p:txBody>
      </p:sp>
      <p:sp>
        <p:nvSpPr>
          <p:cNvPr id="7" name="TextBox 6"/>
          <p:cNvSpPr txBox="1"/>
          <p:nvPr/>
        </p:nvSpPr>
        <p:spPr>
          <a:xfrm>
            <a:off x="1143000" y="1221442"/>
            <a:ext cx="6858000" cy="300082"/>
          </a:xfrm>
          <a:prstGeom prst="rect">
            <a:avLst/>
          </a:prstGeom>
          <a:noFill/>
        </p:spPr>
        <p:txBody>
          <a:bodyPr wrap="square" rtlCol="0">
            <a:spAutoFit/>
          </a:bodyPr>
          <a:lstStyle/>
          <a:p>
            <a:pPr algn="ctr"/>
            <a:r>
              <a:rPr lang="en-US" sz="1350" b="1" i="1" dirty="0">
                <a:latin typeface="Helvetica"/>
                <a:cs typeface="Helvetica"/>
              </a:rPr>
              <a:t>IL-33 protein expression: tissue microarray (VPC) </a:t>
            </a:r>
            <a:endParaRPr lang="en-US" sz="1350" dirty="0"/>
          </a:p>
        </p:txBody>
      </p:sp>
      <p:sp>
        <p:nvSpPr>
          <p:cNvPr id="8" name="TextBox 7"/>
          <p:cNvSpPr txBox="1"/>
          <p:nvPr/>
        </p:nvSpPr>
        <p:spPr>
          <a:xfrm>
            <a:off x="980446" y="1146086"/>
            <a:ext cx="6858000" cy="553998"/>
          </a:xfrm>
          <a:prstGeom prst="rect">
            <a:avLst/>
          </a:prstGeom>
          <a:noFill/>
        </p:spPr>
        <p:txBody>
          <a:bodyPr wrap="square" rtlCol="0">
            <a:spAutoFit/>
          </a:bodyPr>
          <a:lstStyle/>
          <a:p>
            <a:pPr algn="ctr"/>
            <a:r>
              <a:rPr lang="en-CA" sz="1500" b="1" dirty="0">
                <a:solidFill>
                  <a:schemeClr val="bg1"/>
                </a:solidFill>
                <a:latin typeface="Helvetica"/>
                <a:cs typeface="Helvetica"/>
              </a:rPr>
              <a:t>Reduced IL-33 expression is associated with rapid progression of prostate cancer patients</a:t>
            </a:r>
            <a:endParaRPr lang="en-US" sz="1350" dirty="0">
              <a:solidFill>
                <a:schemeClr val="bg1"/>
              </a:solidFill>
            </a:endParaRPr>
          </a:p>
        </p:txBody>
      </p:sp>
    </p:spTree>
    <p:extLst>
      <p:ext uri="{BB962C8B-B14F-4D97-AF65-F5344CB8AC3E}">
        <p14:creationId xmlns:p14="http://schemas.microsoft.com/office/powerpoint/2010/main" val="7786086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BEBA8EAE-BF5A-486C-A8C5-ECC9F3942E4B}">
                <a14:imgProps xmlns:a14="http://schemas.microsoft.com/office/drawing/2010/main">
                  <a14:imgLayer r:embed="rId4">
                    <a14:imgEffect>
                      <a14:brightnessContrast contrast="-40000"/>
                    </a14:imgEffect>
                  </a14:imgLayer>
                </a14:imgProps>
              </a:ext>
            </a:extLst>
          </a:blip>
          <a:stretch>
            <a:fillRect/>
          </a:stretch>
        </p:blipFill>
        <p:spPr>
          <a:xfrm>
            <a:off x="1524000" y="1927412"/>
            <a:ext cx="6235201" cy="2592516"/>
          </a:xfrm>
          <a:prstGeom prst="rect">
            <a:avLst/>
          </a:prstGeom>
        </p:spPr>
      </p:pic>
      <p:sp>
        <p:nvSpPr>
          <p:cNvPr id="3" name="TextBox 2"/>
          <p:cNvSpPr txBox="1"/>
          <p:nvPr/>
        </p:nvSpPr>
        <p:spPr>
          <a:xfrm>
            <a:off x="1143001" y="1442665"/>
            <a:ext cx="6917278" cy="507831"/>
          </a:xfrm>
          <a:prstGeom prst="rect">
            <a:avLst/>
          </a:prstGeom>
          <a:noFill/>
        </p:spPr>
        <p:txBody>
          <a:bodyPr wrap="none" rtlCol="0">
            <a:spAutoFit/>
          </a:bodyPr>
          <a:lstStyle/>
          <a:p>
            <a:r>
              <a:rPr lang="en-US" sz="1350" b="1" i="1" dirty="0">
                <a:latin typeface="Helvetica"/>
                <a:cs typeface="Helvetica"/>
              </a:rPr>
              <a:t>          Prostate </a:t>
            </a:r>
            <a:r>
              <a:rPr lang="en-US" sz="1350" b="1" i="1" dirty="0" err="1">
                <a:latin typeface="Helvetica"/>
                <a:cs typeface="Helvetica"/>
              </a:rPr>
              <a:t>tumour</a:t>
            </a:r>
            <a:r>
              <a:rPr lang="en-US" sz="1350" b="1" i="1" dirty="0">
                <a:latin typeface="Helvetica"/>
                <a:cs typeface="Helvetica"/>
              </a:rPr>
              <a:t>   (MSKCC)             Kidney renal clear cell carcinoma (TCGA)</a:t>
            </a:r>
          </a:p>
          <a:p>
            <a:endParaRPr lang="en-US" sz="1350" dirty="0"/>
          </a:p>
        </p:txBody>
      </p:sp>
      <p:sp>
        <p:nvSpPr>
          <p:cNvPr id="4" name="TextBox 3"/>
          <p:cNvSpPr txBox="1"/>
          <p:nvPr/>
        </p:nvSpPr>
        <p:spPr>
          <a:xfrm rot="16200000">
            <a:off x="619619" y="2779395"/>
            <a:ext cx="1693092" cy="623248"/>
          </a:xfrm>
          <a:prstGeom prst="rect">
            <a:avLst/>
          </a:prstGeom>
          <a:noFill/>
        </p:spPr>
        <p:txBody>
          <a:bodyPr wrap="none" rtlCol="0">
            <a:spAutoFit/>
          </a:bodyPr>
          <a:lstStyle/>
          <a:p>
            <a:pPr algn="ctr"/>
            <a:r>
              <a:rPr lang="en-US" sz="1050" b="1" i="1" dirty="0">
                <a:latin typeface="Helvetica"/>
                <a:cs typeface="Helvetica"/>
              </a:rPr>
              <a:t>% Disease-free survival</a:t>
            </a:r>
          </a:p>
          <a:p>
            <a:pPr algn="ctr"/>
            <a:r>
              <a:rPr lang="en-US" sz="1050" b="1" i="1" dirty="0">
                <a:latin typeface="Helvetica"/>
                <a:cs typeface="Helvetica"/>
              </a:rPr>
              <a:t>(PSA recurrence)</a:t>
            </a:r>
          </a:p>
          <a:p>
            <a:endParaRPr lang="en-US" sz="1350" dirty="0"/>
          </a:p>
        </p:txBody>
      </p:sp>
      <p:sp>
        <p:nvSpPr>
          <p:cNvPr id="5" name="TextBox 4"/>
          <p:cNvSpPr txBox="1"/>
          <p:nvPr/>
        </p:nvSpPr>
        <p:spPr>
          <a:xfrm rot="16200000">
            <a:off x="3812854" y="2766391"/>
            <a:ext cx="1089012" cy="415498"/>
          </a:xfrm>
          <a:prstGeom prst="rect">
            <a:avLst/>
          </a:prstGeom>
          <a:solidFill>
            <a:srgbClr val="FFFFFF"/>
          </a:solidFill>
        </p:spPr>
        <p:txBody>
          <a:bodyPr wrap="square" rtlCol="0">
            <a:spAutoFit/>
          </a:bodyPr>
          <a:lstStyle/>
          <a:p>
            <a:r>
              <a:rPr lang="en-US" sz="1050" b="1" i="1" dirty="0">
                <a:latin typeface="Helvetica"/>
                <a:cs typeface="Helvetica"/>
              </a:rPr>
              <a:t>           P=0.013</a:t>
            </a:r>
          </a:p>
          <a:p>
            <a:r>
              <a:rPr lang="en-US" sz="1050" b="1" i="1" dirty="0">
                <a:latin typeface="Helvetica"/>
                <a:cs typeface="Helvetica"/>
              </a:rPr>
              <a:t>% Survival</a:t>
            </a:r>
          </a:p>
        </p:txBody>
      </p:sp>
      <p:sp>
        <p:nvSpPr>
          <p:cNvPr id="6" name="TextBox 5"/>
          <p:cNvSpPr txBox="1"/>
          <p:nvPr/>
        </p:nvSpPr>
        <p:spPr>
          <a:xfrm>
            <a:off x="5031440" y="4408193"/>
            <a:ext cx="2582758" cy="230832"/>
          </a:xfrm>
          <a:prstGeom prst="rect">
            <a:avLst/>
          </a:prstGeom>
          <a:solidFill>
            <a:srgbClr val="FFFFFF"/>
          </a:solidFill>
        </p:spPr>
        <p:txBody>
          <a:bodyPr wrap="none" rtlCol="0">
            <a:spAutoFit/>
          </a:bodyPr>
          <a:lstStyle/>
          <a:p>
            <a:r>
              <a:rPr lang="en-US" sz="900" b="1" dirty="0">
                <a:solidFill>
                  <a:schemeClr val="tx1">
                    <a:lumMod val="75000"/>
                    <a:lumOff val="25000"/>
                  </a:schemeClr>
                </a:solidFill>
              </a:rPr>
              <a:t>20             40              60            80            100           120</a:t>
            </a:r>
          </a:p>
        </p:txBody>
      </p:sp>
      <p:sp>
        <p:nvSpPr>
          <p:cNvPr id="7" name="TextBox 6"/>
          <p:cNvSpPr txBox="1"/>
          <p:nvPr/>
        </p:nvSpPr>
        <p:spPr>
          <a:xfrm>
            <a:off x="2229970" y="4615943"/>
            <a:ext cx="4455066" cy="253916"/>
          </a:xfrm>
          <a:prstGeom prst="rect">
            <a:avLst/>
          </a:prstGeom>
          <a:noFill/>
        </p:spPr>
        <p:txBody>
          <a:bodyPr wrap="none" rtlCol="0">
            <a:spAutoFit/>
          </a:bodyPr>
          <a:lstStyle/>
          <a:p>
            <a:r>
              <a:rPr lang="en-US" sz="1050" b="1" i="1" dirty="0">
                <a:latin typeface="Helvetica"/>
                <a:cs typeface="Helvetica"/>
              </a:rPr>
              <a:t>      Time (Months)                                                            Time (Months)</a:t>
            </a:r>
          </a:p>
        </p:txBody>
      </p:sp>
      <p:sp>
        <p:nvSpPr>
          <p:cNvPr id="8" name="TextBox 7"/>
          <p:cNvSpPr txBox="1"/>
          <p:nvPr/>
        </p:nvSpPr>
        <p:spPr>
          <a:xfrm>
            <a:off x="5849471" y="2325760"/>
            <a:ext cx="1168910" cy="230832"/>
          </a:xfrm>
          <a:prstGeom prst="rect">
            <a:avLst/>
          </a:prstGeom>
          <a:solidFill>
            <a:srgbClr val="FFFFFF"/>
          </a:solidFill>
        </p:spPr>
        <p:txBody>
          <a:bodyPr wrap="none" rtlCol="0">
            <a:spAutoFit/>
          </a:bodyPr>
          <a:lstStyle/>
          <a:p>
            <a:r>
              <a:rPr lang="en-US" sz="900" b="1" i="1" dirty="0">
                <a:latin typeface="Helvetica"/>
                <a:cs typeface="Helvetica"/>
              </a:rPr>
              <a:t>IL-33 high (n=450)</a:t>
            </a:r>
          </a:p>
        </p:txBody>
      </p:sp>
      <p:sp>
        <p:nvSpPr>
          <p:cNvPr id="9" name="TextBox 8"/>
          <p:cNvSpPr txBox="1"/>
          <p:nvPr/>
        </p:nvSpPr>
        <p:spPr>
          <a:xfrm>
            <a:off x="1136108" y="1133291"/>
            <a:ext cx="7100811" cy="553998"/>
          </a:xfrm>
          <a:prstGeom prst="rect">
            <a:avLst/>
          </a:prstGeom>
          <a:noFill/>
        </p:spPr>
        <p:txBody>
          <a:bodyPr wrap="square" rtlCol="0">
            <a:spAutoFit/>
          </a:bodyPr>
          <a:lstStyle/>
          <a:p>
            <a:pPr algn="ctr"/>
            <a:r>
              <a:rPr lang="en-CA" sz="1500" b="1" dirty="0">
                <a:solidFill>
                  <a:schemeClr val="bg1"/>
                </a:solidFill>
                <a:latin typeface="Helvetica"/>
                <a:cs typeface="Helvetica"/>
              </a:rPr>
              <a:t>Reduced IL-33 expression is associated with rapid progression in </a:t>
            </a:r>
            <a:r>
              <a:rPr lang="en-CA" sz="1500" b="1" dirty="0" smtClean="0">
                <a:solidFill>
                  <a:schemeClr val="bg1"/>
                </a:solidFill>
                <a:latin typeface="Helvetica"/>
                <a:cs typeface="Helvetica"/>
              </a:rPr>
              <a:t>both Prostate </a:t>
            </a:r>
            <a:r>
              <a:rPr lang="en-CA" sz="1500" b="1" dirty="0">
                <a:solidFill>
                  <a:schemeClr val="bg1"/>
                </a:solidFill>
                <a:latin typeface="Helvetica"/>
                <a:cs typeface="Helvetica"/>
              </a:rPr>
              <a:t>and Renal </a:t>
            </a:r>
            <a:r>
              <a:rPr lang="en-CA" sz="1500" b="1" dirty="0" smtClean="0">
                <a:solidFill>
                  <a:schemeClr val="bg1"/>
                </a:solidFill>
                <a:latin typeface="Helvetica"/>
                <a:cs typeface="Helvetica"/>
              </a:rPr>
              <a:t>Carcinomas</a:t>
            </a:r>
            <a:endParaRPr lang="en-CA" sz="1500" b="1" dirty="0">
              <a:solidFill>
                <a:schemeClr val="bg1"/>
              </a:solidFill>
              <a:latin typeface="Helvetica"/>
              <a:cs typeface="Helvetica"/>
            </a:endParaRPr>
          </a:p>
        </p:txBody>
      </p:sp>
    </p:spTree>
    <p:extLst>
      <p:ext uri="{BB962C8B-B14F-4D97-AF65-F5344CB8AC3E}">
        <p14:creationId xmlns:p14="http://schemas.microsoft.com/office/powerpoint/2010/main" val="88904593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4374" y="1197405"/>
            <a:ext cx="7482545" cy="369332"/>
          </a:xfrm>
          <a:prstGeom prst="rect">
            <a:avLst/>
          </a:prstGeom>
          <a:noFill/>
        </p:spPr>
        <p:txBody>
          <a:bodyPr wrap="square" rtlCol="0">
            <a:spAutoFit/>
          </a:bodyPr>
          <a:lstStyle/>
          <a:p>
            <a:pPr algn="ctr"/>
            <a:r>
              <a:rPr lang="en-US" b="1" dirty="0">
                <a:solidFill>
                  <a:schemeClr val="bg1"/>
                </a:solidFill>
                <a:latin typeface="Helvetica"/>
                <a:cs typeface="Helvetica"/>
              </a:rPr>
              <a:t>Summary</a:t>
            </a:r>
          </a:p>
        </p:txBody>
      </p:sp>
      <p:sp>
        <p:nvSpPr>
          <p:cNvPr id="5" name="TextBox 4"/>
          <p:cNvSpPr txBox="1"/>
          <p:nvPr/>
        </p:nvSpPr>
        <p:spPr>
          <a:xfrm>
            <a:off x="601669" y="1655520"/>
            <a:ext cx="7635250" cy="3139321"/>
          </a:xfrm>
          <a:prstGeom prst="rect">
            <a:avLst/>
          </a:prstGeom>
          <a:noFill/>
        </p:spPr>
        <p:txBody>
          <a:bodyPr wrap="square" rtlCol="0">
            <a:spAutoFit/>
          </a:bodyPr>
          <a:lstStyle/>
          <a:p>
            <a:pPr marL="257175" indent="-257175">
              <a:buFontTx/>
              <a:buAutoNum type="arabicParenR"/>
            </a:pPr>
            <a:r>
              <a:rPr lang="en-CA" b="1" dirty="0" smtClean="0">
                <a:solidFill>
                  <a:schemeClr val="bg1"/>
                </a:solidFill>
                <a:latin typeface="Helvetica"/>
                <a:cs typeface="Helvetica"/>
              </a:rPr>
              <a:t>We identify </a:t>
            </a:r>
            <a:r>
              <a:rPr lang="en-CA" b="1" dirty="0">
                <a:solidFill>
                  <a:schemeClr val="bg1"/>
                </a:solidFill>
                <a:latin typeface="Helvetica"/>
                <a:cs typeface="Helvetica"/>
              </a:rPr>
              <a:t>that IL-33 expression is reduced in many carcinomas upon their transition to the metastatic form</a:t>
            </a:r>
            <a:r>
              <a:rPr lang="en-CA" b="1" dirty="0" smtClean="0">
                <a:solidFill>
                  <a:schemeClr val="bg1"/>
                </a:solidFill>
                <a:latin typeface="Helvetica"/>
                <a:cs typeface="Helvetica"/>
              </a:rPr>
              <a:t>.</a:t>
            </a:r>
          </a:p>
          <a:p>
            <a:pPr marL="257175" indent="-257175">
              <a:buFontTx/>
              <a:buAutoNum type="arabicParenR"/>
            </a:pPr>
            <a:r>
              <a:rPr lang="en-CA" b="1" dirty="0" smtClean="0">
                <a:solidFill>
                  <a:schemeClr val="bg1"/>
                </a:solidFill>
                <a:latin typeface="Helvetica"/>
                <a:cs typeface="Helvetica"/>
              </a:rPr>
              <a:t>The </a:t>
            </a:r>
            <a:r>
              <a:rPr lang="en-CA" b="1" dirty="0">
                <a:solidFill>
                  <a:schemeClr val="bg1"/>
                </a:solidFill>
                <a:latin typeface="Helvetica"/>
                <a:cs typeface="Helvetica"/>
              </a:rPr>
              <a:t>expression of IL-33 and MHC-I by the tumors is directly </a:t>
            </a:r>
            <a:r>
              <a:rPr lang="en-CA" b="1" dirty="0" smtClean="0">
                <a:solidFill>
                  <a:schemeClr val="bg1"/>
                </a:solidFill>
                <a:latin typeface="Helvetica"/>
                <a:cs typeface="Helvetica"/>
              </a:rPr>
              <a:t>correlated</a:t>
            </a:r>
          </a:p>
          <a:p>
            <a:pPr marL="257175" indent="-257175">
              <a:buFontTx/>
              <a:buAutoNum type="arabicParenR"/>
            </a:pPr>
            <a:r>
              <a:rPr lang="en-CA" b="1" dirty="0" smtClean="0">
                <a:solidFill>
                  <a:schemeClr val="bg1"/>
                </a:solidFill>
                <a:latin typeface="Helvetica"/>
                <a:cs typeface="Helvetica"/>
              </a:rPr>
              <a:t>Transfection </a:t>
            </a:r>
            <a:r>
              <a:rPr lang="en-CA" b="1" dirty="0">
                <a:solidFill>
                  <a:schemeClr val="bg1"/>
                </a:solidFill>
                <a:latin typeface="Helvetica"/>
                <a:cs typeface="Helvetica"/>
              </a:rPr>
              <a:t>and re-expression of the </a:t>
            </a:r>
            <a:r>
              <a:rPr lang="en-CA" b="1" i="1" dirty="0">
                <a:solidFill>
                  <a:schemeClr val="bg1"/>
                </a:solidFill>
                <a:latin typeface="Helvetica"/>
                <a:cs typeface="Helvetica"/>
              </a:rPr>
              <a:t>IL-33 gene in </a:t>
            </a:r>
            <a:r>
              <a:rPr lang="en-CA" b="1" dirty="0">
                <a:solidFill>
                  <a:schemeClr val="bg1"/>
                </a:solidFill>
                <a:latin typeface="Helvetica"/>
                <a:cs typeface="Helvetica"/>
              </a:rPr>
              <a:t>metastatic tumours induces immune recognition </a:t>
            </a:r>
            <a:r>
              <a:rPr lang="en-CA" i="1" dirty="0">
                <a:solidFill>
                  <a:schemeClr val="bg1"/>
                </a:solidFill>
                <a:latin typeface="Helvetica"/>
                <a:cs typeface="Helvetica"/>
              </a:rPr>
              <a:t>in vivo</a:t>
            </a:r>
            <a:r>
              <a:rPr lang="en-CA" b="1" dirty="0">
                <a:solidFill>
                  <a:schemeClr val="bg1"/>
                </a:solidFill>
                <a:latin typeface="Helvetica"/>
                <a:cs typeface="Helvetica"/>
              </a:rPr>
              <a:t>, similar to the </a:t>
            </a:r>
            <a:r>
              <a:rPr lang="en-CA" b="1" dirty="0" smtClean="0">
                <a:solidFill>
                  <a:schemeClr val="bg1"/>
                </a:solidFill>
                <a:latin typeface="Helvetica"/>
                <a:cs typeface="Helvetica"/>
              </a:rPr>
              <a:t>AARSOTA</a:t>
            </a:r>
          </a:p>
          <a:p>
            <a:pPr marL="257175" indent="-257175">
              <a:buFontTx/>
              <a:buAutoNum type="arabicParenR"/>
            </a:pPr>
            <a:r>
              <a:rPr lang="en-CA" b="1" dirty="0" smtClean="0">
                <a:solidFill>
                  <a:schemeClr val="bg1"/>
                </a:solidFill>
                <a:latin typeface="Helvetica"/>
                <a:cs typeface="Helvetica"/>
              </a:rPr>
              <a:t>We </a:t>
            </a:r>
            <a:r>
              <a:rPr lang="en-CA" b="1" dirty="0">
                <a:solidFill>
                  <a:schemeClr val="bg1"/>
                </a:solidFill>
                <a:latin typeface="Helvetica"/>
                <a:cs typeface="Helvetica"/>
              </a:rPr>
              <a:t>demonstrate that IL-33 expression is an immune prognostic </a:t>
            </a:r>
            <a:r>
              <a:rPr lang="en-CA" b="1" dirty="0" smtClean="0">
                <a:solidFill>
                  <a:schemeClr val="bg1"/>
                </a:solidFill>
                <a:latin typeface="Helvetica"/>
                <a:cs typeface="Helvetica"/>
              </a:rPr>
              <a:t>biomarker in </a:t>
            </a:r>
            <a:r>
              <a:rPr lang="en-CA" b="1" dirty="0">
                <a:solidFill>
                  <a:schemeClr val="bg1"/>
                </a:solidFill>
                <a:latin typeface="Helvetica"/>
                <a:cs typeface="Helvetica"/>
              </a:rPr>
              <a:t>humans for recurrent and metastatic prostate  and renal carcinomas cancer. </a:t>
            </a:r>
            <a:endParaRPr lang="en-US" b="1" dirty="0">
              <a:solidFill>
                <a:schemeClr val="bg1"/>
              </a:solidFill>
              <a:latin typeface="Helvetica"/>
              <a:cs typeface="Helvetica"/>
            </a:endParaRPr>
          </a:p>
          <a:p>
            <a:pPr marL="257175" indent="-257175">
              <a:buFontTx/>
              <a:buAutoNum type="arabicParenR"/>
            </a:pPr>
            <a:endParaRPr lang="en-CA" b="1" dirty="0">
              <a:solidFill>
                <a:schemeClr val="bg1"/>
              </a:solidFill>
              <a:latin typeface="Helvetica"/>
              <a:cs typeface="Helvetica"/>
            </a:endParaRPr>
          </a:p>
        </p:txBody>
      </p:sp>
    </p:spTree>
    <p:extLst>
      <p:ext uri="{BB962C8B-B14F-4D97-AF65-F5344CB8AC3E}">
        <p14:creationId xmlns:p14="http://schemas.microsoft.com/office/powerpoint/2010/main" val="5200915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15635" y="1044700"/>
            <a:ext cx="3968580" cy="1077060"/>
          </a:xfrm>
        </p:spPr>
        <p:txBody>
          <a:bodyPr>
            <a:noAutofit/>
          </a:bodyPr>
          <a:lstStyle/>
          <a:p>
            <a:r>
              <a:rPr lang="en-CA" sz="1800" b="1" dirty="0">
                <a:solidFill>
                  <a:schemeClr val="bg1"/>
                </a:solidFill>
                <a:latin typeface="Helvetica"/>
                <a:cs typeface="Helvetica"/>
              </a:rPr>
              <a:t>Mechanism </a:t>
            </a:r>
            <a:r>
              <a:rPr lang="en-CA" sz="1800" b="1" dirty="0" smtClean="0">
                <a:solidFill>
                  <a:schemeClr val="bg1"/>
                </a:solidFill>
                <a:latin typeface="Helvetica"/>
                <a:cs typeface="Helvetica"/>
              </a:rPr>
              <a:t>of </a:t>
            </a:r>
            <a:r>
              <a:rPr lang="en-CA" sz="1800" b="1" dirty="0">
                <a:solidFill>
                  <a:schemeClr val="bg1"/>
                </a:solidFill>
                <a:latin typeface="Helvetica"/>
                <a:cs typeface="Helvetica"/>
              </a:rPr>
              <a:t/>
            </a:r>
            <a:br>
              <a:rPr lang="en-CA" sz="1800" b="1" dirty="0">
                <a:solidFill>
                  <a:schemeClr val="bg1"/>
                </a:solidFill>
                <a:latin typeface="Helvetica"/>
                <a:cs typeface="Helvetica"/>
              </a:rPr>
            </a:br>
            <a:r>
              <a:rPr lang="en-CA" sz="1800" b="1" dirty="0">
                <a:solidFill>
                  <a:schemeClr val="bg1"/>
                </a:solidFill>
                <a:latin typeface="Helvetica"/>
                <a:cs typeface="Helvetica"/>
              </a:rPr>
              <a:t>Immune </a:t>
            </a:r>
            <a:r>
              <a:rPr lang="en-CA" sz="1800" b="1" dirty="0" smtClean="0">
                <a:solidFill>
                  <a:schemeClr val="bg1"/>
                </a:solidFill>
                <a:latin typeface="Helvetica"/>
                <a:cs typeface="Helvetica"/>
              </a:rPr>
              <a:t>Recognition </a:t>
            </a:r>
            <a:r>
              <a:rPr lang="en-CA" sz="1800" b="1" dirty="0">
                <a:solidFill>
                  <a:schemeClr val="bg1"/>
                </a:solidFill>
                <a:latin typeface="Helvetica"/>
                <a:cs typeface="Helvetica"/>
              </a:rPr>
              <a:t/>
            </a:r>
            <a:br>
              <a:rPr lang="en-CA" sz="1800" b="1" dirty="0">
                <a:solidFill>
                  <a:schemeClr val="bg1"/>
                </a:solidFill>
                <a:latin typeface="Helvetica"/>
                <a:cs typeface="Helvetica"/>
              </a:rPr>
            </a:br>
            <a:r>
              <a:rPr lang="en-CA" sz="1800" b="1" dirty="0" smtClean="0">
                <a:solidFill>
                  <a:schemeClr val="bg1"/>
                </a:solidFill>
                <a:latin typeface="Helvetica"/>
                <a:cs typeface="Helvetica"/>
              </a:rPr>
              <a:t>and</a:t>
            </a:r>
            <a:r>
              <a:rPr lang="en-CA" sz="1800" b="1" dirty="0">
                <a:solidFill>
                  <a:schemeClr val="bg1"/>
                </a:solidFill>
                <a:latin typeface="Helvetica"/>
                <a:cs typeface="Helvetica"/>
              </a:rPr>
              <a:t> </a:t>
            </a:r>
            <a:r>
              <a:rPr lang="en-CA" sz="1800" b="1" dirty="0" smtClean="0">
                <a:solidFill>
                  <a:schemeClr val="bg1"/>
                </a:solidFill>
                <a:latin typeface="Helvetica"/>
                <a:cs typeface="Helvetica"/>
              </a:rPr>
              <a:t>Immune Escape</a:t>
            </a:r>
            <a:endParaRPr lang="en-US" sz="1800" dirty="0">
              <a:solidFill>
                <a:schemeClr val="bg1"/>
              </a:solidFill>
              <a:latin typeface="Helvetica"/>
              <a:cs typeface="Helvetica"/>
            </a:endParaRPr>
          </a:p>
        </p:txBody>
      </p:sp>
      <p:pic>
        <p:nvPicPr>
          <p:cNvPr id="3" name="Picture 2"/>
          <p:cNvPicPr/>
          <p:nvPr/>
        </p:nvPicPr>
        <p:blipFill>
          <a:blip r:embed="rId3">
            <a:extLst>
              <a:ext uri="{28A0092B-C50C-407E-A947-70E740481C1C}">
                <a14:useLocalDpi xmlns:a14="http://schemas.microsoft.com/office/drawing/2010/main" val="0"/>
              </a:ext>
            </a:extLst>
          </a:blip>
          <a:srcRect/>
          <a:stretch>
            <a:fillRect/>
          </a:stretch>
        </p:blipFill>
        <p:spPr bwMode="auto">
          <a:xfrm>
            <a:off x="143555" y="1197405"/>
            <a:ext cx="3809673" cy="2751824"/>
          </a:xfrm>
          <a:prstGeom prst="rect">
            <a:avLst/>
          </a:prstGeom>
          <a:noFill/>
          <a:ln>
            <a:solidFill>
              <a:srgbClr val="000000"/>
            </a:solidFill>
          </a:ln>
        </p:spPr>
      </p:pic>
      <p:pic>
        <p:nvPicPr>
          <p:cNvPr id="4" name="Picture 3"/>
          <p:cNvPicPr/>
          <p:nvPr/>
        </p:nvPicPr>
        <p:blipFill>
          <a:blip r:embed="rId4">
            <a:extLst>
              <a:ext uri="{28A0092B-C50C-407E-A947-70E740481C1C}">
                <a14:useLocalDpi xmlns:a14="http://schemas.microsoft.com/office/drawing/2010/main" val="0"/>
              </a:ext>
            </a:extLst>
          </a:blip>
          <a:srcRect/>
          <a:stretch>
            <a:fillRect/>
          </a:stretch>
        </p:blipFill>
        <p:spPr bwMode="auto">
          <a:xfrm>
            <a:off x="4266590" y="2266340"/>
            <a:ext cx="3515717" cy="2716545"/>
          </a:xfrm>
          <a:prstGeom prst="rect">
            <a:avLst/>
          </a:prstGeom>
          <a:noFill/>
          <a:ln>
            <a:solidFill>
              <a:schemeClr val="tx1"/>
            </a:solidFill>
          </a:ln>
        </p:spPr>
      </p:pic>
    </p:spTree>
    <p:extLst>
      <p:ext uri="{BB962C8B-B14F-4D97-AF65-F5344CB8AC3E}">
        <p14:creationId xmlns:p14="http://schemas.microsoft.com/office/powerpoint/2010/main" val="9205737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37543" y="1197405"/>
            <a:ext cx="4945261" cy="3206805"/>
          </a:xfrm>
        </p:spPr>
        <p:txBody>
          <a:bodyPr>
            <a:normAutofit/>
          </a:bodyPr>
          <a:lstStyle/>
          <a:p>
            <a:r>
              <a:rPr lang="en-US" sz="4050" b="1" dirty="0" err="1" smtClean="0">
                <a:solidFill>
                  <a:srgbClr val="FFFF00"/>
                </a:solidFill>
              </a:rPr>
              <a:t>Curcophanols</a:t>
            </a:r>
            <a:endParaRPr lang="en-US" sz="4050" b="1" dirty="0">
              <a:solidFill>
                <a:srgbClr val="FFFF00"/>
              </a:solidFill>
            </a:endParaRPr>
          </a:p>
        </p:txBody>
      </p:sp>
    </p:spTree>
    <p:extLst>
      <p:ext uri="{BB962C8B-B14F-4D97-AF65-F5344CB8AC3E}">
        <p14:creationId xmlns:p14="http://schemas.microsoft.com/office/powerpoint/2010/main" val="33456160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ext Box 4"/>
          <p:cNvSpPr txBox="1">
            <a:spLocks noChangeArrowheads="1"/>
          </p:cNvSpPr>
          <p:nvPr/>
        </p:nvSpPr>
        <p:spPr bwMode="auto">
          <a:xfrm>
            <a:off x="2091929" y="398861"/>
            <a:ext cx="2571750" cy="4624343"/>
          </a:xfrm>
          <a:prstGeom prst="rect">
            <a:avLst/>
          </a:prstGeom>
          <a:noFill/>
          <a:ln>
            <a:noFill/>
          </a:ln>
          <a:effectLst>
            <a:outerShdw blurRad="50800" dist="50800" dir="5400000" algn="ctr" rotWithShape="0">
              <a:schemeClr val="bg1"/>
            </a:outerShdw>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charset="0"/>
                <a:ea typeface="ＭＳ Ｐゴシック" charset="0"/>
              </a:defRPr>
            </a:lvl1pPr>
            <a:lvl2pPr>
              <a:defRPr sz="28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000">
                <a:solidFill>
                  <a:schemeClr val="tx1"/>
                </a:solidFill>
                <a:latin typeface="Calibri" charset="0"/>
                <a:ea typeface="ＭＳ Ｐゴシック" charset="0"/>
              </a:defRPr>
            </a:lvl4pPr>
            <a:lvl5pPr>
              <a:defRPr sz="2000">
                <a:solidFill>
                  <a:schemeClr val="tx1"/>
                </a:solidFill>
                <a:latin typeface="Calibri" charset="0"/>
                <a:ea typeface="ＭＳ Ｐゴシック" charset="0"/>
              </a:defRPr>
            </a:lvl5pPr>
            <a:lvl6pPr eaLnBrk="0" fontAlgn="base" hangingPunct="0">
              <a:spcAft>
                <a:spcPct val="0"/>
              </a:spcAft>
              <a:buFont typeface="Arial" charset="0"/>
              <a:buChar char="»"/>
              <a:defRPr sz="2000">
                <a:solidFill>
                  <a:schemeClr val="tx1"/>
                </a:solidFill>
                <a:latin typeface="Calibri" charset="0"/>
                <a:ea typeface="ＭＳ Ｐゴシック" charset="0"/>
              </a:defRPr>
            </a:lvl6pPr>
            <a:lvl7pPr eaLnBrk="0" fontAlgn="base" hangingPunct="0">
              <a:spcAft>
                <a:spcPct val="0"/>
              </a:spcAft>
              <a:buFont typeface="Arial" charset="0"/>
              <a:buChar char="»"/>
              <a:defRPr sz="2000">
                <a:solidFill>
                  <a:schemeClr val="tx1"/>
                </a:solidFill>
                <a:latin typeface="Calibri" charset="0"/>
                <a:ea typeface="ＭＳ Ｐゴシック" charset="0"/>
              </a:defRPr>
            </a:lvl7pPr>
            <a:lvl8pPr eaLnBrk="0" fontAlgn="base" hangingPunct="0">
              <a:spcAft>
                <a:spcPct val="0"/>
              </a:spcAft>
              <a:buFont typeface="Arial" charset="0"/>
              <a:buChar char="»"/>
              <a:defRPr sz="2000">
                <a:solidFill>
                  <a:schemeClr val="tx1"/>
                </a:solidFill>
                <a:latin typeface="Calibri" charset="0"/>
                <a:ea typeface="ＭＳ Ｐゴシック" charset="0"/>
              </a:defRPr>
            </a:lvl8pPr>
            <a:lvl9pPr eaLnBrk="0" fontAlgn="base" hangingPunct="0">
              <a:spcAft>
                <a:spcPct val="0"/>
              </a:spcAft>
              <a:buFont typeface="Arial" charset="0"/>
              <a:buChar char="»"/>
              <a:defRPr sz="2000">
                <a:solidFill>
                  <a:schemeClr val="tx1"/>
                </a:solidFill>
                <a:latin typeface="Calibri" charset="0"/>
                <a:ea typeface="ＭＳ Ｐゴシック" charset="0"/>
              </a:defRPr>
            </a:lvl9pPr>
          </a:lstStyle>
          <a:p>
            <a:pPr algn="ctr" eaLnBrk="1" hangingPunct="1">
              <a:spcBef>
                <a:spcPct val="50000"/>
              </a:spcBef>
            </a:pPr>
            <a:endParaRPr lang="en-US" sz="1050" b="1" dirty="0">
              <a:solidFill>
                <a:schemeClr val="bg1"/>
              </a:solidFill>
              <a:latin typeface="Arial" charset="0"/>
            </a:endParaRPr>
          </a:p>
          <a:p>
            <a:pPr algn="ctr" eaLnBrk="1" hangingPunct="1">
              <a:spcBef>
                <a:spcPct val="50000"/>
              </a:spcBef>
            </a:pPr>
            <a:endParaRPr lang="en-US" sz="1050" b="1" dirty="0">
              <a:solidFill>
                <a:schemeClr val="bg1"/>
              </a:solidFill>
              <a:latin typeface="Arial" charset="0"/>
            </a:endParaRPr>
          </a:p>
          <a:p>
            <a:pPr algn="ctr" eaLnBrk="1" hangingPunct="1">
              <a:spcBef>
                <a:spcPct val="50000"/>
              </a:spcBef>
            </a:pPr>
            <a:endParaRPr lang="en-US" sz="1050" b="1" dirty="0">
              <a:solidFill>
                <a:schemeClr val="bg1"/>
              </a:solidFill>
              <a:latin typeface="Arial" charset="0"/>
            </a:endParaRPr>
          </a:p>
          <a:p>
            <a:pPr algn="ctr" eaLnBrk="1" hangingPunct="1">
              <a:spcBef>
                <a:spcPct val="50000"/>
              </a:spcBef>
            </a:pPr>
            <a:r>
              <a:rPr lang="en-US" sz="1050" b="1" dirty="0">
                <a:solidFill>
                  <a:schemeClr val="bg1"/>
                </a:solidFill>
                <a:latin typeface="Arial" charset="0"/>
              </a:rPr>
              <a:t>Seed LMD pTAP-1-EGFP cells</a:t>
            </a:r>
          </a:p>
          <a:p>
            <a:pPr algn="ctr" eaLnBrk="1" hangingPunct="1">
              <a:spcBef>
                <a:spcPct val="50000"/>
              </a:spcBef>
            </a:pPr>
            <a:r>
              <a:rPr lang="en-US" sz="825" b="1" dirty="0">
                <a:solidFill>
                  <a:schemeClr val="bg1"/>
                </a:solidFill>
                <a:latin typeface="Arial" charset="0"/>
              </a:rPr>
              <a:t>96-well plate</a:t>
            </a:r>
          </a:p>
          <a:p>
            <a:pPr algn="ctr" eaLnBrk="1" hangingPunct="1">
              <a:spcBef>
                <a:spcPct val="50000"/>
              </a:spcBef>
            </a:pPr>
            <a:endParaRPr lang="en-US" sz="1050" b="1" dirty="0">
              <a:solidFill>
                <a:schemeClr val="bg1"/>
              </a:solidFill>
              <a:latin typeface="Arial" charset="0"/>
            </a:endParaRPr>
          </a:p>
          <a:p>
            <a:pPr algn="ctr" eaLnBrk="1" hangingPunct="1">
              <a:spcBef>
                <a:spcPct val="50000"/>
              </a:spcBef>
            </a:pPr>
            <a:r>
              <a:rPr lang="en-US" sz="1050" b="1" dirty="0">
                <a:solidFill>
                  <a:schemeClr val="bg1"/>
                </a:solidFill>
                <a:latin typeface="Arial" charset="0"/>
              </a:rPr>
              <a:t>  Add compounds</a:t>
            </a:r>
          </a:p>
          <a:p>
            <a:pPr algn="ctr" eaLnBrk="1" hangingPunct="1">
              <a:spcBef>
                <a:spcPct val="50000"/>
              </a:spcBef>
            </a:pPr>
            <a:r>
              <a:rPr lang="en-US" sz="825" b="1" dirty="0" err="1">
                <a:solidFill>
                  <a:schemeClr val="bg1"/>
                </a:solidFill>
                <a:latin typeface="Arial" charset="0"/>
              </a:rPr>
              <a:t>BioGrid</a:t>
            </a:r>
            <a:r>
              <a:rPr lang="en-US" sz="825" b="1" dirty="0">
                <a:solidFill>
                  <a:schemeClr val="bg1"/>
                </a:solidFill>
                <a:latin typeface="Arial" charset="0"/>
              </a:rPr>
              <a:t> robot</a:t>
            </a:r>
          </a:p>
          <a:p>
            <a:pPr algn="ctr" eaLnBrk="1" hangingPunct="1">
              <a:spcBef>
                <a:spcPct val="50000"/>
              </a:spcBef>
            </a:pPr>
            <a:r>
              <a:rPr lang="en-US" sz="1050" b="1" dirty="0">
                <a:solidFill>
                  <a:schemeClr val="bg1"/>
                </a:solidFill>
                <a:latin typeface="Arial" charset="0"/>
              </a:rPr>
              <a:t> </a:t>
            </a:r>
          </a:p>
          <a:p>
            <a:pPr algn="ctr" eaLnBrk="1" hangingPunct="1">
              <a:spcBef>
                <a:spcPct val="50000"/>
              </a:spcBef>
            </a:pPr>
            <a:r>
              <a:rPr lang="en-US" sz="1050" b="1" dirty="0">
                <a:solidFill>
                  <a:schemeClr val="bg1"/>
                </a:solidFill>
                <a:latin typeface="Arial" charset="0"/>
              </a:rPr>
              <a:t>                             </a:t>
            </a:r>
          </a:p>
          <a:p>
            <a:pPr algn="ctr" eaLnBrk="1" hangingPunct="1">
              <a:spcBef>
                <a:spcPct val="50000"/>
              </a:spcBef>
            </a:pPr>
            <a:r>
              <a:rPr lang="en-US" sz="1050" b="1" dirty="0">
                <a:solidFill>
                  <a:schemeClr val="bg1"/>
                </a:solidFill>
                <a:latin typeface="Arial" charset="0"/>
              </a:rPr>
              <a:t>Fixation and DNA staining</a:t>
            </a:r>
          </a:p>
          <a:p>
            <a:pPr algn="ctr" eaLnBrk="1" hangingPunct="1">
              <a:spcBef>
                <a:spcPct val="50000"/>
              </a:spcBef>
            </a:pPr>
            <a:endParaRPr lang="en-US" sz="1050" b="1" dirty="0">
              <a:solidFill>
                <a:schemeClr val="bg1"/>
              </a:solidFill>
              <a:latin typeface="Arial" charset="0"/>
            </a:endParaRPr>
          </a:p>
          <a:p>
            <a:pPr algn="ctr" eaLnBrk="1" hangingPunct="1">
              <a:spcBef>
                <a:spcPct val="50000"/>
              </a:spcBef>
            </a:pPr>
            <a:endParaRPr lang="en-US" sz="600" b="1" dirty="0">
              <a:solidFill>
                <a:schemeClr val="bg1"/>
              </a:solidFill>
              <a:latin typeface="Arial" charset="0"/>
            </a:endParaRPr>
          </a:p>
          <a:p>
            <a:pPr algn="ctr" eaLnBrk="1" hangingPunct="1">
              <a:spcBef>
                <a:spcPct val="50000"/>
              </a:spcBef>
            </a:pPr>
            <a:r>
              <a:rPr lang="en-US" sz="1050" b="1" dirty="0">
                <a:solidFill>
                  <a:schemeClr val="bg1"/>
                </a:solidFill>
                <a:latin typeface="Arial" charset="0"/>
              </a:rPr>
              <a:t>Automated image acquisition </a:t>
            </a:r>
          </a:p>
          <a:p>
            <a:pPr algn="ctr" eaLnBrk="1" hangingPunct="1">
              <a:spcBef>
                <a:spcPct val="50000"/>
              </a:spcBef>
            </a:pPr>
            <a:r>
              <a:rPr lang="en-US" sz="1050" b="1" dirty="0" err="1">
                <a:solidFill>
                  <a:schemeClr val="bg1"/>
                </a:solidFill>
                <a:latin typeface="Arial" charset="0"/>
              </a:rPr>
              <a:t>Cellomics</a:t>
            </a:r>
            <a:r>
              <a:rPr lang="en-US" sz="1050" b="1" dirty="0">
                <a:solidFill>
                  <a:schemeClr val="bg1"/>
                </a:solidFill>
                <a:latin typeface="Arial" charset="0"/>
              </a:rPr>
              <a:t> </a:t>
            </a:r>
            <a:r>
              <a:rPr lang="en-US" sz="1050" b="1" dirty="0" err="1">
                <a:solidFill>
                  <a:schemeClr val="bg1"/>
                </a:solidFill>
                <a:latin typeface="Arial" charset="0"/>
              </a:rPr>
              <a:t>Arrayscan</a:t>
            </a:r>
            <a:r>
              <a:rPr lang="en-US" sz="1050" b="1" dirty="0">
                <a:solidFill>
                  <a:schemeClr val="bg1"/>
                </a:solidFill>
                <a:latin typeface="Arial" charset="0"/>
              </a:rPr>
              <a:t> VTI</a:t>
            </a:r>
          </a:p>
          <a:p>
            <a:pPr algn="ctr" eaLnBrk="1" hangingPunct="1">
              <a:spcBef>
                <a:spcPct val="50000"/>
              </a:spcBef>
            </a:pPr>
            <a:r>
              <a:rPr lang="en-US" sz="825" b="1" dirty="0">
                <a:solidFill>
                  <a:schemeClr val="bg1"/>
                </a:solidFill>
                <a:latin typeface="Arial" charset="0"/>
              </a:rPr>
              <a:t>(a</a:t>
            </a:r>
            <a:r>
              <a:rPr lang="en-CA" sz="825" b="1" dirty="0" err="1">
                <a:solidFill>
                  <a:schemeClr val="bg1"/>
                </a:solidFill>
                <a:latin typeface="Arial" charset="0"/>
              </a:rPr>
              <a:t>utomated</a:t>
            </a:r>
            <a:r>
              <a:rPr lang="en-CA" sz="825" b="1" dirty="0">
                <a:solidFill>
                  <a:schemeClr val="bg1"/>
                </a:solidFill>
                <a:latin typeface="Arial" charset="0"/>
              </a:rPr>
              <a:t> fluorescence imager</a:t>
            </a:r>
            <a:r>
              <a:rPr lang="en-US" sz="825" b="1" dirty="0">
                <a:solidFill>
                  <a:schemeClr val="bg1"/>
                </a:solidFill>
                <a:latin typeface="Arial" charset="0"/>
              </a:rPr>
              <a:t>)</a:t>
            </a:r>
          </a:p>
          <a:p>
            <a:pPr algn="ctr" eaLnBrk="1" hangingPunct="1">
              <a:spcBef>
                <a:spcPct val="50000"/>
              </a:spcBef>
            </a:pPr>
            <a:endParaRPr lang="en-US" sz="1050" b="1" dirty="0">
              <a:solidFill>
                <a:schemeClr val="bg1"/>
              </a:solidFill>
              <a:latin typeface="Arial" charset="0"/>
            </a:endParaRPr>
          </a:p>
          <a:p>
            <a:pPr algn="ctr">
              <a:spcBef>
                <a:spcPts val="300"/>
              </a:spcBef>
            </a:pPr>
            <a:endParaRPr lang="en-US" sz="1050" b="1" dirty="0">
              <a:solidFill>
                <a:schemeClr val="bg1"/>
              </a:solidFill>
              <a:latin typeface="Arial" charset="0"/>
            </a:endParaRPr>
          </a:p>
          <a:p>
            <a:pPr algn="ctr">
              <a:spcBef>
                <a:spcPts val="300"/>
              </a:spcBef>
            </a:pPr>
            <a:r>
              <a:rPr lang="en-US" sz="1050" b="1" dirty="0">
                <a:solidFill>
                  <a:schemeClr val="bg1"/>
                </a:solidFill>
                <a:latin typeface="Arial" charset="0"/>
              </a:rPr>
              <a:t>High-content image and data analysis</a:t>
            </a:r>
          </a:p>
          <a:p>
            <a:pPr algn="ctr" eaLnBrk="1" hangingPunct="1">
              <a:spcBef>
                <a:spcPct val="50000"/>
              </a:spcBef>
            </a:pPr>
            <a:r>
              <a:rPr lang="en-CA" sz="825" b="1" dirty="0">
                <a:solidFill>
                  <a:schemeClr val="bg1"/>
                </a:solidFill>
                <a:latin typeface="Arial" charset="0"/>
              </a:rPr>
              <a:t>Target activation algorithm</a:t>
            </a:r>
            <a:endParaRPr lang="en-US" sz="825" b="1" dirty="0">
              <a:solidFill>
                <a:schemeClr val="bg1"/>
              </a:solidFill>
              <a:latin typeface="Arial" charset="0"/>
            </a:endParaRPr>
          </a:p>
        </p:txBody>
      </p:sp>
      <p:sp>
        <p:nvSpPr>
          <p:cNvPr id="43" name="Line 16"/>
          <p:cNvSpPr>
            <a:spLocks noChangeShapeType="1"/>
          </p:cNvSpPr>
          <p:nvPr/>
        </p:nvSpPr>
        <p:spPr bwMode="auto">
          <a:xfrm>
            <a:off x="3383756" y="1571625"/>
            <a:ext cx="0" cy="171450"/>
          </a:xfrm>
          <a:prstGeom prst="line">
            <a:avLst/>
          </a:prstGeom>
          <a:noFill/>
          <a:ln w="9525">
            <a:solidFill>
              <a:schemeClr val="bg1"/>
            </a:solidFill>
            <a:round/>
            <a:headEnd/>
            <a:tailEnd type="triangle" w="med" len="med"/>
          </a:ln>
        </p:spPr>
        <p:txBody>
          <a:bodyPr/>
          <a:lstStyle/>
          <a:p>
            <a:pPr algn="ctr">
              <a:defRPr/>
            </a:pPr>
            <a:endParaRPr lang="en-US" sz="900">
              <a:ln>
                <a:solidFill>
                  <a:schemeClr val="bg1"/>
                </a:solidFill>
              </a:ln>
              <a:latin typeface="+mj-lt"/>
            </a:endParaRPr>
          </a:p>
        </p:txBody>
      </p:sp>
      <p:sp>
        <p:nvSpPr>
          <p:cNvPr id="36868" name="Text Box 19"/>
          <p:cNvSpPr txBox="1">
            <a:spLocks noChangeArrowheads="1"/>
          </p:cNvSpPr>
          <p:nvPr/>
        </p:nvSpPr>
        <p:spPr bwMode="auto">
          <a:xfrm>
            <a:off x="3714750" y="1313260"/>
            <a:ext cx="1200150" cy="140807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charset="0"/>
                <a:ea typeface="ＭＳ Ｐゴシック" charset="0"/>
              </a:defRPr>
            </a:lvl1pPr>
            <a:lvl2pPr>
              <a:defRPr sz="28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000">
                <a:solidFill>
                  <a:schemeClr val="tx1"/>
                </a:solidFill>
                <a:latin typeface="Calibri" charset="0"/>
                <a:ea typeface="ＭＳ Ｐゴシック" charset="0"/>
              </a:defRPr>
            </a:lvl4pPr>
            <a:lvl5pPr>
              <a:defRPr sz="2000">
                <a:solidFill>
                  <a:schemeClr val="tx1"/>
                </a:solidFill>
                <a:latin typeface="Calibri" charset="0"/>
                <a:ea typeface="ＭＳ Ｐゴシック" charset="0"/>
              </a:defRPr>
            </a:lvl5pPr>
            <a:lvl6pPr eaLnBrk="0" fontAlgn="base" hangingPunct="0">
              <a:spcAft>
                <a:spcPct val="0"/>
              </a:spcAft>
              <a:buFont typeface="Arial" charset="0"/>
              <a:buChar char="»"/>
              <a:defRPr sz="2000">
                <a:solidFill>
                  <a:schemeClr val="tx1"/>
                </a:solidFill>
                <a:latin typeface="Calibri" charset="0"/>
                <a:ea typeface="ＭＳ Ｐゴシック" charset="0"/>
              </a:defRPr>
            </a:lvl6pPr>
            <a:lvl7pPr eaLnBrk="0" fontAlgn="base" hangingPunct="0">
              <a:spcAft>
                <a:spcPct val="0"/>
              </a:spcAft>
              <a:buFont typeface="Arial" charset="0"/>
              <a:buChar char="»"/>
              <a:defRPr sz="2000">
                <a:solidFill>
                  <a:schemeClr val="tx1"/>
                </a:solidFill>
                <a:latin typeface="Calibri" charset="0"/>
                <a:ea typeface="ＭＳ Ｐゴシック" charset="0"/>
              </a:defRPr>
            </a:lvl7pPr>
            <a:lvl8pPr eaLnBrk="0" fontAlgn="base" hangingPunct="0">
              <a:spcAft>
                <a:spcPct val="0"/>
              </a:spcAft>
              <a:buFont typeface="Arial" charset="0"/>
              <a:buChar char="»"/>
              <a:defRPr sz="2000">
                <a:solidFill>
                  <a:schemeClr val="tx1"/>
                </a:solidFill>
                <a:latin typeface="Calibri" charset="0"/>
                <a:ea typeface="ＭＳ Ｐゴシック" charset="0"/>
              </a:defRPr>
            </a:lvl8pPr>
            <a:lvl9pPr eaLnBrk="0" fontAlgn="base" hangingPunct="0">
              <a:spcAft>
                <a:spcPct val="0"/>
              </a:spcAft>
              <a:buFont typeface="Arial" charset="0"/>
              <a:buChar char="»"/>
              <a:defRPr sz="2000">
                <a:solidFill>
                  <a:schemeClr val="tx1"/>
                </a:solidFill>
                <a:latin typeface="Calibri" charset="0"/>
                <a:ea typeface="ＭＳ Ｐゴシック" charset="0"/>
              </a:defRPr>
            </a:lvl9pPr>
          </a:lstStyle>
          <a:p>
            <a:pPr eaLnBrk="1" hangingPunct="1">
              <a:spcBef>
                <a:spcPct val="50000"/>
              </a:spcBef>
            </a:pPr>
            <a:endParaRPr lang="en-US" sz="900" b="1" dirty="0">
              <a:solidFill>
                <a:schemeClr val="bg1"/>
              </a:solidFill>
              <a:latin typeface="Arial" charset="0"/>
            </a:endParaRPr>
          </a:p>
          <a:p>
            <a:pPr eaLnBrk="1" hangingPunct="1">
              <a:spcBef>
                <a:spcPct val="50000"/>
              </a:spcBef>
            </a:pPr>
            <a:r>
              <a:rPr lang="en-US" sz="900" b="1" dirty="0">
                <a:solidFill>
                  <a:schemeClr val="bg1"/>
                </a:solidFill>
                <a:latin typeface="Arial" charset="0"/>
              </a:rPr>
              <a:t>16h incubation</a:t>
            </a:r>
          </a:p>
          <a:p>
            <a:pPr eaLnBrk="1" hangingPunct="1">
              <a:spcBef>
                <a:spcPct val="50000"/>
              </a:spcBef>
            </a:pPr>
            <a:endParaRPr lang="en-US" sz="900" b="1" dirty="0">
              <a:solidFill>
                <a:schemeClr val="bg1"/>
              </a:solidFill>
              <a:latin typeface="Arial" charset="0"/>
            </a:endParaRPr>
          </a:p>
          <a:p>
            <a:pPr eaLnBrk="1" hangingPunct="1">
              <a:spcBef>
                <a:spcPct val="50000"/>
              </a:spcBef>
            </a:pPr>
            <a:endParaRPr lang="en-US" sz="900" b="1" dirty="0">
              <a:solidFill>
                <a:schemeClr val="bg1"/>
              </a:solidFill>
              <a:latin typeface="Arial" charset="0"/>
            </a:endParaRPr>
          </a:p>
          <a:p>
            <a:pPr eaLnBrk="1" hangingPunct="1">
              <a:spcBef>
                <a:spcPct val="50000"/>
              </a:spcBef>
            </a:pPr>
            <a:endParaRPr lang="en-US" sz="600" b="1" dirty="0">
              <a:solidFill>
                <a:schemeClr val="bg1"/>
              </a:solidFill>
              <a:latin typeface="Arial" charset="0"/>
            </a:endParaRPr>
          </a:p>
          <a:p>
            <a:pPr eaLnBrk="1" hangingPunct="1">
              <a:spcBef>
                <a:spcPct val="50000"/>
              </a:spcBef>
            </a:pPr>
            <a:r>
              <a:rPr lang="en-US" sz="900" b="1" dirty="0">
                <a:solidFill>
                  <a:schemeClr val="bg1"/>
                </a:solidFill>
                <a:latin typeface="Arial" charset="0"/>
              </a:rPr>
              <a:t>48h incubation</a:t>
            </a:r>
          </a:p>
          <a:p>
            <a:pPr eaLnBrk="1" hangingPunct="1">
              <a:spcBef>
                <a:spcPct val="50000"/>
              </a:spcBef>
            </a:pPr>
            <a:endParaRPr lang="en-US" sz="900" b="1" dirty="0">
              <a:solidFill>
                <a:schemeClr val="bg1"/>
              </a:solidFill>
              <a:latin typeface="Arial" charset="0"/>
            </a:endParaRPr>
          </a:p>
        </p:txBody>
      </p:sp>
      <p:sp>
        <p:nvSpPr>
          <p:cNvPr id="46" name="Rectangle 29"/>
          <p:cNvSpPr>
            <a:spLocks noChangeArrowheads="1"/>
          </p:cNvSpPr>
          <p:nvPr/>
        </p:nvSpPr>
        <p:spPr bwMode="auto">
          <a:xfrm>
            <a:off x="1769456" y="977464"/>
            <a:ext cx="3086100" cy="3984980"/>
          </a:xfrm>
          <a:prstGeom prst="rect">
            <a:avLst/>
          </a:prstGeom>
          <a:noFill/>
          <a:ln w="9525">
            <a:solidFill>
              <a:schemeClr val="accent1"/>
            </a:solidFill>
            <a:miter lim="800000"/>
            <a:headEnd/>
            <a:tailEnd/>
          </a:ln>
          <a:effectLst>
            <a:glow rad="63500">
              <a:schemeClr val="accent1">
                <a:satMod val="175000"/>
                <a:alpha val="40000"/>
              </a:schemeClr>
            </a:glow>
          </a:effectLst>
        </p:spPr>
        <p:txBody>
          <a:bodyPr wrap="none" anchor="ctr"/>
          <a:lstStyle/>
          <a:p>
            <a:pPr algn="ctr">
              <a:defRPr/>
            </a:pPr>
            <a:endParaRPr lang="en-US" sz="900">
              <a:latin typeface="+mj-lt"/>
            </a:endParaRPr>
          </a:p>
        </p:txBody>
      </p:sp>
      <p:sp>
        <p:nvSpPr>
          <p:cNvPr id="49" name="Line 30"/>
          <p:cNvSpPr>
            <a:spLocks noChangeShapeType="1"/>
          </p:cNvSpPr>
          <p:nvPr/>
        </p:nvSpPr>
        <p:spPr bwMode="auto">
          <a:xfrm>
            <a:off x="3384947" y="3006329"/>
            <a:ext cx="0" cy="114300"/>
          </a:xfrm>
          <a:prstGeom prst="line">
            <a:avLst/>
          </a:prstGeom>
          <a:noFill/>
          <a:ln w="9525">
            <a:solidFill>
              <a:schemeClr val="bg1"/>
            </a:solidFill>
            <a:round/>
            <a:headEnd/>
            <a:tailEnd type="triangle" w="med" len="med"/>
          </a:ln>
        </p:spPr>
        <p:txBody>
          <a:bodyPr/>
          <a:lstStyle/>
          <a:p>
            <a:pPr algn="ctr">
              <a:defRPr/>
            </a:pPr>
            <a:endParaRPr lang="en-US" sz="900">
              <a:latin typeface="+mj-lt"/>
            </a:endParaRPr>
          </a:p>
        </p:txBody>
      </p:sp>
      <p:sp>
        <p:nvSpPr>
          <p:cNvPr id="52" name="Freeform 51"/>
          <p:cNvSpPr>
            <a:spLocks/>
          </p:cNvSpPr>
          <p:nvPr/>
        </p:nvSpPr>
        <p:spPr bwMode="auto">
          <a:xfrm>
            <a:off x="1897856" y="1085129"/>
            <a:ext cx="519546" cy="481137"/>
          </a:xfrm>
          <a:custGeom>
            <a:avLst/>
            <a:gdLst>
              <a:gd name="T0" fmla="*/ 162 w 1408"/>
              <a:gd name="T1" fmla="*/ 1039 h 1194"/>
              <a:gd name="T2" fmla="*/ 196 w 1408"/>
              <a:gd name="T3" fmla="*/ 1043 h 1194"/>
              <a:gd name="T4" fmla="*/ 345 w 1408"/>
              <a:gd name="T5" fmla="*/ 1033 h 1194"/>
              <a:gd name="T6" fmla="*/ 514 w 1408"/>
              <a:gd name="T7" fmla="*/ 1179 h 1194"/>
              <a:gd name="T8" fmla="*/ 674 w 1408"/>
              <a:gd name="T9" fmla="*/ 1126 h 1194"/>
              <a:gd name="T10" fmla="*/ 879 w 1408"/>
              <a:gd name="T11" fmla="*/ 1172 h 1194"/>
              <a:gd name="T12" fmla="*/ 1007 w 1408"/>
              <a:gd name="T13" fmla="*/ 1118 h 1194"/>
              <a:gd name="T14" fmla="*/ 1140 w 1408"/>
              <a:gd name="T15" fmla="*/ 886 h 1194"/>
              <a:gd name="T16" fmla="*/ 1354 w 1408"/>
              <a:gd name="T17" fmla="*/ 781 h 1194"/>
              <a:gd name="T18" fmla="*/ 1404 w 1408"/>
              <a:gd name="T19" fmla="*/ 564 h 1194"/>
              <a:gd name="T20" fmla="*/ 1330 w 1408"/>
              <a:gd name="T21" fmla="*/ 389 h 1194"/>
              <a:gd name="T22" fmla="*/ 1282 w 1408"/>
              <a:gd name="T23" fmla="*/ 131 h 1194"/>
              <a:gd name="T24" fmla="*/ 1125 w 1408"/>
              <a:gd name="T25" fmla="*/ 12 h 1194"/>
              <a:gd name="T26" fmla="*/ 961 w 1408"/>
              <a:gd name="T27" fmla="*/ 58 h 1194"/>
              <a:gd name="T28" fmla="*/ 842 w 1408"/>
              <a:gd name="T29" fmla="*/ 49 h 1194"/>
              <a:gd name="T30" fmla="*/ 723 w 1408"/>
              <a:gd name="T31" fmla="*/ 37 h 1194"/>
              <a:gd name="T32" fmla="*/ 490 w 1408"/>
              <a:gd name="T33" fmla="*/ 74 h 1194"/>
              <a:gd name="T34" fmla="*/ 414 w 1408"/>
              <a:gd name="T35" fmla="*/ 129 h 1194"/>
              <a:gd name="T36" fmla="*/ 318 w 1408"/>
              <a:gd name="T37" fmla="*/ 139 h 1194"/>
              <a:gd name="T38" fmla="*/ 220 w 1408"/>
              <a:gd name="T39" fmla="*/ 226 h 1194"/>
              <a:gd name="T40" fmla="*/ 186 w 1408"/>
              <a:gd name="T41" fmla="*/ 257 h 1194"/>
              <a:gd name="T42" fmla="*/ 156 w 1408"/>
              <a:gd name="T43" fmla="*/ 293 h 1194"/>
              <a:gd name="T44" fmla="*/ 116 w 1408"/>
              <a:gd name="T45" fmla="*/ 406 h 1194"/>
              <a:gd name="T46" fmla="*/ 52 w 1408"/>
              <a:gd name="T47" fmla="*/ 448 h 1194"/>
              <a:gd name="T48" fmla="*/ 28 w 1408"/>
              <a:gd name="T49" fmla="*/ 504 h 1194"/>
              <a:gd name="T50" fmla="*/ 18 w 1408"/>
              <a:gd name="T51" fmla="*/ 543 h 1194"/>
              <a:gd name="T52" fmla="*/ 42 w 1408"/>
              <a:gd name="T53" fmla="*/ 597 h 1194"/>
              <a:gd name="T54" fmla="*/ 4 w 1408"/>
              <a:gd name="T55" fmla="*/ 644 h 1194"/>
              <a:gd name="T56" fmla="*/ 16 w 1408"/>
              <a:gd name="T57" fmla="*/ 696 h 1194"/>
              <a:gd name="T58" fmla="*/ 89 w 1408"/>
              <a:gd name="T59" fmla="*/ 775 h 1194"/>
              <a:gd name="T60" fmla="*/ 112 w 1408"/>
              <a:gd name="T61" fmla="*/ 998 h 1194"/>
              <a:gd name="T62" fmla="*/ 164 w 1408"/>
              <a:gd name="T63" fmla="*/ 1041 h 119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408"/>
              <a:gd name="T97" fmla="*/ 0 h 1194"/>
              <a:gd name="T98" fmla="*/ 1408 w 1408"/>
              <a:gd name="T99" fmla="*/ 1194 h 119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408" h="1194">
                <a:moveTo>
                  <a:pt x="162" y="1039"/>
                </a:moveTo>
                <a:cubicBezTo>
                  <a:pt x="167" y="1040"/>
                  <a:pt x="166" y="1044"/>
                  <a:pt x="196" y="1043"/>
                </a:cubicBezTo>
                <a:cubicBezTo>
                  <a:pt x="226" y="1042"/>
                  <a:pt x="292" y="1011"/>
                  <a:pt x="345" y="1033"/>
                </a:cubicBezTo>
                <a:cubicBezTo>
                  <a:pt x="398" y="1056"/>
                  <a:pt x="458" y="1163"/>
                  <a:pt x="514" y="1179"/>
                </a:cubicBezTo>
                <a:cubicBezTo>
                  <a:pt x="568" y="1194"/>
                  <a:pt x="614" y="1127"/>
                  <a:pt x="674" y="1126"/>
                </a:cubicBezTo>
                <a:cubicBezTo>
                  <a:pt x="737" y="1125"/>
                  <a:pt x="824" y="1174"/>
                  <a:pt x="879" y="1172"/>
                </a:cubicBezTo>
                <a:cubicBezTo>
                  <a:pt x="934" y="1172"/>
                  <a:pt x="964" y="1166"/>
                  <a:pt x="1007" y="1118"/>
                </a:cubicBezTo>
                <a:cubicBezTo>
                  <a:pt x="1050" y="1070"/>
                  <a:pt x="1082" y="942"/>
                  <a:pt x="1140" y="886"/>
                </a:cubicBezTo>
                <a:cubicBezTo>
                  <a:pt x="1198" y="830"/>
                  <a:pt x="1310" y="835"/>
                  <a:pt x="1354" y="781"/>
                </a:cubicBezTo>
                <a:cubicBezTo>
                  <a:pt x="1398" y="727"/>
                  <a:pt x="1408" y="629"/>
                  <a:pt x="1404" y="564"/>
                </a:cubicBezTo>
                <a:cubicBezTo>
                  <a:pt x="1400" y="500"/>
                  <a:pt x="1350" y="462"/>
                  <a:pt x="1330" y="389"/>
                </a:cubicBezTo>
                <a:cubicBezTo>
                  <a:pt x="1310" y="317"/>
                  <a:pt x="1316" y="194"/>
                  <a:pt x="1282" y="131"/>
                </a:cubicBezTo>
                <a:cubicBezTo>
                  <a:pt x="1248" y="68"/>
                  <a:pt x="1178" y="24"/>
                  <a:pt x="1125" y="12"/>
                </a:cubicBezTo>
                <a:cubicBezTo>
                  <a:pt x="1072" y="0"/>
                  <a:pt x="1008" y="52"/>
                  <a:pt x="961" y="58"/>
                </a:cubicBezTo>
                <a:cubicBezTo>
                  <a:pt x="914" y="64"/>
                  <a:pt x="882" y="52"/>
                  <a:pt x="842" y="49"/>
                </a:cubicBezTo>
                <a:cubicBezTo>
                  <a:pt x="802" y="46"/>
                  <a:pt x="782" y="33"/>
                  <a:pt x="723" y="37"/>
                </a:cubicBezTo>
                <a:cubicBezTo>
                  <a:pt x="664" y="41"/>
                  <a:pt x="542" y="59"/>
                  <a:pt x="490" y="74"/>
                </a:cubicBezTo>
                <a:cubicBezTo>
                  <a:pt x="438" y="90"/>
                  <a:pt x="443" y="118"/>
                  <a:pt x="414" y="129"/>
                </a:cubicBezTo>
                <a:cubicBezTo>
                  <a:pt x="385" y="139"/>
                  <a:pt x="350" y="123"/>
                  <a:pt x="318" y="139"/>
                </a:cubicBezTo>
                <a:cubicBezTo>
                  <a:pt x="286" y="156"/>
                  <a:pt x="242" y="206"/>
                  <a:pt x="220" y="226"/>
                </a:cubicBezTo>
                <a:cubicBezTo>
                  <a:pt x="198" y="245"/>
                  <a:pt x="196" y="246"/>
                  <a:pt x="186" y="257"/>
                </a:cubicBezTo>
                <a:cubicBezTo>
                  <a:pt x="176" y="267"/>
                  <a:pt x="168" y="268"/>
                  <a:pt x="156" y="293"/>
                </a:cubicBezTo>
                <a:cubicBezTo>
                  <a:pt x="144" y="318"/>
                  <a:pt x="133" y="379"/>
                  <a:pt x="116" y="406"/>
                </a:cubicBezTo>
                <a:cubicBezTo>
                  <a:pt x="99" y="432"/>
                  <a:pt x="67" y="432"/>
                  <a:pt x="52" y="448"/>
                </a:cubicBezTo>
                <a:cubicBezTo>
                  <a:pt x="37" y="465"/>
                  <a:pt x="34" y="489"/>
                  <a:pt x="28" y="504"/>
                </a:cubicBezTo>
                <a:cubicBezTo>
                  <a:pt x="22" y="520"/>
                  <a:pt x="16" y="528"/>
                  <a:pt x="18" y="543"/>
                </a:cubicBezTo>
                <a:cubicBezTo>
                  <a:pt x="20" y="559"/>
                  <a:pt x="44" y="581"/>
                  <a:pt x="42" y="597"/>
                </a:cubicBezTo>
                <a:cubicBezTo>
                  <a:pt x="40" y="614"/>
                  <a:pt x="8" y="627"/>
                  <a:pt x="4" y="644"/>
                </a:cubicBezTo>
                <a:cubicBezTo>
                  <a:pt x="0" y="660"/>
                  <a:pt x="2" y="675"/>
                  <a:pt x="16" y="696"/>
                </a:cubicBezTo>
                <a:cubicBezTo>
                  <a:pt x="30" y="718"/>
                  <a:pt x="73" y="724"/>
                  <a:pt x="89" y="775"/>
                </a:cubicBezTo>
                <a:cubicBezTo>
                  <a:pt x="105" y="825"/>
                  <a:pt x="100" y="954"/>
                  <a:pt x="112" y="998"/>
                </a:cubicBezTo>
                <a:cubicBezTo>
                  <a:pt x="124" y="1043"/>
                  <a:pt x="153" y="1032"/>
                  <a:pt x="164" y="1041"/>
                </a:cubicBezTo>
              </a:path>
            </a:pathLst>
          </a:custGeom>
          <a:gradFill flip="none" rotWithShape="1">
            <a:gsLst>
              <a:gs pos="0">
                <a:srgbClr val="00B050">
                  <a:tint val="66000"/>
                  <a:satMod val="160000"/>
                </a:srgbClr>
              </a:gs>
              <a:gs pos="50000">
                <a:srgbClr val="00B050">
                  <a:tint val="44500"/>
                  <a:satMod val="160000"/>
                </a:srgbClr>
              </a:gs>
              <a:gs pos="100000">
                <a:srgbClr val="00B050">
                  <a:tint val="23500"/>
                  <a:satMod val="160000"/>
                </a:srgbClr>
              </a:gs>
            </a:gsLst>
            <a:path path="circle">
              <a:fillToRect t="100000" r="100000"/>
            </a:path>
            <a:tileRect l="-100000" b="-100000"/>
          </a:gradFill>
          <a:ln w="9525">
            <a:noFill/>
            <a:round/>
            <a:headEnd/>
            <a:tailEnd/>
          </a:ln>
          <a:effectLst>
            <a:outerShdw blurRad="50800" dist="38100" dir="8100000" algn="tr" rotWithShape="0">
              <a:prstClr val="black">
                <a:alpha val="40000"/>
              </a:prstClr>
            </a:outerShdw>
          </a:effectLst>
        </p:spPr>
        <p:txBody>
          <a:bodyPr/>
          <a:lstStyle/>
          <a:p>
            <a:pPr eaLnBrk="1" hangingPunct="1">
              <a:defRPr/>
            </a:pPr>
            <a:endParaRPr lang="en-US" sz="1350"/>
          </a:p>
        </p:txBody>
      </p:sp>
      <p:sp>
        <p:nvSpPr>
          <p:cNvPr id="53" name="Oval 264"/>
          <p:cNvSpPr>
            <a:spLocks noChangeArrowheads="1"/>
          </p:cNvSpPr>
          <p:nvPr/>
        </p:nvSpPr>
        <p:spPr bwMode="auto">
          <a:xfrm>
            <a:off x="2053830" y="1278731"/>
            <a:ext cx="158353" cy="152400"/>
          </a:xfrm>
          <a:prstGeom prst="ellipse">
            <a:avLst/>
          </a:prstGeom>
          <a:solidFill>
            <a:srgbClr val="558ED5"/>
          </a:solidFill>
          <a:ln w="9525">
            <a:solidFill>
              <a:srgbClr val="4A7EBB"/>
            </a:solidFill>
            <a:round/>
            <a:headEnd/>
            <a:tailEnd/>
          </a:ln>
          <a:effectLst>
            <a:outerShdw blurRad="40000" dist="23000" dir="5400000" rotWithShape="0">
              <a:srgbClr val="000000">
                <a:alpha val="34999"/>
              </a:srgbClr>
            </a:outerShdw>
          </a:effectLst>
        </p:spPr>
        <p:txBody>
          <a:bodyPr wrap="none" anchor="ctr"/>
          <a:lstStyle/>
          <a:p>
            <a:pPr algn="ctr" eaLnBrk="1" hangingPunct="1">
              <a:defRPr/>
            </a:pPr>
            <a:endParaRPr lang="en-US" sz="1350">
              <a:solidFill>
                <a:schemeClr val="lt1"/>
              </a:solidFill>
            </a:endParaRPr>
          </a:p>
        </p:txBody>
      </p:sp>
      <p:sp>
        <p:nvSpPr>
          <p:cNvPr id="55" name="Freeform 54"/>
          <p:cNvSpPr>
            <a:spLocks/>
          </p:cNvSpPr>
          <p:nvPr/>
        </p:nvSpPr>
        <p:spPr bwMode="auto">
          <a:xfrm>
            <a:off x="1919381" y="2131641"/>
            <a:ext cx="519546" cy="481137"/>
          </a:xfrm>
          <a:custGeom>
            <a:avLst/>
            <a:gdLst>
              <a:gd name="T0" fmla="*/ 162 w 1408"/>
              <a:gd name="T1" fmla="*/ 1039 h 1194"/>
              <a:gd name="T2" fmla="*/ 196 w 1408"/>
              <a:gd name="T3" fmla="*/ 1043 h 1194"/>
              <a:gd name="T4" fmla="*/ 345 w 1408"/>
              <a:gd name="T5" fmla="*/ 1033 h 1194"/>
              <a:gd name="T6" fmla="*/ 514 w 1408"/>
              <a:gd name="T7" fmla="*/ 1179 h 1194"/>
              <a:gd name="T8" fmla="*/ 674 w 1408"/>
              <a:gd name="T9" fmla="*/ 1126 h 1194"/>
              <a:gd name="T10" fmla="*/ 879 w 1408"/>
              <a:gd name="T11" fmla="*/ 1172 h 1194"/>
              <a:gd name="T12" fmla="*/ 1007 w 1408"/>
              <a:gd name="T13" fmla="*/ 1118 h 1194"/>
              <a:gd name="T14" fmla="*/ 1140 w 1408"/>
              <a:gd name="T15" fmla="*/ 886 h 1194"/>
              <a:gd name="T16" fmla="*/ 1354 w 1408"/>
              <a:gd name="T17" fmla="*/ 781 h 1194"/>
              <a:gd name="T18" fmla="*/ 1404 w 1408"/>
              <a:gd name="T19" fmla="*/ 564 h 1194"/>
              <a:gd name="T20" fmla="*/ 1330 w 1408"/>
              <a:gd name="T21" fmla="*/ 389 h 1194"/>
              <a:gd name="T22" fmla="*/ 1282 w 1408"/>
              <a:gd name="T23" fmla="*/ 131 h 1194"/>
              <a:gd name="T24" fmla="*/ 1125 w 1408"/>
              <a:gd name="T25" fmla="*/ 12 h 1194"/>
              <a:gd name="T26" fmla="*/ 961 w 1408"/>
              <a:gd name="T27" fmla="*/ 58 h 1194"/>
              <a:gd name="T28" fmla="*/ 842 w 1408"/>
              <a:gd name="T29" fmla="*/ 49 h 1194"/>
              <a:gd name="T30" fmla="*/ 723 w 1408"/>
              <a:gd name="T31" fmla="*/ 37 h 1194"/>
              <a:gd name="T32" fmla="*/ 490 w 1408"/>
              <a:gd name="T33" fmla="*/ 74 h 1194"/>
              <a:gd name="T34" fmla="*/ 414 w 1408"/>
              <a:gd name="T35" fmla="*/ 129 h 1194"/>
              <a:gd name="T36" fmla="*/ 318 w 1408"/>
              <a:gd name="T37" fmla="*/ 139 h 1194"/>
              <a:gd name="T38" fmla="*/ 220 w 1408"/>
              <a:gd name="T39" fmla="*/ 226 h 1194"/>
              <a:gd name="T40" fmla="*/ 186 w 1408"/>
              <a:gd name="T41" fmla="*/ 257 h 1194"/>
              <a:gd name="T42" fmla="*/ 156 w 1408"/>
              <a:gd name="T43" fmla="*/ 293 h 1194"/>
              <a:gd name="T44" fmla="*/ 116 w 1408"/>
              <a:gd name="T45" fmla="*/ 406 h 1194"/>
              <a:gd name="T46" fmla="*/ 52 w 1408"/>
              <a:gd name="T47" fmla="*/ 448 h 1194"/>
              <a:gd name="T48" fmla="*/ 28 w 1408"/>
              <a:gd name="T49" fmla="*/ 504 h 1194"/>
              <a:gd name="T50" fmla="*/ 18 w 1408"/>
              <a:gd name="T51" fmla="*/ 543 h 1194"/>
              <a:gd name="T52" fmla="*/ 42 w 1408"/>
              <a:gd name="T53" fmla="*/ 597 h 1194"/>
              <a:gd name="T54" fmla="*/ 4 w 1408"/>
              <a:gd name="T55" fmla="*/ 644 h 1194"/>
              <a:gd name="T56" fmla="*/ 16 w 1408"/>
              <a:gd name="T57" fmla="*/ 696 h 1194"/>
              <a:gd name="T58" fmla="*/ 89 w 1408"/>
              <a:gd name="T59" fmla="*/ 775 h 1194"/>
              <a:gd name="T60" fmla="*/ 112 w 1408"/>
              <a:gd name="T61" fmla="*/ 998 h 1194"/>
              <a:gd name="T62" fmla="*/ 164 w 1408"/>
              <a:gd name="T63" fmla="*/ 1041 h 119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408"/>
              <a:gd name="T97" fmla="*/ 0 h 1194"/>
              <a:gd name="T98" fmla="*/ 1408 w 1408"/>
              <a:gd name="T99" fmla="*/ 1194 h 119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408" h="1194">
                <a:moveTo>
                  <a:pt x="162" y="1039"/>
                </a:moveTo>
                <a:cubicBezTo>
                  <a:pt x="167" y="1040"/>
                  <a:pt x="166" y="1044"/>
                  <a:pt x="196" y="1043"/>
                </a:cubicBezTo>
                <a:cubicBezTo>
                  <a:pt x="226" y="1042"/>
                  <a:pt x="292" y="1011"/>
                  <a:pt x="345" y="1033"/>
                </a:cubicBezTo>
                <a:cubicBezTo>
                  <a:pt x="398" y="1056"/>
                  <a:pt x="458" y="1163"/>
                  <a:pt x="514" y="1179"/>
                </a:cubicBezTo>
                <a:cubicBezTo>
                  <a:pt x="568" y="1194"/>
                  <a:pt x="614" y="1127"/>
                  <a:pt x="674" y="1126"/>
                </a:cubicBezTo>
                <a:cubicBezTo>
                  <a:pt x="737" y="1125"/>
                  <a:pt x="824" y="1174"/>
                  <a:pt x="879" y="1172"/>
                </a:cubicBezTo>
                <a:cubicBezTo>
                  <a:pt x="934" y="1172"/>
                  <a:pt x="964" y="1166"/>
                  <a:pt x="1007" y="1118"/>
                </a:cubicBezTo>
                <a:cubicBezTo>
                  <a:pt x="1050" y="1070"/>
                  <a:pt x="1082" y="942"/>
                  <a:pt x="1140" y="886"/>
                </a:cubicBezTo>
                <a:cubicBezTo>
                  <a:pt x="1198" y="830"/>
                  <a:pt x="1310" y="835"/>
                  <a:pt x="1354" y="781"/>
                </a:cubicBezTo>
                <a:cubicBezTo>
                  <a:pt x="1398" y="727"/>
                  <a:pt x="1408" y="629"/>
                  <a:pt x="1404" y="564"/>
                </a:cubicBezTo>
                <a:cubicBezTo>
                  <a:pt x="1400" y="500"/>
                  <a:pt x="1350" y="462"/>
                  <a:pt x="1330" y="389"/>
                </a:cubicBezTo>
                <a:cubicBezTo>
                  <a:pt x="1310" y="317"/>
                  <a:pt x="1316" y="194"/>
                  <a:pt x="1282" y="131"/>
                </a:cubicBezTo>
                <a:cubicBezTo>
                  <a:pt x="1248" y="68"/>
                  <a:pt x="1178" y="24"/>
                  <a:pt x="1125" y="12"/>
                </a:cubicBezTo>
                <a:cubicBezTo>
                  <a:pt x="1072" y="0"/>
                  <a:pt x="1008" y="52"/>
                  <a:pt x="961" y="58"/>
                </a:cubicBezTo>
                <a:cubicBezTo>
                  <a:pt x="914" y="64"/>
                  <a:pt x="882" y="52"/>
                  <a:pt x="842" y="49"/>
                </a:cubicBezTo>
                <a:cubicBezTo>
                  <a:pt x="802" y="46"/>
                  <a:pt x="782" y="33"/>
                  <a:pt x="723" y="37"/>
                </a:cubicBezTo>
                <a:cubicBezTo>
                  <a:pt x="664" y="41"/>
                  <a:pt x="542" y="59"/>
                  <a:pt x="490" y="74"/>
                </a:cubicBezTo>
                <a:cubicBezTo>
                  <a:pt x="438" y="90"/>
                  <a:pt x="443" y="118"/>
                  <a:pt x="414" y="129"/>
                </a:cubicBezTo>
                <a:cubicBezTo>
                  <a:pt x="385" y="139"/>
                  <a:pt x="350" y="123"/>
                  <a:pt x="318" y="139"/>
                </a:cubicBezTo>
                <a:cubicBezTo>
                  <a:pt x="286" y="156"/>
                  <a:pt x="242" y="206"/>
                  <a:pt x="220" y="226"/>
                </a:cubicBezTo>
                <a:cubicBezTo>
                  <a:pt x="198" y="245"/>
                  <a:pt x="196" y="246"/>
                  <a:pt x="186" y="257"/>
                </a:cubicBezTo>
                <a:cubicBezTo>
                  <a:pt x="176" y="267"/>
                  <a:pt x="168" y="268"/>
                  <a:pt x="156" y="293"/>
                </a:cubicBezTo>
                <a:cubicBezTo>
                  <a:pt x="144" y="318"/>
                  <a:pt x="133" y="379"/>
                  <a:pt x="116" y="406"/>
                </a:cubicBezTo>
                <a:cubicBezTo>
                  <a:pt x="99" y="432"/>
                  <a:pt x="67" y="432"/>
                  <a:pt x="52" y="448"/>
                </a:cubicBezTo>
                <a:cubicBezTo>
                  <a:pt x="37" y="465"/>
                  <a:pt x="34" y="489"/>
                  <a:pt x="28" y="504"/>
                </a:cubicBezTo>
                <a:cubicBezTo>
                  <a:pt x="22" y="520"/>
                  <a:pt x="16" y="528"/>
                  <a:pt x="18" y="543"/>
                </a:cubicBezTo>
                <a:cubicBezTo>
                  <a:pt x="20" y="559"/>
                  <a:pt x="44" y="581"/>
                  <a:pt x="42" y="597"/>
                </a:cubicBezTo>
                <a:cubicBezTo>
                  <a:pt x="40" y="614"/>
                  <a:pt x="8" y="627"/>
                  <a:pt x="4" y="644"/>
                </a:cubicBezTo>
                <a:cubicBezTo>
                  <a:pt x="0" y="660"/>
                  <a:pt x="2" y="675"/>
                  <a:pt x="16" y="696"/>
                </a:cubicBezTo>
                <a:cubicBezTo>
                  <a:pt x="30" y="718"/>
                  <a:pt x="73" y="724"/>
                  <a:pt x="89" y="775"/>
                </a:cubicBezTo>
                <a:cubicBezTo>
                  <a:pt x="105" y="825"/>
                  <a:pt x="100" y="954"/>
                  <a:pt x="112" y="998"/>
                </a:cubicBezTo>
                <a:cubicBezTo>
                  <a:pt x="124" y="1043"/>
                  <a:pt x="153" y="1032"/>
                  <a:pt x="164" y="1041"/>
                </a:cubicBezTo>
              </a:path>
            </a:pathLst>
          </a:custGeom>
          <a:gradFill flip="none" rotWithShape="1">
            <a:gsLst>
              <a:gs pos="0">
                <a:srgbClr val="00B050">
                  <a:shade val="30000"/>
                  <a:satMod val="115000"/>
                </a:srgbClr>
              </a:gs>
              <a:gs pos="50000">
                <a:srgbClr val="00B050">
                  <a:shade val="67500"/>
                  <a:satMod val="115000"/>
                </a:srgbClr>
              </a:gs>
              <a:gs pos="100000">
                <a:srgbClr val="00B050">
                  <a:shade val="100000"/>
                  <a:satMod val="115000"/>
                </a:srgbClr>
              </a:gs>
            </a:gsLst>
            <a:path path="circle">
              <a:fillToRect t="100000" r="100000"/>
            </a:path>
            <a:tileRect l="-100000" b="-100000"/>
          </a:gradFill>
          <a:ln w="9525">
            <a:noFill/>
            <a:round/>
            <a:headEnd/>
            <a:tailEnd/>
          </a:ln>
          <a:effectLst>
            <a:outerShdw blurRad="50800" dist="38100" dir="8100000" algn="tr" rotWithShape="0">
              <a:prstClr val="black">
                <a:alpha val="40000"/>
              </a:prstClr>
            </a:outerShdw>
          </a:effectLst>
        </p:spPr>
        <p:txBody>
          <a:bodyPr/>
          <a:lstStyle/>
          <a:p>
            <a:pPr eaLnBrk="1" hangingPunct="1">
              <a:defRPr/>
            </a:pPr>
            <a:endParaRPr lang="en-US" sz="1350"/>
          </a:p>
        </p:txBody>
      </p:sp>
      <p:sp>
        <p:nvSpPr>
          <p:cNvPr id="56" name="Oval 264"/>
          <p:cNvSpPr>
            <a:spLocks noChangeArrowheads="1"/>
          </p:cNvSpPr>
          <p:nvPr/>
        </p:nvSpPr>
        <p:spPr bwMode="auto">
          <a:xfrm>
            <a:off x="2075261" y="2325291"/>
            <a:ext cx="158353" cy="152400"/>
          </a:xfrm>
          <a:prstGeom prst="ellipse">
            <a:avLst/>
          </a:prstGeom>
          <a:solidFill>
            <a:srgbClr val="558ED5"/>
          </a:solidFill>
          <a:ln w="9525">
            <a:solidFill>
              <a:srgbClr val="4A7EBB"/>
            </a:solidFill>
            <a:round/>
            <a:headEnd/>
            <a:tailEnd/>
          </a:ln>
          <a:effectLst>
            <a:outerShdw blurRad="40000" dist="23000" dir="5400000" rotWithShape="0">
              <a:srgbClr val="000000">
                <a:alpha val="34999"/>
              </a:srgbClr>
            </a:outerShdw>
          </a:effectLst>
        </p:spPr>
        <p:txBody>
          <a:bodyPr wrap="none" anchor="ctr"/>
          <a:lstStyle/>
          <a:p>
            <a:pPr algn="ctr" eaLnBrk="1" hangingPunct="1">
              <a:defRPr/>
            </a:pPr>
            <a:endParaRPr lang="en-US" sz="1350">
              <a:solidFill>
                <a:schemeClr val="lt1"/>
              </a:solidFill>
            </a:endParaRPr>
          </a:p>
        </p:txBody>
      </p:sp>
      <p:sp>
        <p:nvSpPr>
          <p:cNvPr id="59" name="Line 32"/>
          <p:cNvSpPr>
            <a:spLocks noChangeShapeType="1"/>
          </p:cNvSpPr>
          <p:nvPr/>
        </p:nvSpPr>
        <p:spPr bwMode="auto">
          <a:xfrm>
            <a:off x="3383756" y="3176588"/>
            <a:ext cx="0" cy="114300"/>
          </a:xfrm>
          <a:prstGeom prst="line">
            <a:avLst/>
          </a:prstGeom>
          <a:noFill/>
          <a:ln w="9525">
            <a:solidFill>
              <a:schemeClr val="bg1"/>
            </a:solidFill>
            <a:round/>
            <a:headEnd/>
            <a:tailEnd type="triangle" w="med" len="med"/>
          </a:ln>
        </p:spPr>
        <p:txBody>
          <a:bodyPr/>
          <a:lstStyle/>
          <a:p>
            <a:pPr algn="ctr">
              <a:defRPr/>
            </a:pPr>
            <a:endParaRPr lang="en-US" sz="900">
              <a:latin typeface="+mj-lt"/>
            </a:endParaRPr>
          </a:p>
        </p:txBody>
      </p:sp>
      <p:sp>
        <p:nvSpPr>
          <p:cNvPr id="60" name="Line 30"/>
          <p:cNvSpPr>
            <a:spLocks noChangeShapeType="1"/>
          </p:cNvSpPr>
          <p:nvPr/>
        </p:nvSpPr>
        <p:spPr bwMode="auto">
          <a:xfrm>
            <a:off x="3396854" y="4024313"/>
            <a:ext cx="0" cy="114300"/>
          </a:xfrm>
          <a:prstGeom prst="line">
            <a:avLst/>
          </a:prstGeom>
          <a:noFill/>
          <a:ln w="9525">
            <a:solidFill>
              <a:schemeClr val="bg1"/>
            </a:solidFill>
            <a:round/>
            <a:headEnd/>
            <a:tailEnd type="triangle" w="med" len="med"/>
          </a:ln>
        </p:spPr>
        <p:txBody>
          <a:bodyPr/>
          <a:lstStyle/>
          <a:p>
            <a:pPr algn="ctr">
              <a:defRPr/>
            </a:pPr>
            <a:endParaRPr lang="en-US" sz="900">
              <a:latin typeface="+mj-lt"/>
            </a:endParaRPr>
          </a:p>
        </p:txBody>
      </p:sp>
      <p:sp>
        <p:nvSpPr>
          <p:cNvPr id="61" name="Line 32"/>
          <p:cNvSpPr>
            <a:spLocks noChangeShapeType="1"/>
          </p:cNvSpPr>
          <p:nvPr/>
        </p:nvSpPr>
        <p:spPr bwMode="auto">
          <a:xfrm>
            <a:off x="3401616" y="4194572"/>
            <a:ext cx="0" cy="114300"/>
          </a:xfrm>
          <a:prstGeom prst="line">
            <a:avLst/>
          </a:prstGeom>
          <a:noFill/>
          <a:ln w="9525">
            <a:solidFill>
              <a:schemeClr val="bg1"/>
            </a:solidFill>
            <a:round/>
            <a:headEnd/>
            <a:tailEnd type="triangle" w="med" len="med"/>
          </a:ln>
        </p:spPr>
        <p:txBody>
          <a:bodyPr/>
          <a:lstStyle/>
          <a:p>
            <a:pPr algn="ctr">
              <a:defRPr/>
            </a:pPr>
            <a:endParaRPr lang="en-US" sz="900">
              <a:latin typeface="+mj-lt"/>
            </a:endParaRPr>
          </a:p>
        </p:txBody>
      </p:sp>
      <p:sp>
        <p:nvSpPr>
          <p:cNvPr id="23" name="Rectangle 22"/>
          <p:cNvSpPr/>
          <p:nvPr/>
        </p:nvSpPr>
        <p:spPr>
          <a:xfrm>
            <a:off x="5423299" y="979885"/>
            <a:ext cx="1810940" cy="1257300"/>
          </a:xfrm>
          <a:prstGeom prst="rect">
            <a:avLst/>
          </a:prstGeom>
        </p:spPr>
        <p:style>
          <a:lnRef idx="2">
            <a:schemeClr val="dk1">
              <a:shade val="50000"/>
            </a:schemeClr>
          </a:lnRef>
          <a:fillRef idx="1">
            <a:schemeClr val="dk1"/>
          </a:fillRef>
          <a:effectRef idx="0">
            <a:schemeClr val="dk1"/>
          </a:effectRef>
          <a:fontRef idx="minor">
            <a:schemeClr val="lt1"/>
          </a:fontRef>
        </p:style>
        <p:txBody>
          <a:bodyPr anchor="ctr"/>
          <a:lstStyle/>
          <a:p>
            <a:pPr algn="ctr" eaLnBrk="1" hangingPunct="1">
              <a:defRPr/>
            </a:pPr>
            <a:endParaRPr lang="en-US" sz="1350"/>
          </a:p>
        </p:txBody>
      </p:sp>
      <p:grpSp>
        <p:nvGrpSpPr>
          <p:cNvPr id="36885" name="Group 2"/>
          <p:cNvGrpSpPr>
            <a:grpSpLocks/>
          </p:cNvGrpSpPr>
          <p:nvPr/>
        </p:nvGrpSpPr>
        <p:grpSpPr bwMode="auto">
          <a:xfrm>
            <a:off x="5406628" y="959644"/>
            <a:ext cx="1794272" cy="1220391"/>
            <a:chOff x="6508964" y="2290967"/>
            <a:chExt cx="2391756" cy="1626869"/>
          </a:xfrm>
        </p:grpSpPr>
        <p:pic>
          <p:nvPicPr>
            <p:cNvPr id="3690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87704" y="2317636"/>
              <a:ext cx="2313016" cy="1600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6901" name="TextBox 4"/>
            <p:cNvSpPr txBox="1">
              <a:spLocks noChangeArrowheads="1"/>
            </p:cNvSpPr>
            <p:nvPr/>
          </p:nvSpPr>
          <p:spPr bwMode="auto">
            <a:xfrm>
              <a:off x="6508964" y="2290967"/>
              <a:ext cx="1371600" cy="3384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charset="0"/>
                  <a:ea typeface="ＭＳ Ｐゴシック" charset="0"/>
                </a:defRPr>
              </a:lvl1pPr>
              <a:lvl2pPr>
                <a:defRPr sz="28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000">
                  <a:solidFill>
                    <a:schemeClr val="tx1"/>
                  </a:solidFill>
                  <a:latin typeface="Calibri" charset="0"/>
                  <a:ea typeface="ＭＳ Ｐゴシック" charset="0"/>
                </a:defRPr>
              </a:lvl4pPr>
              <a:lvl5pPr>
                <a:defRPr sz="2000">
                  <a:solidFill>
                    <a:schemeClr val="tx1"/>
                  </a:solidFill>
                  <a:latin typeface="Calibri" charset="0"/>
                  <a:ea typeface="ＭＳ Ｐゴシック" charset="0"/>
                </a:defRPr>
              </a:lvl5pPr>
              <a:lvl6pPr eaLnBrk="0" fontAlgn="base" hangingPunct="0">
                <a:spcAft>
                  <a:spcPct val="0"/>
                </a:spcAft>
                <a:buFont typeface="Arial" charset="0"/>
                <a:buChar char="»"/>
                <a:defRPr sz="2000">
                  <a:solidFill>
                    <a:schemeClr val="tx1"/>
                  </a:solidFill>
                  <a:latin typeface="Calibri" charset="0"/>
                  <a:ea typeface="ＭＳ Ｐゴシック" charset="0"/>
                </a:defRPr>
              </a:lvl6pPr>
              <a:lvl7pPr eaLnBrk="0" fontAlgn="base" hangingPunct="0">
                <a:spcAft>
                  <a:spcPct val="0"/>
                </a:spcAft>
                <a:buFont typeface="Arial" charset="0"/>
                <a:buChar char="»"/>
                <a:defRPr sz="2000">
                  <a:solidFill>
                    <a:schemeClr val="tx1"/>
                  </a:solidFill>
                  <a:latin typeface="Calibri" charset="0"/>
                  <a:ea typeface="ＭＳ Ｐゴシック" charset="0"/>
                </a:defRPr>
              </a:lvl7pPr>
              <a:lvl8pPr eaLnBrk="0" fontAlgn="base" hangingPunct="0">
                <a:spcAft>
                  <a:spcPct val="0"/>
                </a:spcAft>
                <a:buFont typeface="Arial" charset="0"/>
                <a:buChar char="»"/>
                <a:defRPr sz="2000">
                  <a:solidFill>
                    <a:schemeClr val="tx1"/>
                  </a:solidFill>
                  <a:latin typeface="Calibri" charset="0"/>
                  <a:ea typeface="ＭＳ Ｐゴシック" charset="0"/>
                </a:defRPr>
              </a:lvl8pPr>
              <a:lvl9pPr eaLnBrk="0" fontAlgn="base" hangingPunct="0">
                <a:spcAft>
                  <a:spcPct val="0"/>
                </a:spcAft>
                <a:buFont typeface="Arial" charset="0"/>
                <a:buChar char="»"/>
                <a:defRPr sz="2000">
                  <a:solidFill>
                    <a:schemeClr val="tx1"/>
                  </a:solidFill>
                  <a:latin typeface="Calibri" charset="0"/>
                  <a:ea typeface="ＭＳ Ｐゴシック" charset="0"/>
                </a:defRPr>
              </a:lvl9pPr>
            </a:lstStyle>
            <a:p>
              <a:pPr eaLnBrk="1" hangingPunct="1"/>
              <a:r>
                <a:rPr lang="en-US" sz="1050" b="1">
                  <a:solidFill>
                    <a:schemeClr val="bg1"/>
                  </a:solidFill>
                  <a:latin typeface="Arial" charset="0"/>
                </a:rPr>
                <a:t>96-well plate</a:t>
              </a:r>
            </a:p>
          </p:txBody>
        </p:sp>
      </p:grpSp>
      <p:pic>
        <p:nvPicPr>
          <p:cNvPr id="36886" name="Picture 2" descr="C:\Users\owner\Desktop\To blue\Experiments\All\051309 BD\Exp20090512_000\A05 Hoechst - n000000.t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18536" y="2262188"/>
            <a:ext cx="1825228" cy="1390650"/>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pic>
      <p:cxnSp>
        <p:nvCxnSpPr>
          <p:cNvPr id="28" name="Straight Connector 27"/>
          <p:cNvCxnSpPr/>
          <p:nvPr/>
        </p:nvCxnSpPr>
        <p:spPr>
          <a:xfrm>
            <a:off x="5418535" y="2740819"/>
            <a:ext cx="1828800" cy="0"/>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5418535" y="3213497"/>
            <a:ext cx="1828800" cy="0"/>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rot="5400000">
            <a:off x="5189935" y="2947988"/>
            <a:ext cx="1371600" cy="0"/>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rot="5400000">
            <a:off x="5647135" y="2947988"/>
            <a:ext cx="1371600" cy="0"/>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rot="5400000">
            <a:off x="6104335" y="2925366"/>
            <a:ext cx="1371600" cy="0"/>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rot="10800000" flipV="1">
            <a:off x="5418535" y="1519238"/>
            <a:ext cx="1257300" cy="685800"/>
          </a:xfrm>
          <a:prstGeom prst="line">
            <a:avLst/>
          </a:prstGeom>
          <a:ln w="28575">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rot="16200000" flipH="1">
            <a:off x="6704410" y="1662113"/>
            <a:ext cx="685800" cy="400050"/>
          </a:xfrm>
          <a:prstGeom prst="line">
            <a:avLst/>
          </a:prstGeom>
          <a:ln w="28575">
            <a:solidFill>
              <a:srgbClr val="FFFF00"/>
            </a:solidFill>
          </a:ln>
        </p:spPr>
        <p:style>
          <a:lnRef idx="1">
            <a:schemeClr val="accent1"/>
          </a:lnRef>
          <a:fillRef idx="0">
            <a:schemeClr val="accent1"/>
          </a:fillRef>
          <a:effectRef idx="0">
            <a:schemeClr val="accent1"/>
          </a:effectRef>
          <a:fontRef idx="minor">
            <a:schemeClr val="tx1"/>
          </a:fontRef>
        </p:style>
      </p:cxnSp>
      <p:sp>
        <p:nvSpPr>
          <p:cNvPr id="38" name="Curved Right Arrow 37"/>
          <p:cNvSpPr>
            <a:spLocks noChangeArrowheads="1"/>
          </p:cNvSpPr>
          <p:nvPr/>
        </p:nvSpPr>
        <p:spPr bwMode="auto">
          <a:xfrm flipH="1">
            <a:off x="2384823" y="1503760"/>
            <a:ext cx="263128" cy="628650"/>
          </a:xfrm>
          <a:prstGeom prst="curvedRightArrow">
            <a:avLst>
              <a:gd name="adj1" fmla="val 24998"/>
              <a:gd name="adj2" fmla="val 49995"/>
              <a:gd name="adj3" fmla="val 25000"/>
            </a:avLst>
          </a:prstGeom>
          <a:gradFill rotWithShape="1">
            <a:gsLst>
              <a:gs pos="0">
                <a:srgbClr val="2C5D98"/>
              </a:gs>
              <a:gs pos="80000">
                <a:srgbClr val="3C7BC7"/>
              </a:gs>
              <a:gs pos="100000">
                <a:srgbClr val="3A7CCB"/>
              </a:gs>
            </a:gsLst>
            <a:lin ang="16200000"/>
          </a:gradFill>
          <a:ln w="9525">
            <a:solidFill>
              <a:srgbClr val="4A7EBB"/>
            </a:solidFill>
            <a:miter lim="800000"/>
            <a:headEnd/>
            <a:tailEnd/>
          </a:ln>
          <a:effectLst>
            <a:outerShdw blurRad="40000" dist="23000" dir="5400000" rotWithShape="0">
              <a:srgbClr val="000000">
                <a:alpha val="34999"/>
              </a:srgbClr>
            </a:outerShdw>
          </a:effectLst>
        </p:spPr>
        <p:txBody>
          <a:bodyPr anchor="ctr"/>
          <a:lstStyle/>
          <a:p>
            <a:pPr algn="ctr" eaLnBrk="1" hangingPunct="1">
              <a:defRPr/>
            </a:pPr>
            <a:endParaRPr lang="en-CA" sz="1350"/>
          </a:p>
        </p:txBody>
      </p:sp>
      <p:sp>
        <p:nvSpPr>
          <p:cNvPr id="36" name="Title 1"/>
          <p:cNvSpPr txBox="1">
            <a:spLocks/>
          </p:cNvSpPr>
          <p:nvPr/>
        </p:nvSpPr>
        <p:spPr bwMode="auto">
          <a:xfrm>
            <a:off x="2233614" y="357701"/>
            <a:ext cx="4847035" cy="589441"/>
          </a:xfrm>
          <a:prstGeom prst="rect">
            <a:avLst/>
          </a:prstGeom>
          <a:noFill/>
          <a:ln w="9525">
            <a:noFill/>
            <a:miter lim="800000"/>
            <a:headEnd/>
            <a:tailEnd/>
          </a:ln>
        </p:spPr>
        <p:txBody>
          <a:bodyPr anchor="ctr">
            <a:normAutofit/>
          </a:bodyPr>
          <a:lstStyle>
            <a:lvl1pPr>
              <a:defRPr>
                <a:solidFill>
                  <a:schemeClr val="tx1"/>
                </a:solidFill>
                <a:latin typeface="Arial" charset="0"/>
                <a:ea typeface="ＭＳ Ｐゴシック"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algn="l" eaLnBrk="1" hangingPunct="1">
              <a:defRPr/>
            </a:pPr>
            <a:r>
              <a:rPr lang="en-US" sz="1350" dirty="0">
                <a:solidFill>
                  <a:schemeClr val="bg1"/>
                </a:solidFill>
              </a:rPr>
              <a:t>Screening assay will identify new active anti-cancer drugs</a:t>
            </a:r>
          </a:p>
        </p:txBody>
      </p:sp>
      <p:pic>
        <p:nvPicPr>
          <p:cNvPr id="36896" name="Picture 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414963" y="3767139"/>
            <a:ext cx="1819275" cy="118943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2" name="Line 30"/>
          <p:cNvSpPr>
            <a:spLocks noChangeShapeType="1"/>
          </p:cNvSpPr>
          <p:nvPr/>
        </p:nvSpPr>
        <p:spPr bwMode="auto">
          <a:xfrm>
            <a:off x="3377804" y="2343150"/>
            <a:ext cx="0" cy="114300"/>
          </a:xfrm>
          <a:prstGeom prst="line">
            <a:avLst/>
          </a:prstGeom>
          <a:noFill/>
          <a:ln w="9525">
            <a:solidFill>
              <a:schemeClr val="bg1"/>
            </a:solidFill>
            <a:round/>
            <a:headEnd/>
            <a:tailEnd type="triangle" w="med" len="med"/>
          </a:ln>
        </p:spPr>
        <p:txBody>
          <a:bodyPr/>
          <a:lstStyle/>
          <a:p>
            <a:pPr algn="ctr">
              <a:defRPr/>
            </a:pPr>
            <a:endParaRPr lang="en-US" sz="900">
              <a:latin typeface="+mj-lt"/>
            </a:endParaRPr>
          </a:p>
        </p:txBody>
      </p:sp>
      <p:sp>
        <p:nvSpPr>
          <p:cNvPr id="37" name="Line 32"/>
          <p:cNvSpPr>
            <a:spLocks noChangeShapeType="1"/>
          </p:cNvSpPr>
          <p:nvPr/>
        </p:nvSpPr>
        <p:spPr bwMode="auto">
          <a:xfrm>
            <a:off x="3376613" y="2513410"/>
            <a:ext cx="0" cy="114300"/>
          </a:xfrm>
          <a:prstGeom prst="line">
            <a:avLst/>
          </a:prstGeom>
          <a:noFill/>
          <a:ln w="9525">
            <a:solidFill>
              <a:schemeClr val="bg1"/>
            </a:solidFill>
            <a:round/>
            <a:headEnd/>
            <a:tailEnd type="triangle" w="med" len="med"/>
          </a:ln>
        </p:spPr>
        <p:txBody>
          <a:bodyPr/>
          <a:lstStyle/>
          <a:p>
            <a:pPr algn="ctr">
              <a:defRPr/>
            </a:pPr>
            <a:endParaRPr lang="en-US" sz="900">
              <a:latin typeface="+mj-lt"/>
            </a:endParaRPr>
          </a:p>
        </p:txBody>
      </p:sp>
      <p:sp>
        <p:nvSpPr>
          <p:cNvPr id="36899" name="TextBox 10"/>
          <p:cNvSpPr txBox="1">
            <a:spLocks noChangeArrowheads="1"/>
          </p:cNvSpPr>
          <p:nvPr/>
        </p:nvSpPr>
        <p:spPr bwMode="auto">
          <a:xfrm>
            <a:off x="5890023" y="3415904"/>
            <a:ext cx="1331119" cy="253916"/>
          </a:xfrm>
          <a:prstGeom prst="rect">
            <a:avLst/>
          </a:prstGeom>
          <a:solidFill>
            <a:schemeClr val="tx1">
              <a:alpha val="63921"/>
            </a:schemeClr>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charset="0"/>
                <a:ea typeface="ＭＳ Ｐゴシック" charset="0"/>
              </a:defRPr>
            </a:lvl1pPr>
            <a:lvl2pPr>
              <a:defRPr sz="28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000">
                <a:solidFill>
                  <a:schemeClr val="tx1"/>
                </a:solidFill>
                <a:latin typeface="Calibri" charset="0"/>
                <a:ea typeface="ＭＳ Ｐゴシック" charset="0"/>
              </a:defRPr>
            </a:lvl4pPr>
            <a:lvl5pPr>
              <a:defRPr sz="2000">
                <a:solidFill>
                  <a:schemeClr val="tx1"/>
                </a:solidFill>
                <a:latin typeface="Calibri" charset="0"/>
                <a:ea typeface="ＭＳ Ｐゴシック" charset="0"/>
              </a:defRPr>
            </a:lvl5pPr>
            <a:lvl6pPr eaLnBrk="0" fontAlgn="base" hangingPunct="0">
              <a:spcAft>
                <a:spcPct val="0"/>
              </a:spcAft>
              <a:buFont typeface="Arial" charset="0"/>
              <a:buChar char="»"/>
              <a:defRPr sz="2000">
                <a:solidFill>
                  <a:schemeClr val="tx1"/>
                </a:solidFill>
                <a:latin typeface="Calibri" charset="0"/>
                <a:ea typeface="ＭＳ Ｐゴシック" charset="0"/>
              </a:defRPr>
            </a:lvl6pPr>
            <a:lvl7pPr eaLnBrk="0" fontAlgn="base" hangingPunct="0">
              <a:spcAft>
                <a:spcPct val="0"/>
              </a:spcAft>
              <a:buFont typeface="Arial" charset="0"/>
              <a:buChar char="»"/>
              <a:defRPr sz="2000">
                <a:solidFill>
                  <a:schemeClr val="tx1"/>
                </a:solidFill>
                <a:latin typeface="Calibri" charset="0"/>
                <a:ea typeface="ＭＳ Ｐゴシック" charset="0"/>
              </a:defRPr>
            </a:lvl7pPr>
            <a:lvl8pPr eaLnBrk="0" fontAlgn="base" hangingPunct="0">
              <a:spcAft>
                <a:spcPct val="0"/>
              </a:spcAft>
              <a:buFont typeface="Arial" charset="0"/>
              <a:buChar char="»"/>
              <a:defRPr sz="2000">
                <a:solidFill>
                  <a:schemeClr val="tx1"/>
                </a:solidFill>
                <a:latin typeface="Calibri" charset="0"/>
                <a:ea typeface="ＭＳ Ｐゴシック" charset="0"/>
              </a:defRPr>
            </a:lvl8pPr>
            <a:lvl9pPr eaLnBrk="0" fontAlgn="base" hangingPunct="0">
              <a:spcAft>
                <a:spcPct val="0"/>
              </a:spcAft>
              <a:buFont typeface="Arial" charset="0"/>
              <a:buChar char="»"/>
              <a:defRPr sz="2000">
                <a:solidFill>
                  <a:schemeClr val="tx1"/>
                </a:solidFill>
                <a:latin typeface="Calibri" charset="0"/>
                <a:ea typeface="ＭＳ Ｐゴシック" charset="0"/>
              </a:defRPr>
            </a:lvl9pPr>
          </a:lstStyle>
          <a:p>
            <a:pPr algn="r" eaLnBrk="1" hangingPunct="1"/>
            <a:r>
              <a:rPr lang="en-US" sz="1050" b="1">
                <a:solidFill>
                  <a:srgbClr val="FFFF00"/>
                </a:solidFill>
                <a:latin typeface="Arial" charset="0"/>
              </a:rPr>
              <a:t>Image acquisition</a:t>
            </a:r>
          </a:p>
        </p:txBody>
      </p:sp>
    </p:spTree>
    <p:extLst>
      <p:ext uri="{BB962C8B-B14F-4D97-AF65-F5344CB8AC3E}">
        <p14:creationId xmlns:p14="http://schemas.microsoft.com/office/powerpoint/2010/main" val="68884978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2"/>
          <p:cNvSpPr txBox="1">
            <a:spLocks/>
          </p:cNvSpPr>
          <p:nvPr/>
        </p:nvSpPr>
        <p:spPr>
          <a:xfrm>
            <a:off x="485540" y="1044700"/>
            <a:ext cx="5465599" cy="546529"/>
          </a:xfrm>
          <a:prstGeom prst="rect">
            <a:avLst/>
          </a:prstGeom>
        </p:spPr>
        <p:txBody>
          <a:bodyPr lIns="28802" tIns="14402" rIns="28802" bIns="14402"/>
          <a:lstStyle>
            <a:lvl1pPr algn="ctr" defTabSz="825500">
              <a:defRPr sz="11600">
                <a:latin typeface="+mn-lt"/>
                <a:ea typeface="+mn-ea"/>
                <a:cs typeface="+mn-cs"/>
                <a:sym typeface="Gill Sans"/>
              </a:defRPr>
            </a:lvl1pPr>
            <a:lvl2pPr indent="228600" algn="ctr" defTabSz="825500">
              <a:defRPr sz="11600">
                <a:latin typeface="+mn-lt"/>
                <a:ea typeface="+mn-ea"/>
                <a:cs typeface="+mn-cs"/>
                <a:sym typeface="Gill Sans"/>
              </a:defRPr>
            </a:lvl2pPr>
            <a:lvl3pPr indent="457200" algn="ctr" defTabSz="825500">
              <a:defRPr sz="11600">
                <a:latin typeface="+mn-lt"/>
                <a:ea typeface="+mn-ea"/>
                <a:cs typeface="+mn-cs"/>
                <a:sym typeface="Gill Sans"/>
              </a:defRPr>
            </a:lvl3pPr>
            <a:lvl4pPr indent="685800" algn="ctr" defTabSz="825500">
              <a:defRPr sz="11600">
                <a:latin typeface="+mn-lt"/>
                <a:ea typeface="+mn-ea"/>
                <a:cs typeface="+mn-cs"/>
                <a:sym typeface="Gill Sans"/>
              </a:defRPr>
            </a:lvl4pPr>
            <a:lvl5pPr indent="914400" algn="ctr" defTabSz="825500">
              <a:defRPr sz="11600">
                <a:latin typeface="+mn-lt"/>
                <a:ea typeface="+mn-ea"/>
                <a:cs typeface="+mn-cs"/>
                <a:sym typeface="Gill Sans"/>
              </a:defRPr>
            </a:lvl5pPr>
            <a:lvl6pPr indent="1143000" algn="ctr" defTabSz="825500">
              <a:defRPr sz="11600">
                <a:latin typeface="+mn-lt"/>
                <a:ea typeface="+mn-ea"/>
                <a:cs typeface="+mn-cs"/>
                <a:sym typeface="Gill Sans"/>
              </a:defRPr>
            </a:lvl6pPr>
            <a:lvl7pPr indent="1371600" algn="ctr" defTabSz="825500">
              <a:defRPr sz="11600">
                <a:latin typeface="+mn-lt"/>
                <a:ea typeface="+mn-ea"/>
                <a:cs typeface="+mn-cs"/>
                <a:sym typeface="Gill Sans"/>
              </a:defRPr>
            </a:lvl7pPr>
            <a:lvl8pPr indent="1600200" algn="ctr" defTabSz="825500">
              <a:defRPr sz="11600">
                <a:latin typeface="+mn-lt"/>
                <a:ea typeface="+mn-ea"/>
                <a:cs typeface="+mn-cs"/>
                <a:sym typeface="Gill Sans"/>
              </a:defRPr>
            </a:lvl8pPr>
            <a:lvl9pPr indent="1828800" algn="ctr" defTabSz="825500">
              <a:defRPr sz="11600">
                <a:latin typeface="+mn-lt"/>
                <a:ea typeface="+mn-ea"/>
                <a:cs typeface="+mn-cs"/>
                <a:sym typeface="Gill Sans"/>
              </a:defRPr>
            </a:lvl9pPr>
          </a:lstStyle>
          <a:p>
            <a:pPr algn="l">
              <a:lnSpc>
                <a:spcPct val="110000"/>
              </a:lnSpc>
              <a:spcAft>
                <a:spcPts val="126"/>
              </a:spcAft>
              <a:defRPr/>
            </a:pPr>
            <a:r>
              <a:rPr lang="en-US" sz="2000" dirty="0">
                <a:solidFill>
                  <a:schemeClr val="bg1"/>
                </a:solidFill>
              </a:rPr>
              <a:t>Using the screen to identify new active structures</a:t>
            </a:r>
            <a:endParaRPr lang="en-US" sz="2000" dirty="0">
              <a:solidFill>
                <a:schemeClr val="bg1"/>
              </a:solidFill>
              <a:latin typeface="Roboto Bold"/>
            </a:endParaRPr>
          </a:p>
        </p:txBody>
      </p:sp>
      <p:sp>
        <p:nvSpPr>
          <p:cNvPr id="3" name="Rectangle 2"/>
          <p:cNvSpPr/>
          <p:nvPr/>
        </p:nvSpPr>
        <p:spPr>
          <a:xfrm>
            <a:off x="448965" y="1655520"/>
            <a:ext cx="5384833" cy="2901667"/>
          </a:xfrm>
          <a:prstGeom prst="rect">
            <a:avLst/>
          </a:prstGeom>
        </p:spPr>
        <p:txBody>
          <a:bodyPr wrap="square" lIns="28802" tIns="14402" rIns="28802" bIns="14402">
            <a:spAutoFit/>
          </a:bodyPr>
          <a:lstStyle/>
          <a:p>
            <a:pPr marL="257175" indent="-257175">
              <a:spcBef>
                <a:spcPts val="378"/>
              </a:spcBef>
              <a:buFont typeface="Arial"/>
              <a:buChar char="•"/>
            </a:pPr>
            <a:r>
              <a:rPr lang="en-CA" sz="2000" dirty="0">
                <a:solidFill>
                  <a:schemeClr val="bg1"/>
                </a:solidFill>
                <a:cs typeface="Arial" charset="0"/>
              </a:rPr>
              <a:t>Crude methanol extracts of </a:t>
            </a:r>
            <a:r>
              <a:rPr lang="en-CA" sz="2000" dirty="0" smtClean="0">
                <a:solidFill>
                  <a:schemeClr val="bg1"/>
                </a:solidFill>
                <a:cs typeface="Arial" charset="0"/>
              </a:rPr>
              <a:t>a variety of marine </a:t>
            </a:r>
            <a:r>
              <a:rPr lang="en-CA" sz="2000" dirty="0">
                <a:solidFill>
                  <a:schemeClr val="bg1"/>
                </a:solidFill>
                <a:cs typeface="Arial" charset="0"/>
              </a:rPr>
              <a:t>invertebrates, </a:t>
            </a:r>
            <a:r>
              <a:rPr lang="en-CA" sz="2000" dirty="0" smtClean="0">
                <a:solidFill>
                  <a:schemeClr val="bg1"/>
                </a:solidFill>
                <a:cs typeface="Arial" charset="0"/>
              </a:rPr>
              <a:t>mostly marine </a:t>
            </a:r>
            <a:r>
              <a:rPr lang="en-CA" sz="2000" dirty="0">
                <a:solidFill>
                  <a:schemeClr val="bg1"/>
                </a:solidFill>
                <a:cs typeface="Arial" charset="0"/>
              </a:rPr>
              <a:t>sponges, collected in many of the world's oceans</a:t>
            </a:r>
            <a:r>
              <a:rPr lang="en-US" sz="2000" dirty="0">
                <a:solidFill>
                  <a:schemeClr val="bg1"/>
                </a:solidFill>
                <a:cs typeface="Arial" charset="0"/>
              </a:rPr>
              <a:t> are used to </a:t>
            </a:r>
            <a:r>
              <a:rPr lang="en-CA" sz="2000" dirty="0">
                <a:solidFill>
                  <a:schemeClr val="bg1"/>
                </a:solidFill>
              </a:rPr>
              <a:t>determine whether these marine extracts can induce reporter gene expression </a:t>
            </a:r>
            <a:r>
              <a:rPr lang="en-CA" sz="2000" dirty="0" smtClean="0">
                <a:solidFill>
                  <a:schemeClr val="bg1"/>
                </a:solidFill>
              </a:rPr>
              <a:t>and </a:t>
            </a:r>
            <a:r>
              <a:rPr lang="en-CA" sz="2000" dirty="0">
                <a:solidFill>
                  <a:schemeClr val="bg1"/>
                </a:solidFill>
              </a:rPr>
              <a:t>induce an increase in MHC-I expression on the cell surface. </a:t>
            </a:r>
          </a:p>
          <a:p>
            <a:pPr marL="257175" indent="-257175">
              <a:spcBef>
                <a:spcPts val="378"/>
              </a:spcBef>
              <a:buFont typeface="Arial"/>
              <a:buChar char="•"/>
            </a:pPr>
            <a:endParaRPr lang="en-US" sz="2000" dirty="0">
              <a:solidFill>
                <a:schemeClr val="bg1"/>
              </a:solidFill>
            </a:endParaRPr>
          </a:p>
          <a:p>
            <a:pPr marL="257175" indent="-257175">
              <a:spcBef>
                <a:spcPts val="378"/>
              </a:spcBef>
              <a:buFont typeface="Arial"/>
              <a:buChar char="•"/>
            </a:pPr>
            <a:r>
              <a:rPr lang="en-US" sz="2000" dirty="0">
                <a:solidFill>
                  <a:schemeClr val="bg1"/>
                </a:solidFill>
              </a:rPr>
              <a:t>Determine whether marine extracts restore T cell recognition of cancer cells.</a:t>
            </a:r>
          </a:p>
        </p:txBody>
      </p:sp>
      <p:pic>
        <p:nvPicPr>
          <p:cNvPr id="4"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l="63540"/>
          <a:stretch/>
        </p:blipFill>
        <p:spPr bwMode="auto">
          <a:xfrm>
            <a:off x="6067269" y="1179033"/>
            <a:ext cx="1470068" cy="170035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r="60270"/>
          <a:stretch/>
        </p:blipFill>
        <p:spPr bwMode="auto">
          <a:xfrm>
            <a:off x="6067269" y="3251952"/>
            <a:ext cx="1470068" cy="15603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40663144"/>
      </p:ext>
    </p:extLst>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165738" y="176854"/>
            <a:ext cx="5829300" cy="457200"/>
          </a:xfrm>
        </p:spPr>
        <p:txBody>
          <a:bodyPr/>
          <a:lstStyle/>
          <a:p>
            <a:pPr eaLnBrk="1" hangingPunct="1"/>
            <a:r>
              <a:rPr lang="en-US" sz="1800" b="1" dirty="0">
                <a:solidFill>
                  <a:schemeClr val="bg1"/>
                </a:solidFill>
              </a:rPr>
              <a:t>Assays and Extract Libraries</a:t>
            </a:r>
          </a:p>
        </p:txBody>
      </p:sp>
      <p:sp>
        <p:nvSpPr>
          <p:cNvPr id="30723" name="Rectangle 3"/>
          <p:cNvSpPr>
            <a:spLocks noGrp="1" noChangeArrowheads="1"/>
          </p:cNvSpPr>
          <p:nvPr>
            <p:ph type="body" sz="half" idx="1"/>
          </p:nvPr>
        </p:nvSpPr>
        <p:spPr>
          <a:xfrm>
            <a:off x="754375" y="718705"/>
            <a:ext cx="3989075" cy="4253345"/>
          </a:xfrm>
        </p:spPr>
        <p:txBody>
          <a:bodyPr>
            <a:noAutofit/>
          </a:bodyPr>
          <a:lstStyle/>
          <a:p>
            <a:pPr eaLnBrk="1" hangingPunct="1">
              <a:lnSpc>
                <a:spcPct val="90000"/>
              </a:lnSpc>
            </a:pPr>
            <a:r>
              <a:rPr lang="en-US" sz="1800" dirty="0">
                <a:solidFill>
                  <a:schemeClr val="bg1"/>
                </a:solidFill>
              </a:rPr>
              <a:t>Early days</a:t>
            </a:r>
          </a:p>
          <a:p>
            <a:pPr eaLnBrk="1" hangingPunct="1">
              <a:lnSpc>
                <a:spcPct val="90000"/>
              </a:lnSpc>
            </a:pPr>
            <a:r>
              <a:rPr lang="en-US" sz="1800" dirty="0">
                <a:solidFill>
                  <a:schemeClr val="bg1"/>
                </a:solidFill>
              </a:rPr>
              <a:t>Anticancer and </a:t>
            </a:r>
            <a:r>
              <a:rPr lang="en-US" sz="1800" dirty="0" err="1">
                <a:solidFill>
                  <a:schemeClr val="bg1"/>
                </a:solidFill>
              </a:rPr>
              <a:t>Antiinflammatory</a:t>
            </a:r>
            <a:r>
              <a:rPr lang="en-US" sz="1800" dirty="0">
                <a:solidFill>
                  <a:schemeClr val="bg1"/>
                </a:solidFill>
              </a:rPr>
              <a:t> Bioassays</a:t>
            </a:r>
          </a:p>
          <a:p>
            <a:pPr lvl="1" eaLnBrk="1" hangingPunct="1">
              <a:lnSpc>
                <a:spcPct val="90000"/>
              </a:lnSpc>
            </a:pPr>
            <a:r>
              <a:rPr lang="en-US" sz="1800" dirty="0" err="1">
                <a:solidFill>
                  <a:schemeClr val="bg1"/>
                </a:solidFill>
              </a:rPr>
              <a:t>Antimitotic</a:t>
            </a:r>
            <a:r>
              <a:rPr lang="en-US" sz="1800" dirty="0">
                <a:solidFill>
                  <a:schemeClr val="bg1"/>
                </a:solidFill>
              </a:rPr>
              <a:t> agents</a:t>
            </a:r>
          </a:p>
          <a:p>
            <a:pPr lvl="1" eaLnBrk="1" hangingPunct="1">
              <a:lnSpc>
                <a:spcPct val="90000"/>
              </a:lnSpc>
            </a:pPr>
            <a:r>
              <a:rPr lang="en-US" sz="1800" dirty="0">
                <a:solidFill>
                  <a:schemeClr val="bg1"/>
                </a:solidFill>
              </a:rPr>
              <a:t>IDO inhibitors</a:t>
            </a:r>
          </a:p>
          <a:p>
            <a:pPr lvl="1" eaLnBrk="1" hangingPunct="1">
              <a:lnSpc>
                <a:spcPct val="90000"/>
              </a:lnSpc>
            </a:pPr>
            <a:r>
              <a:rPr lang="en-US" sz="1800" dirty="0">
                <a:solidFill>
                  <a:schemeClr val="bg1"/>
                </a:solidFill>
              </a:rPr>
              <a:t>SHIP1 </a:t>
            </a:r>
            <a:r>
              <a:rPr lang="en-US" sz="1800" dirty="0" smtClean="0">
                <a:solidFill>
                  <a:schemeClr val="bg1"/>
                </a:solidFill>
              </a:rPr>
              <a:t>agonists</a:t>
            </a:r>
            <a:endParaRPr lang="en-US" sz="1800" dirty="0">
              <a:solidFill>
                <a:schemeClr val="bg1"/>
              </a:solidFill>
            </a:endParaRPr>
          </a:p>
          <a:p>
            <a:pPr eaLnBrk="1" hangingPunct="1"/>
            <a:r>
              <a:rPr lang="en-US" sz="1800" dirty="0">
                <a:solidFill>
                  <a:schemeClr val="bg1"/>
                </a:solidFill>
              </a:rPr>
              <a:t>Source Organisms (Biodiversity ≈ Chemical Diversity</a:t>
            </a:r>
            <a:r>
              <a:rPr lang="en-US" sz="1800" dirty="0" smtClean="0">
                <a:solidFill>
                  <a:schemeClr val="bg1"/>
                </a:solidFill>
              </a:rPr>
              <a:t>)</a:t>
            </a:r>
            <a:endParaRPr lang="en-US" sz="1800" dirty="0">
              <a:solidFill>
                <a:schemeClr val="bg1"/>
              </a:solidFill>
            </a:endParaRPr>
          </a:p>
          <a:p>
            <a:pPr lvl="1" eaLnBrk="1" hangingPunct="1"/>
            <a:r>
              <a:rPr lang="en-US" sz="1800" dirty="0">
                <a:solidFill>
                  <a:schemeClr val="bg1"/>
                </a:solidFill>
              </a:rPr>
              <a:t>sponges, hydroids, soft corals, algae, and </a:t>
            </a:r>
            <a:r>
              <a:rPr lang="en-US" sz="1800" dirty="0" smtClean="0">
                <a:solidFill>
                  <a:schemeClr val="bg1"/>
                </a:solidFill>
              </a:rPr>
              <a:t>microorganisms</a:t>
            </a:r>
            <a:endParaRPr lang="en-US" sz="1800" dirty="0">
              <a:solidFill>
                <a:schemeClr val="bg1"/>
              </a:solidFill>
            </a:endParaRPr>
          </a:p>
          <a:p>
            <a:pPr lvl="1" eaLnBrk="1" hangingPunct="1"/>
            <a:r>
              <a:rPr lang="en-US" sz="1800" dirty="0">
                <a:solidFill>
                  <a:schemeClr val="bg1"/>
                </a:solidFill>
              </a:rPr>
              <a:t>collected in B.C., Papua New Guinea and </a:t>
            </a:r>
            <a:r>
              <a:rPr lang="en-US" sz="1800" dirty="0" smtClean="0">
                <a:solidFill>
                  <a:schemeClr val="bg1"/>
                </a:solidFill>
              </a:rPr>
              <a:t>Dominica</a:t>
            </a:r>
          </a:p>
          <a:p>
            <a:pPr lvl="1" eaLnBrk="1" hangingPunct="1"/>
            <a:endParaRPr lang="en-US" sz="1800" dirty="0">
              <a:solidFill>
                <a:schemeClr val="bg1"/>
              </a:solidFill>
            </a:endParaRPr>
          </a:p>
          <a:p>
            <a:pPr eaLnBrk="1" hangingPunct="1"/>
            <a:r>
              <a:rPr lang="en-US" sz="900" dirty="0">
                <a:solidFill>
                  <a:schemeClr val="bg1"/>
                </a:solidFill>
              </a:rPr>
              <a:t>Ray Anderson UBC</a:t>
            </a:r>
          </a:p>
        </p:txBody>
      </p:sp>
      <p:pic>
        <p:nvPicPr>
          <p:cNvPr id="30724" name="Picture 4"/>
          <p:cNvPicPr>
            <a:picLocks noGrp="1" noChangeAspect="1" noChangeArrowheads="1"/>
          </p:cNvPicPr>
          <p:nvPr>
            <p:ph sz="quarter" idx="2"/>
          </p:nvPr>
        </p:nvPicPr>
        <p:blipFill>
          <a:blip r:embed="rId3"/>
          <a:srcRect/>
          <a:stretch>
            <a:fillRect/>
          </a:stretch>
        </p:blipFill>
        <p:spPr>
          <a:xfrm>
            <a:off x="4857750" y="514350"/>
            <a:ext cx="2914650" cy="2187179"/>
          </a:xfrm>
        </p:spPr>
      </p:pic>
      <p:pic>
        <p:nvPicPr>
          <p:cNvPr id="30725" name="Picture 5"/>
          <p:cNvPicPr>
            <a:picLocks noGrp="1" noChangeAspect="1" noChangeArrowheads="1"/>
          </p:cNvPicPr>
          <p:nvPr>
            <p:ph sz="quarter" idx="3"/>
          </p:nvPr>
        </p:nvPicPr>
        <p:blipFill>
          <a:blip r:embed="rId4"/>
          <a:srcRect/>
          <a:stretch>
            <a:fillRect/>
          </a:stretch>
        </p:blipFill>
        <p:spPr>
          <a:xfrm>
            <a:off x="4857750" y="2800350"/>
            <a:ext cx="2971800" cy="2244329"/>
          </a:xfrm>
        </p:spPr>
      </p:pic>
    </p:spTree>
    <p:extLst>
      <p:ext uri="{BB962C8B-B14F-4D97-AF65-F5344CB8AC3E}">
        <p14:creationId xmlns:p14="http://schemas.microsoft.com/office/powerpoint/2010/main" val="88830550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907080" y="894283"/>
            <a:ext cx="6732275" cy="685800"/>
          </a:xfrm>
        </p:spPr>
        <p:txBody>
          <a:bodyPr/>
          <a:lstStyle/>
          <a:p>
            <a:pPr eaLnBrk="1" hangingPunct="1"/>
            <a:r>
              <a:rPr lang="en-US" sz="1800" b="1" dirty="0">
                <a:solidFill>
                  <a:schemeClr val="bg1"/>
                </a:solidFill>
              </a:rPr>
              <a:t>Marine Natural Products: A Rich Source of Novel Chemical Diversity</a:t>
            </a:r>
          </a:p>
        </p:txBody>
      </p:sp>
      <p:sp>
        <p:nvSpPr>
          <p:cNvPr id="24579" name="Rectangle 3"/>
          <p:cNvSpPr>
            <a:spLocks noGrp="1" noChangeArrowheads="1"/>
          </p:cNvSpPr>
          <p:nvPr>
            <p:ph type="body" sz="half" idx="1"/>
          </p:nvPr>
        </p:nvSpPr>
        <p:spPr>
          <a:xfrm>
            <a:off x="601670" y="1580083"/>
            <a:ext cx="4598980" cy="3129537"/>
          </a:xfrm>
        </p:spPr>
        <p:txBody>
          <a:bodyPr>
            <a:normAutofit fontScale="85000" lnSpcReduction="20000"/>
          </a:bodyPr>
          <a:lstStyle/>
          <a:p>
            <a:pPr eaLnBrk="1" hangingPunct="1"/>
            <a:r>
              <a:rPr lang="en-US" sz="2000" dirty="0">
                <a:solidFill>
                  <a:schemeClr val="bg1"/>
                </a:solidFill>
              </a:rPr>
              <a:t>≈ 60% of drugs are based on natural products</a:t>
            </a:r>
          </a:p>
          <a:p>
            <a:pPr eaLnBrk="1" hangingPunct="1"/>
            <a:endParaRPr lang="en-US" sz="2000" dirty="0">
              <a:solidFill>
                <a:schemeClr val="bg1"/>
              </a:solidFill>
            </a:endParaRPr>
          </a:p>
          <a:p>
            <a:pPr eaLnBrk="1" hangingPunct="1"/>
            <a:r>
              <a:rPr lang="en-CA" sz="2000" dirty="0">
                <a:solidFill>
                  <a:schemeClr val="bg1"/>
                </a:solidFill>
              </a:rPr>
              <a:t>6 out of 7 anticancer drugs approved between 2006 and 2010 are based on natural products </a:t>
            </a:r>
            <a:endParaRPr lang="en-US" sz="2000" dirty="0">
              <a:solidFill>
                <a:schemeClr val="bg1"/>
              </a:solidFill>
            </a:endParaRPr>
          </a:p>
          <a:p>
            <a:pPr eaLnBrk="1" hangingPunct="1"/>
            <a:endParaRPr lang="en-US" sz="2000" dirty="0">
              <a:solidFill>
                <a:schemeClr val="bg1"/>
              </a:solidFill>
            </a:endParaRPr>
          </a:p>
          <a:p>
            <a:pPr eaLnBrk="1" hangingPunct="1"/>
            <a:r>
              <a:rPr lang="en-US" sz="2000" dirty="0">
                <a:solidFill>
                  <a:schemeClr val="bg1"/>
                </a:solidFill>
              </a:rPr>
              <a:t>≈ 15,000 novel marine natural products reported</a:t>
            </a:r>
          </a:p>
          <a:p>
            <a:pPr eaLnBrk="1" hangingPunct="1"/>
            <a:endParaRPr lang="en-US" sz="2000" dirty="0">
              <a:solidFill>
                <a:schemeClr val="bg1"/>
              </a:solidFill>
            </a:endParaRPr>
          </a:p>
          <a:p>
            <a:pPr eaLnBrk="1" hangingPunct="1"/>
            <a:r>
              <a:rPr lang="en-US" sz="2000" dirty="0" err="1">
                <a:solidFill>
                  <a:schemeClr val="bg1"/>
                </a:solidFill>
              </a:rPr>
              <a:t>terpenoids</a:t>
            </a:r>
            <a:r>
              <a:rPr lang="en-US" sz="2000" dirty="0">
                <a:solidFill>
                  <a:schemeClr val="bg1"/>
                </a:solidFill>
              </a:rPr>
              <a:t>, </a:t>
            </a:r>
            <a:r>
              <a:rPr lang="en-US" sz="2000" dirty="0" err="1">
                <a:solidFill>
                  <a:schemeClr val="bg1"/>
                </a:solidFill>
              </a:rPr>
              <a:t>polyketides</a:t>
            </a:r>
            <a:r>
              <a:rPr lang="en-US" sz="2000" dirty="0">
                <a:solidFill>
                  <a:schemeClr val="bg1"/>
                </a:solidFill>
              </a:rPr>
              <a:t>, peptides, alkaloids, </a:t>
            </a:r>
            <a:r>
              <a:rPr lang="en-US" sz="2000" dirty="0" err="1">
                <a:solidFill>
                  <a:schemeClr val="bg1"/>
                </a:solidFill>
              </a:rPr>
              <a:t>glycolipids</a:t>
            </a:r>
            <a:endParaRPr lang="en-US" sz="2000" dirty="0">
              <a:solidFill>
                <a:schemeClr val="bg1"/>
              </a:solidFill>
            </a:endParaRPr>
          </a:p>
          <a:p>
            <a:pPr marL="0" indent="0">
              <a:buNone/>
            </a:pPr>
            <a:endParaRPr lang="en-US" sz="2000" dirty="0">
              <a:solidFill>
                <a:schemeClr val="bg1"/>
              </a:solidFill>
            </a:endParaRPr>
          </a:p>
          <a:p>
            <a:pPr eaLnBrk="1" hangingPunct="1"/>
            <a:r>
              <a:rPr lang="en-US" sz="2000" dirty="0">
                <a:solidFill>
                  <a:schemeClr val="bg1"/>
                </a:solidFill>
              </a:rPr>
              <a:t>least explored source of natural products</a:t>
            </a:r>
          </a:p>
          <a:p>
            <a:pPr eaLnBrk="1" hangingPunct="1"/>
            <a:endParaRPr lang="en-US" dirty="0">
              <a:solidFill>
                <a:schemeClr val="folHlink"/>
              </a:solidFill>
            </a:endParaRPr>
          </a:p>
        </p:txBody>
      </p:sp>
      <p:pic>
        <p:nvPicPr>
          <p:cNvPr id="24580" name="Picture 4"/>
          <p:cNvPicPr>
            <a:picLocks noGrp="1" noChangeAspect="1" noChangeArrowheads="1"/>
          </p:cNvPicPr>
          <p:nvPr>
            <p:ph sz="quarter" idx="2"/>
          </p:nvPr>
        </p:nvPicPr>
        <p:blipFill>
          <a:blip r:embed="rId3"/>
          <a:srcRect/>
          <a:stretch>
            <a:fillRect/>
          </a:stretch>
        </p:blipFill>
        <p:spPr>
          <a:xfrm>
            <a:off x="5200650" y="1771123"/>
            <a:ext cx="2883565" cy="2133942"/>
          </a:xfrm>
        </p:spPr>
      </p:pic>
    </p:spTree>
    <p:extLst>
      <p:ext uri="{BB962C8B-B14F-4D97-AF65-F5344CB8AC3E}">
        <p14:creationId xmlns:p14="http://schemas.microsoft.com/office/powerpoint/2010/main" val="154127406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58492" y="2363392"/>
            <a:ext cx="763190" cy="415498"/>
          </a:xfrm>
          <a:prstGeom prst="rect">
            <a:avLst/>
          </a:prstGeom>
          <a:solidFill>
            <a:schemeClr val="bg1">
              <a:lumMod val="85000"/>
            </a:schemeClr>
          </a:solidFill>
          <a:ln>
            <a:noFill/>
          </a:ln>
          <a:effectLst/>
        </p:spPr>
        <p:style>
          <a:lnRef idx="1">
            <a:schemeClr val="dk1"/>
          </a:lnRef>
          <a:fillRef idx="2">
            <a:schemeClr val="dk1"/>
          </a:fillRef>
          <a:effectRef idx="1">
            <a:schemeClr val="dk1"/>
          </a:effectRef>
          <a:fontRef idx="minor">
            <a:schemeClr val="dk1"/>
          </a:fontRef>
        </p:style>
        <p:txBody>
          <a:bodyPr>
            <a:spAutoFit/>
          </a:bodyPr>
          <a:lstStyle/>
          <a:p>
            <a:pPr>
              <a:defRPr/>
            </a:pPr>
            <a:r>
              <a:rPr lang="en-US" sz="1050" b="1" dirty="0"/>
              <a:t>480 extracts</a:t>
            </a:r>
          </a:p>
        </p:txBody>
      </p:sp>
      <p:sp>
        <p:nvSpPr>
          <p:cNvPr id="3" name="TextBox 2"/>
          <p:cNvSpPr txBox="1"/>
          <p:nvPr/>
        </p:nvSpPr>
        <p:spPr>
          <a:xfrm>
            <a:off x="2124075" y="429817"/>
            <a:ext cx="1010841" cy="4293483"/>
          </a:xfrm>
          <a:prstGeom prst="rect">
            <a:avLst/>
          </a:prstGeom>
          <a:solidFill>
            <a:schemeClr val="bg1">
              <a:lumMod val="85000"/>
            </a:schemeClr>
          </a:solidFill>
          <a:ln>
            <a:noFill/>
          </a:ln>
          <a:effectLst/>
        </p:spPr>
        <p:style>
          <a:lnRef idx="1">
            <a:schemeClr val="dk1"/>
          </a:lnRef>
          <a:fillRef idx="2">
            <a:schemeClr val="dk1"/>
          </a:fillRef>
          <a:effectRef idx="1">
            <a:schemeClr val="dk1"/>
          </a:effectRef>
          <a:fontRef idx="minor">
            <a:schemeClr val="dk1"/>
          </a:fontRef>
        </p:style>
        <p:txBody>
          <a:bodyPr>
            <a:spAutoFit/>
          </a:bodyPr>
          <a:lstStyle/>
          <a:p>
            <a:pPr marL="54000">
              <a:defRPr/>
            </a:pPr>
            <a:r>
              <a:rPr lang="en-US" sz="1050" b="1" dirty="0"/>
              <a:t>Extract 1</a:t>
            </a:r>
          </a:p>
          <a:p>
            <a:pPr marL="54000">
              <a:defRPr/>
            </a:pPr>
            <a:r>
              <a:rPr lang="en-CA" sz="1050" b="1" dirty="0">
                <a:cs typeface="Arial" pitchFamily="34" charset="0"/>
              </a:rPr>
              <a:t>75966-76046</a:t>
            </a:r>
            <a:endParaRPr lang="en-CA" sz="1050" b="1" dirty="0">
              <a:solidFill>
                <a:srgbClr val="365F91"/>
              </a:solidFill>
              <a:ea typeface="Calibri"/>
              <a:cs typeface="Arial" pitchFamily="34" charset="0"/>
            </a:endParaRPr>
          </a:p>
          <a:p>
            <a:pPr marL="54000">
              <a:defRPr/>
            </a:pPr>
            <a:endParaRPr lang="en-US" sz="1050" b="1" dirty="0"/>
          </a:p>
          <a:p>
            <a:pPr marL="54000">
              <a:defRPr/>
            </a:pPr>
            <a:r>
              <a:rPr lang="en-US" sz="1050" b="1" dirty="0">
                <a:solidFill>
                  <a:srgbClr val="0000FF"/>
                </a:solidFill>
              </a:rPr>
              <a:t>Extract 2</a:t>
            </a:r>
          </a:p>
          <a:p>
            <a:pPr marL="54000">
              <a:defRPr/>
            </a:pPr>
            <a:r>
              <a:rPr lang="en-CA" sz="1050" b="1" dirty="0">
                <a:solidFill>
                  <a:srgbClr val="0000FF"/>
                </a:solidFill>
                <a:cs typeface="Arial" pitchFamily="34" charset="0"/>
              </a:rPr>
              <a:t>75966-76046</a:t>
            </a:r>
          </a:p>
          <a:p>
            <a:pPr marL="54000">
              <a:defRPr/>
            </a:pPr>
            <a:endParaRPr lang="en-CA" sz="1050" b="1" dirty="0">
              <a:cs typeface="Arial" pitchFamily="34" charset="0"/>
            </a:endParaRPr>
          </a:p>
          <a:p>
            <a:pPr marL="54000">
              <a:defRPr/>
            </a:pPr>
            <a:endParaRPr lang="en-CA" sz="1050" b="1" dirty="0">
              <a:cs typeface="Arial" pitchFamily="34" charset="0"/>
            </a:endParaRPr>
          </a:p>
          <a:p>
            <a:pPr marL="54000">
              <a:defRPr/>
            </a:pPr>
            <a:endParaRPr lang="en-CA" sz="1050" b="1" dirty="0">
              <a:cs typeface="Arial" pitchFamily="34" charset="0"/>
            </a:endParaRPr>
          </a:p>
          <a:p>
            <a:pPr marL="54000">
              <a:defRPr/>
            </a:pPr>
            <a:endParaRPr lang="en-CA" sz="1050" b="1" dirty="0">
              <a:cs typeface="Arial" pitchFamily="34" charset="0"/>
            </a:endParaRPr>
          </a:p>
          <a:p>
            <a:pPr marL="54000">
              <a:defRPr/>
            </a:pPr>
            <a:endParaRPr lang="en-CA" sz="1050" b="1" dirty="0">
              <a:solidFill>
                <a:srgbClr val="0000FF"/>
              </a:solidFill>
              <a:cs typeface="Arial" pitchFamily="34" charset="0"/>
            </a:endParaRPr>
          </a:p>
          <a:p>
            <a:pPr marL="54000">
              <a:defRPr/>
            </a:pPr>
            <a:r>
              <a:rPr lang="en-CA" sz="1050" b="1" dirty="0">
                <a:solidFill>
                  <a:srgbClr val="0000FF"/>
                </a:solidFill>
                <a:cs typeface="Arial" pitchFamily="34" charset="0"/>
              </a:rPr>
              <a:t>Extract 3</a:t>
            </a:r>
          </a:p>
          <a:p>
            <a:pPr marL="54000">
              <a:defRPr/>
            </a:pPr>
            <a:r>
              <a:rPr lang="en-CA" sz="1050" b="1" dirty="0">
                <a:solidFill>
                  <a:srgbClr val="0000FF"/>
                </a:solidFill>
                <a:cs typeface="Arial" pitchFamily="34" charset="0"/>
              </a:rPr>
              <a:t>76212-76294</a:t>
            </a:r>
          </a:p>
          <a:p>
            <a:pPr marL="54000">
              <a:defRPr/>
            </a:pPr>
            <a:endParaRPr lang="en-US" sz="1050" b="1" dirty="0"/>
          </a:p>
          <a:p>
            <a:pPr marL="54000">
              <a:defRPr/>
            </a:pPr>
            <a:r>
              <a:rPr lang="en-US" sz="1050" b="1" dirty="0"/>
              <a:t>Extract 4</a:t>
            </a:r>
          </a:p>
          <a:p>
            <a:pPr marL="54000">
              <a:defRPr/>
            </a:pPr>
            <a:r>
              <a:rPr lang="en-CA" sz="1050" b="1" dirty="0">
                <a:cs typeface="Arial" pitchFamily="34" charset="0"/>
              </a:rPr>
              <a:t>76212-76294</a:t>
            </a:r>
          </a:p>
          <a:p>
            <a:pPr marL="54000">
              <a:defRPr/>
            </a:pPr>
            <a:endParaRPr lang="en-CA" sz="1050" b="1" dirty="0">
              <a:cs typeface="Arial" pitchFamily="34" charset="0"/>
            </a:endParaRPr>
          </a:p>
          <a:p>
            <a:pPr marL="54000">
              <a:defRPr/>
            </a:pPr>
            <a:endParaRPr lang="en-CA" sz="1050" b="1" dirty="0">
              <a:solidFill>
                <a:srgbClr val="0000FF"/>
              </a:solidFill>
              <a:cs typeface="Arial" pitchFamily="34" charset="0"/>
            </a:endParaRPr>
          </a:p>
          <a:p>
            <a:pPr marL="54000">
              <a:defRPr/>
            </a:pPr>
            <a:r>
              <a:rPr lang="en-CA" sz="1050" b="1" dirty="0">
                <a:solidFill>
                  <a:srgbClr val="0000FF"/>
                </a:solidFill>
                <a:cs typeface="Arial" pitchFamily="34" charset="0"/>
              </a:rPr>
              <a:t>Extract 5</a:t>
            </a:r>
          </a:p>
          <a:p>
            <a:pPr marL="54000">
              <a:defRPr/>
            </a:pPr>
            <a:r>
              <a:rPr lang="en-CA" sz="1050" b="1" dirty="0">
                <a:solidFill>
                  <a:srgbClr val="0000FF"/>
                </a:solidFill>
                <a:cs typeface="Arial" pitchFamily="34" charset="0"/>
              </a:rPr>
              <a:t>76295-44708</a:t>
            </a:r>
          </a:p>
          <a:p>
            <a:pPr marL="54000">
              <a:defRPr/>
            </a:pPr>
            <a:endParaRPr lang="en-CA" sz="1050" b="1" dirty="0">
              <a:cs typeface="Arial" pitchFamily="34" charset="0"/>
            </a:endParaRPr>
          </a:p>
          <a:p>
            <a:pPr marL="54000">
              <a:defRPr/>
            </a:pPr>
            <a:endParaRPr lang="en-CA" sz="1050" b="1" dirty="0">
              <a:cs typeface="Arial" pitchFamily="34" charset="0"/>
            </a:endParaRPr>
          </a:p>
          <a:p>
            <a:pPr marL="54000">
              <a:defRPr/>
            </a:pPr>
            <a:r>
              <a:rPr lang="en-CA" sz="1050" b="1" dirty="0">
                <a:cs typeface="Arial" pitchFamily="34" charset="0"/>
              </a:rPr>
              <a:t>Extract 6</a:t>
            </a:r>
          </a:p>
          <a:p>
            <a:pPr marL="54000">
              <a:defRPr/>
            </a:pPr>
            <a:r>
              <a:rPr lang="en-CA" sz="1050" b="1" dirty="0">
                <a:cs typeface="Arial" pitchFamily="34" charset="0"/>
              </a:rPr>
              <a:t>76295-44708</a:t>
            </a:r>
          </a:p>
          <a:p>
            <a:pPr marL="54000">
              <a:defRPr/>
            </a:pPr>
            <a:endParaRPr lang="en-CA" sz="1050" b="1" dirty="0">
              <a:cs typeface="Arial" pitchFamily="34" charset="0"/>
            </a:endParaRPr>
          </a:p>
          <a:p>
            <a:pPr marL="54000">
              <a:defRPr/>
            </a:pPr>
            <a:r>
              <a:rPr lang="en-CA" sz="1050" b="1" dirty="0">
                <a:cs typeface="Arial" pitchFamily="34" charset="0"/>
              </a:rPr>
              <a:t>Extract 7</a:t>
            </a:r>
          </a:p>
          <a:p>
            <a:pPr marL="54000">
              <a:defRPr/>
            </a:pPr>
            <a:r>
              <a:rPr lang="en-CA" sz="1050" b="1" dirty="0">
                <a:cs typeface="Arial" pitchFamily="34" charset="0"/>
              </a:rPr>
              <a:t>44709-55480</a:t>
            </a:r>
          </a:p>
        </p:txBody>
      </p:sp>
      <p:sp>
        <p:nvSpPr>
          <p:cNvPr id="4" name="TextBox 3"/>
          <p:cNvSpPr txBox="1"/>
          <p:nvPr/>
        </p:nvSpPr>
        <p:spPr>
          <a:xfrm>
            <a:off x="3249216" y="904876"/>
            <a:ext cx="1408509" cy="3808735"/>
          </a:xfrm>
          <a:prstGeom prst="rect">
            <a:avLst/>
          </a:prstGeom>
          <a:solidFill>
            <a:schemeClr val="bg1">
              <a:lumMod val="85000"/>
            </a:schemeClr>
          </a:solidFill>
          <a:ln>
            <a:noFill/>
          </a:ln>
          <a:effectLst/>
        </p:spPr>
        <p:style>
          <a:lnRef idx="1">
            <a:schemeClr val="dk1"/>
          </a:lnRef>
          <a:fillRef idx="2">
            <a:schemeClr val="dk1"/>
          </a:fillRef>
          <a:effectRef idx="1">
            <a:schemeClr val="dk1"/>
          </a:effectRef>
          <a:fontRef idx="minor">
            <a:schemeClr val="dk1"/>
          </a:fontRef>
        </p:style>
        <p:txBody>
          <a:bodyPr>
            <a:spAutoFit/>
          </a:bodyPr>
          <a:lstStyle/>
          <a:p>
            <a:pPr marL="54000">
              <a:defRPr/>
            </a:pPr>
            <a:r>
              <a:rPr lang="en-US" sz="1050" b="1" dirty="0">
                <a:solidFill>
                  <a:srgbClr val="0000FF"/>
                </a:solidFill>
              </a:rPr>
              <a:t>Extract 2</a:t>
            </a:r>
          </a:p>
          <a:p>
            <a:pPr marL="54000">
              <a:defRPr/>
            </a:pPr>
            <a:r>
              <a:rPr lang="en-CA" sz="1050" b="1" dirty="0" err="1">
                <a:solidFill>
                  <a:srgbClr val="0000FF"/>
                </a:solidFill>
                <a:cs typeface="Arial" pitchFamily="34" charset="0"/>
              </a:rPr>
              <a:t>Phillipine</a:t>
            </a:r>
            <a:r>
              <a:rPr lang="en-CA" sz="1050" b="1" dirty="0">
                <a:solidFill>
                  <a:srgbClr val="0000FF"/>
                </a:solidFill>
                <a:cs typeface="Arial" pitchFamily="34" charset="0"/>
              </a:rPr>
              <a:t> sponge</a:t>
            </a:r>
          </a:p>
          <a:p>
            <a:pPr marL="54000">
              <a:defRPr/>
            </a:pPr>
            <a:r>
              <a:rPr lang="en-CA" sz="1050" b="1" dirty="0">
                <a:solidFill>
                  <a:srgbClr val="0000FF"/>
                </a:solidFill>
                <a:cs typeface="Arial" pitchFamily="34" charset="0"/>
              </a:rPr>
              <a:t>#76018</a:t>
            </a:r>
          </a:p>
          <a:p>
            <a:pPr marL="54000">
              <a:defRPr/>
            </a:pPr>
            <a:endParaRPr lang="en-CA" sz="1050" b="1" dirty="0">
              <a:solidFill>
                <a:schemeClr val="tx1"/>
              </a:solidFill>
              <a:cs typeface="Arial" pitchFamily="34" charset="0"/>
            </a:endParaRPr>
          </a:p>
          <a:p>
            <a:pPr marL="54000">
              <a:defRPr/>
            </a:pPr>
            <a:endParaRPr lang="en-CA" sz="1050" b="1" dirty="0">
              <a:solidFill>
                <a:schemeClr val="tx1"/>
              </a:solidFill>
              <a:cs typeface="Arial" pitchFamily="34" charset="0"/>
            </a:endParaRPr>
          </a:p>
          <a:p>
            <a:pPr marL="54000">
              <a:defRPr/>
            </a:pPr>
            <a:endParaRPr lang="en-CA" sz="1050" b="1" dirty="0">
              <a:solidFill>
                <a:schemeClr val="tx1"/>
              </a:solidFill>
              <a:cs typeface="Arial" pitchFamily="34" charset="0"/>
            </a:endParaRPr>
          </a:p>
          <a:p>
            <a:pPr marL="54000">
              <a:defRPr/>
            </a:pPr>
            <a:endParaRPr lang="en-CA" sz="1050" b="1" dirty="0">
              <a:solidFill>
                <a:schemeClr val="tx1"/>
              </a:solidFill>
              <a:cs typeface="Arial" pitchFamily="34" charset="0"/>
            </a:endParaRPr>
          </a:p>
          <a:p>
            <a:pPr marL="54000">
              <a:defRPr/>
            </a:pPr>
            <a:r>
              <a:rPr lang="en-CA" sz="1050" b="1" dirty="0">
                <a:solidFill>
                  <a:schemeClr val="tx1"/>
                </a:solidFill>
                <a:cs typeface="Arial" pitchFamily="34" charset="0"/>
              </a:rPr>
              <a:t>Extract 3</a:t>
            </a:r>
          </a:p>
          <a:p>
            <a:pPr marL="54000">
              <a:defRPr/>
            </a:pPr>
            <a:r>
              <a:rPr lang="en-CA" sz="1050" b="1" dirty="0" err="1">
                <a:solidFill>
                  <a:schemeClr val="tx1"/>
                </a:solidFill>
                <a:cs typeface="Arial" pitchFamily="34" charset="0"/>
              </a:rPr>
              <a:t>Phillipine</a:t>
            </a:r>
            <a:r>
              <a:rPr lang="en-CA" sz="1050" b="1" dirty="0">
                <a:solidFill>
                  <a:schemeClr val="tx1"/>
                </a:solidFill>
                <a:cs typeface="Arial" pitchFamily="34" charset="0"/>
              </a:rPr>
              <a:t> sponge</a:t>
            </a:r>
          </a:p>
          <a:p>
            <a:pPr marL="54000">
              <a:defRPr/>
            </a:pPr>
            <a:r>
              <a:rPr lang="en-CA" sz="1050" b="1" dirty="0">
                <a:solidFill>
                  <a:schemeClr val="tx1"/>
                </a:solidFill>
                <a:cs typeface="Arial" pitchFamily="34" charset="0"/>
              </a:rPr>
              <a:t>#76253</a:t>
            </a:r>
          </a:p>
          <a:p>
            <a:pPr marL="54000">
              <a:defRPr/>
            </a:pPr>
            <a:endParaRPr lang="en-CA" sz="1050" b="1" dirty="0">
              <a:cs typeface="Arial" pitchFamily="34" charset="0"/>
            </a:endParaRPr>
          </a:p>
          <a:p>
            <a:pPr marL="54000">
              <a:defRPr/>
            </a:pPr>
            <a:endParaRPr lang="en-CA" sz="1050" b="1" dirty="0">
              <a:solidFill>
                <a:srgbClr val="0000FF"/>
              </a:solidFill>
              <a:cs typeface="Arial" pitchFamily="34" charset="0"/>
            </a:endParaRPr>
          </a:p>
          <a:p>
            <a:pPr marL="54000">
              <a:defRPr/>
            </a:pPr>
            <a:endParaRPr lang="en-CA" sz="1050" b="1" dirty="0">
              <a:solidFill>
                <a:srgbClr val="0000FF"/>
              </a:solidFill>
              <a:cs typeface="Arial" pitchFamily="34" charset="0"/>
            </a:endParaRPr>
          </a:p>
          <a:p>
            <a:pPr marL="54000">
              <a:defRPr/>
            </a:pPr>
            <a:endParaRPr lang="en-CA" sz="1050" b="1" dirty="0">
              <a:solidFill>
                <a:srgbClr val="0000FF"/>
              </a:solidFill>
              <a:cs typeface="Arial" pitchFamily="34" charset="0"/>
            </a:endParaRPr>
          </a:p>
          <a:p>
            <a:pPr marL="54000">
              <a:defRPr/>
            </a:pPr>
            <a:r>
              <a:rPr lang="en-CA" sz="1050" b="1" dirty="0">
                <a:solidFill>
                  <a:srgbClr val="0000FF"/>
                </a:solidFill>
                <a:cs typeface="Arial" pitchFamily="34" charset="0"/>
              </a:rPr>
              <a:t>Extract 5</a:t>
            </a:r>
          </a:p>
          <a:p>
            <a:pPr marL="54000">
              <a:defRPr/>
            </a:pPr>
            <a:r>
              <a:rPr lang="en-CA" sz="1050" b="1" dirty="0" err="1">
                <a:solidFill>
                  <a:srgbClr val="0000FF"/>
                </a:solidFill>
                <a:cs typeface="Arial" pitchFamily="34" charset="0"/>
              </a:rPr>
              <a:t>Phillipine</a:t>
            </a:r>
            <a:r>
              <a:rPr lang="en-CA" sz="1050" b="1" dirty="0">
                <a:solidFill>
                  <a:srgbClr val="0000FF"/>
                </a:solidFill>
                <a:cs typeface="Arial" pitchFamily="34" charset="0"/>
              </a:rPr>
              <a:t> sponge</a:t>
            </a:r>
          </a:p>
          <a:p>
            <a:pPr marL="54000">
              <a:defRPr/>
            </a:pPr>
            <a:r>
              <a:rPr lang="en-CA" sz="1050" b="1" dirty="0">
                <a:solidFill>
                  <a:srgbClr val="0000FF"/>
                </a:solidFill>
                <a:cs typeface="Arial" pitchFamily="34" charset="0"/>
              </a:rPr>
              <a:t>#76336</a:t>
            </a:r>
          </a:p>
          <a:p>
            <a:pPr marL="54000">
              <a:defRPr/>
            </a:pPr>
            <a:endParaRPr lang="en-CA" sz="1050" b="1" dirty="0">
              <a:cs typeface="Arial" pitchFamily="34" charset="0"/>
            </a:endParaRPr>
          </a:p>
          <a:p>
            <a:pPr marL="54000">
              <a:defRPr/>
            </a:pPr>
            <a:r>
              <a:rPr lang="en-CA" sz="1050" b="1" dirty="0">
                <a:cs typeface="Arial" pitchFamily="34" charset="0"/>
              </a:rPr>
              <a:t>Extract 6</a:t>
            </a:r>
          </a:p>
          <a:p>
            <a:pPr marL="54000">
              <a:defRPr/>
            </a:pPr>
            <a:r>
              <a:rPr lang="en-CA" sz="1050" b="1" dirty="0">
                <a:solidFill>
                  <a:schemeClr val="tx1"/>
                </a:solidFill>
                <a:cs typeface="Arial" pitchFamily="34" charset="0"/>
              </a:rPr>
              <a:t>Non-identified</a:t>
            </a:r>
          </a:p>
          <a:p>
            <a:pPr marL="54000">
              <a:defRPr/>
            </a:pPr>
            <a:r>
              <a:rPr lang="en-CA" sz="1050" b="1" dirty="0">
                <a:solidFill>
                  <a:schemeClr val="tx1"/>
                </a:solidFill>
                <a:ea typeface="Calibri"/>
                <a:cs typeface="Arial" pitchFamily="34" charset="0"/>
              </a:rPr>
              <a:t>Invertebrate</a:t>
            </a:r>
          </a:p>
          <a:p>
            <a:pPr marL="54000">
              <a:defRPr/>
            </a:pPr>
            <a:endParaRPr lang="en-CA" sz="1050" b="1" dirty="0">
              <a:solidFill>
                <a:schemeClr val="tx1"/>
              </a:solidFill>
              <a:ea typeface="Calibri"/>
              <a:cs typeface="Arial" pitchFamily="34" charset="0"/>
            </a:endParaRPr>
          </a:p>
          <a:p>
            <a:pPr marL="54000">
              <a:defRPr/>
            </a:pPr>
            <a:endParaRPr lang="en-CA" sz="1050" b="1" dirty="0">
              <a:solidFill>
                <a:schemeClr val="tx1"/>
              </a:solidFill>
              <a:ea typeface="Calibri"/>
              <a:cs typeface="Arial" pitchFamily="34" charset="0"/>
            </a:endParaRPr>
          </a:p>
        </p:txBody>
      </p:sp>
      <p:sp>
        <p:nvSpPr>
          <p:cNvPr id="5" name="TextBox 4"/>
          <p:cNvSpPr txBox="1"/>
          <p:nvPr/>
        </p:nvSpPr>
        <p:spPr>
          <a:xfrm>
            <a:off x="4920854" y="862013"/>
            <a:ext cx="990600" cy="3647152"/>
          </a:xfrm>
          <a:prstGeom prst="rect">
            <a:avLst/>
          </a:prstGeom>
          <a:solidFill>
            <a:schemeClr val="bg1">
              <a:lumMod val="85000"/>
            </a:schemeClr>
          </a:solidFill>
          <a:ln>
            <a:noFill/>
          </a:ln>
          <a:effectLst/>
        </p:spPr>
        <p:style>
          <a:lnRef idx="1">
            <a:schemeClr val="dk1"/>
          </a:lnRef>
          <a:fillRef idx="2">
            <a:schemeClr val="dk1"/>
          </a:fillRef>
          <a:effectRef idx="1">
            <a:schemeClr val="dk1"/>
          </a:effectRef>
          <a:fontRef idx="minor">
            <a:schemeClr val="dk1"/>
          </a:fontRef>
        </p:style>
        <p:txBody>
          <a:bodyPr>
            <a:spAutoFit/>
          </a:bodyPr>
          <a:lstStyle/>
          <a:p>
            <a:pPr marL="54000">
              <a:defRPr/>
            </a:pPr>
            <a:r>
              <a:rPr lang="en-CA" sz="1050" b="1" dirty="0"/>
              <a:t>Aqueous</a:t>
            </a:r>
          </a:p>
          <a:p>
            <a:pPr marL="54000">
              <a:defRPr/>
            </a:pPr>
            <a:r>
              <a:rPr lang="en-CA" sz="1050" b="1" dirty="0" err="1">
                <a:solidFill>
                  <a:srgbClr val="0000FF"/>
                </a:solidFill>
                <a:cs typeface="Arial" pitchFamily="34" charset="0"/>
              </a:rPr>
              <a:t>EtOAc</a:t>
            </a:r>
            <a:r>
              <a:rPr lang="en-CA" sz="1050" b="1" dirty="0">
                <a:solidFill>
                  <a:srgbClr val="0000FF"/>
                </a:solidFill>
                <a:cs typeface="Arial" pitchFamily="34" charset="0"/>
              </a:rPr>
              <a:t> A</a:t>
            </a:r>
          </a:p>
          <a:p>
            <a:pPr marL="54000">
              <a:defRPr/>
            </a:pPr>
            <a:r>
              <a:rPr lang="en-CA" sz="1050" b="1" dirty="0">
                <a:solidFill>
                  <a:srgbClr val="0000FF"/>
                </a:solidFill>
                <a:cs typeface="Arial" pitchFamily="34" charset="0"/>
              </a:rPr>
              <a:t>             B</a:t>
            </a:r>
          </a:p>
          <a:p>
            <a:pPr marL="54000">
              <a:defRPr/>
            </a:pPr>
            <a:r>
              <a:rPr lang="en-CA" sz="1050" b="1" dirty="0">
                <a:cs typeface="Arial" pitchFamily="34" charset="0"/>
              </a:rPr>
              <a:t>             C</a:t>
            </a:r>
          </a:p>
          <a:p>
            <a:pPr marL="54000">
              <a:defRPr/>
            </a:pPr>
            <a:r>
              <a:rPr lang="en-CA" sz="1050" b="1" dirty="0">
                <a:cs typeface="Arial" pitchFamily="34" charset="0"/>
              </a:rPr>
              <a:t>             </a:t>
            </a:r>
            <a:r>
              <a:rPr lang="en-CA" sz="1050" b="1" dirty="0">
                <a:solidFill>
                  <a:srgbClr val="0000FF"/>
                </a:solidFill>
                <a:cs typeface="Arial" pitchFamily="34" charset="0"/>
              </a:rPr>
              <a:t>D</a:t>
            </a:r>
          </a:p>
          <a:p>
            <a:pPr marL="54000">
              <a:defRPr/>
            </a:pPr>
            <a:r>
              <a:rPr lang="en-CA" sz="1050" b="1" dirty="0">
                <a:cs typeface="Arial" pitchFamily="34" charset="0"/>
              </a:rPr>
              <a:t>             E</a:t>
            </a:r>
          </a:p>
          <a:p>
            <a:pPr marL="54000">
              <a:defRPr/>
            </a:pPr>
            <a:endParaRPr lang="en-CA" sz="1050" b="1" dirty="0"/>
          </a:p>
          <a:p>
            <a:pPr marL="54000">
              <a:defRPr/>
            </a:pPr>
            <a:r>
              <a:rPr lang="en-CA" sz="1050" b="1" dirty="0"/>
              <a:t>Aqueous</a:t>
            </a:r>
          </a:p>
          <a:p>
            <a:pPr marL="54000">
              <a:defRPr/>
            </a:pPr>
            <a:r>
              <a:rPr lang="en-CA" sz="1050" b="1" dirty="0" err="1">
                <a:cs typeface="Arial" pitchFamily="34" charset="0"/>
              </a:rPr>
              <a:t>EtOAc</a:t>
            </a:r>
            <a:r>
              <a:rPr lang="en-CA" sz="1050" b="1" dirty="0">
                <a:cs typeface="Arial" pitchFamily="34" charset="0"/>
              </a:rPr>
              <a:t> A</a:t>
            </a:r>
          </a:p>
          <a:p>
            <a:pPr marL="54000">
              <a:defRPr/>
            </a:pPr>
            <a:r>
              <a:rPr lang="en-CA" sz="1050" b="1" dirty="0">
                <a:cs typeface="Arial" pitchFamily="34" charset="0"/>
              </a:rPr>
              <a:t>            B</a:t>
            </a:r>
          </a:p>
          <a:p>
            <a:pPr marL="54000">
              <a:defRPr/>
            </a:pPr>
            <a:r>
              <a:rPr lang="en-CA" sz="1050" b="1" dirty="0">
                <a:cs typeface="Arial" pitchFamily="34" charset="0"/>
              </a:rPr>
              <a:t>            C1,2,3</a:t>
            </a:r>
          </a:p>
          <a:p>
            <a:pPr marL="54000">
              <a:defRPr/>
            </a:pPr>
            <a:r>
              <a:rPr lang="en-CA" sz="1050" b="1" dirty="0">
                <a:cs typeface="Arial" pitchFamily="34" charset="0"/>
              </a:rPr>
              <a:t>            D</a:t>
            </a:r>
          </a:p>
          <a:p>
            <a:pPr marL="54000">
              <a:defRPr/>
            </a:pPr>
            <a:r>
              <a:rPr lang="en-CA" sz="1050" b="1" dirty="0">
                <a:cs typeface="Arial" pitchFamily="34" charset="0"/>
              </a:rPr>
              <a:t>	</a:t>
            </a:r>
          </a:p>
          <a:p>
            <a:pPr marL="54000">
              <a:defRPr/>
            </a:pPr>
            <a:endParaRPr lang="en-US" sz="1050" b="1" dirty="0"/>
          </a:p>
          <a:p>
            <a:pPr marL="54000">
              <a:defRPr/>
            </a:pPr>
            <a:r>
              <a:rPr lang="en-CA" sz="1050" b="1" dirty="0"/>
              <a:t>Aqueous</a:t>
            </a:r>
          </a:p>
          <a:p>
            <a:pPr marL="54000">
              <a:defRPr/>
            </a:pPr>
            <a:r>
              <a:rPr lang="en-CA" sz="1050" b="1" dirty="0" err="1">
                <a:solidFill>
                  <a:srgbClr val="0000FF"/>
                </a:solidFill>
                <a:cs typeface="Arial" pitchFamily="34" charset="0"/>
              </a:rPr>
              <a:t>EtOAc</a:t>
            </a:r>
            <a:r>
              <a:rPr lang="en-CA" sz="1050" b="1" dirty="0">
                <a:solidFill>
                  <a:srgbClr val="0000FF"/>
                </a:solidFill>
                <a:cs typeface="Arial" pitchFamily="34" charset="0"/>
              </a:rPr>
              <a:t> A</a:t>
            </a:r>
          </a:p>
          <a:p>
            <a:pPr marL="54000">
              <a:defRPr/>
            </a:pPr>
            <a:r>
              <a:rPr lang="en-CA" sz="1050" b="1" dirty="0">
                <a:solidFill>
                  <a:srgbClr val="0000FF"/>
                </a:solidFill>
                <a:cs typeface="Arial" pitchFamily="34" charset="0"/>
              </a:rPr>
              <a:t>            </a:t>
            </a:r>
            <a:r>
              <a:rPr lang="en-CA" sz="1050" b="1" dirty="0">
                <a:cs typeface="Arial" pitchFamily="34" charset="0"/>
              </a:rPr>
              <a:t>B</a:t>
            </a:r>
          </a:p>
          <a:p>
            <a:pPr marL="54000">
              <a:defRPr/>
            </a:pPr>
            <a:r>
              <a:rPr lang="en-CA" sz="1050" b="1" dirty="0">
                <a:cs typeface="Arial" pitchFamily="34" charset="0"/>
              </a:rPr>
              <a:t>            C</a:t>
            </a:r>
          </a:p>
          <a:p>
            <a:pPr marL="54000">
              <a:defRPr/>
            </a:pPr>
            <a:r>
              <a:rPr lang="en-CA" sz="1050" b="1" dirty="0">
                <a:cs typeface="Arial" pitchFamily="34" charset="0"/>
              </a:rPr>
              <a:t>            D</a:t>
            </a:r>
          </a:p>
          <a:p>
            <a:pPr marL="54000">
              <a:defRPr/>
            </a:pPr>
            <a:r>
              <a:rPr lang="en-CA" sz="1050" b="1" dirty="0">
                <a:cs typeface="Arial" pitchFamily="34" charset="0"/>
              </a:rPr>
              <a:t>	</a:t>
            </a:r>
          </a:p>
          <a:p>
            <a:pPr marL="54000">
              <a:defRPr/>
            </a:pPr>
            <a:endParaRPr lang="en-CA" sz="1050" b="1" dirty="0">
              <a:cs typeface="Arial" pitchFamily="34" charset="0"/>
            </a:endParaRPr>
          </a:p>
          <a:p>
            <a:pPr marL="54000">
              <a:defRPr/>
            </a:pPr>
            <a:endParaRPr lang="en-CA" sz="1050" b="1" dirty="0">
              <a:cs typeface="Arial" pitchFamily="34" charset="0"/>
            </a:endParaRPr>
          </a:p>
        </p:txBody>
      </p:sp>
      <p:sp>
        <p:nvSpPr>
          <p:cNvPr id="6" name="TextBox 5"/>
          <p:cNvSpPr txBox="1"/>
          <p:nvPr/>
        </p:nvSpPr>
        <p:spPr>
          <a:xfrm>
            <a:off x="6184106" y="722710"/>
            <a:ext cx="558404" cy="4131900"/>
          </a:xfrm>
          <a:prstGeom prst="rect">
            <a:avLst/>
          </a:prstGeom>
          <a:solidFill>
            <a:schemeClr val="bg1">
              <a:lumMod val="85000"/>
            </a:schemeClr>
          </a:solidFill>
          <a:ln>
            <a:noFill/>
          </a:ln>
          <a:effectLst/>
        </p:spPr>
        <p:style>
          <a:lnRef idx="1">
            <a:schemeClr val="dk1"/>
          </a:lnRef>
          <a:fillRef idx="2">
            <a:schemeClr val="dk1"/>
          </a:fillRef>
          <a:effectRef idx="1">
            <a:schemeClr val="dk1"/>
          </a:effectRef>
          <a:fontRef idx="minor">
            <a:schemeClr val="dk1"/>
          </a:fontRef>
        </p:style>
        <p:txBody>
          <a:bodyPr>
            <a:spAutoFit/>
          </a:bodyPr>
          <a:lstStyle/>
          <a:p>
            <a:pPr marL="54000">
              <a:defRPr/>
            </a:pPr>
            <a:r>
              <a:rPr lang="en-CA" sz="1050" b="1" dirty="0">
                <a:solidFill>
                  <a:srgbClr val="0000FF"/>
                </a:solidFill>
              </a:rPr>
              <a:t>A</a:t>
            </a:r>
          </a:p>
          <a:p>
            <a:pPr marL="54000">
              <a:defRPr/>
            </a:pPr>
            <a:r>
              <a:rPr lang="en-CA" sz="1050" b="1" dirty="0">
                <a:cs typeface="Arial" pitchFamily="34" charset="0"/>
              </a:rPr>
              <a:t>A/B-a</a:t>
            </a:r>
          </a:p>
          <a:p>
            <a:pPr marL="54000">
              <a:defRPr/>
            </a:pPr>
            <a:r>
              <a:rPr lang="en-CA" sz="1050" b="1" dirty="0">
                <a:cs typeface="Arial" pitchFamily="34" charset="0"/>
              </a:rPr>
              <a:t>A/B-b</a:t>
            </a:r>
          </a:p>
          <a:p>
            <a:pPr marL="54000">
              <a:defRPr/>
            </a:pPr>
            <a:r>
              <a:rPr lang="en-CA" sz="1050" b="1" dirty="0">
                <a:cs typeface="Arial" pitchFamily="34" charset="0"/>
              </a:rPr>
              <a:t>A/B-c</a:t>
            </a:r>
          </a:p>
          <a:p>
            <a:pPr marL="54000">
              <a:defRPr/>
            </a:pPr>
            <a:r>
              <a:rPr lang="en-CA" sz="1050" b="1" dirty="0">
                <a:cs typeface="Arial" pitchFamily="34" charset="0"/>
              </a:rPr>
              <a:t>A/B-d</a:t>
            </a:r>
          </a:p>
          <a:p>
            <a:pPr marL="54000">
              <a:defRPr/>
            </a:pPr>
            <a:r>
              <a:rPr lang="en-CA" sz="1050" b="1" dirty="0">
                <a:cs typeface="Arial" pitchFamily="34" charset="0"/>
              </a:rPr>
              <a:t>A/B-e</a:t>
            </a:r>
          </a:p>
          <a:p>
            <a:pPr marL="54000">
              <a:defRPr/>
            </a:pPr>
            <a:r>
              <a:rPr lang="en-CA" sz="1050" b="1" dirty="0">
                <a:solidFill>
                  <a:srgbClr val="0000FF"/>
                </a:solidFill>
                <a:cs typeface="Arial" pitchFamily="34" charset="0"/>
              </a:rPr>
              <a:t>A/B-f</a:t>
            </a:r>
          </a:p>
          <a:p>
            <a:pPr marL="54000">
              <a:defRPr/>
            </a:pPr>
            <a:r>
              <a:rPr lang="en-CA" sz="1050" b="1" dirty="0">
                <a:solidFill>
                  <a:srgbClr val="0000FF"/>
                </a:solidFill>
                <a:cs typeface="Arial" pitchFamily="34" charset="0"/>
              </a:rPr>
              <a:t>A/B-g</a:t>
            </a:r>
          </a:p>
          <a:p>
            <a:pPr marL="54000">
              <a:defRPr/>
            </a:pPr>
            <a:r>
              <a:rPr lang="en-CA" sz="1050" b="1" dirty="0">
                <a:cs typeface="Arial" pitchFamily="34" charset="0"/>
              </a:rPr>
              <a:t>B</a:t>
            </a:r>
          </a:p>
          <a:p>
            <a:pPr marL="54000">
              <a:defRPr/>
            </a:pPr>
            <a:r>
              <a:rPr lang="en-CA" sz="1050" b="1" dirty="0">
                <a:solidFill>
                  <a:srgbClr val="0000FF"/>
                </a:solidFill>
                <a:cs typeface="Arial" pitchFamily="34" charset="0"/>
              </a:rPr>
              <a:t>D</a:t>
            </a:r>
          </a:p>
          <a:p>
            <a:pPr marL="54000">
              <a:defRPr/>
            </a:pPr>
            <a:endParaRPr lang="en-CA" sz="1050" b="1" dirty="0">
              <a:cs typeface="Arial" pitchFamily="34" charset="0"/>
            </a:endParaRPr>
          </a:p>
          <a:p>
            <a:pPr marL="54000">
              <a:defRPr/>
            </a:pPr>
            <a:endParaRPr lang="en-CA" sz="1050" b="1" dirty="0">
              <a:cs typeface="Arial" pitchFamily="34" charset="0"/>
            </a:endParaRPr>
          </a:p>
          <a:p>
            <a:pPr marL="54000">
              <a:defRPr/>
            </a:pPr>
            <a:endParaRPr lang="en-CA" sz="1050" b="1" dirty="0">
              <a:cs typeface="Arial" pitchFamily="34" charset="0"/>
            </a:endParaRPr>
          </a:p>
          <a:p>
            <a:pPr marL="54000">
              <a:defRPr/>
            </a:pPr>
            <a:endParaRPr lang="en-CA" sz="1050" b="1" dirty="0">
              <a:cs typeface="Arial" pitchFamily="34" charset="0"/>
            </a:endParaRPr>
          </a:p>
          <a:p>
            <a:pPr marL="54000">
              <a:defRPr/>
            </a:pPr>
            <a:r>
              <a:rPr lang="en-CA" sz="1050" b="1" dirty="0">
                <a:solidFill>
                  <a:srgbClr val="0000FF"/>
                </a:solidFill>
              </a:rPr>
              <a:t>A</a:t>
            </a:r>
          </a:p>
          <a:p>
            <a:pPr marL="54000">
              <a:defRPr/>
            </a:pPr>
            <a:r>
              <a:rPr lang="en-CA" sz="1050" b="1" dirty="0">
                <a:cs typeface="Arial" pitchFamily="34" charset="0"/>
              </a:rPr>
              <a:t>A-a</a:t>
            </a:r>
          </a:p>
          <a:p>
            <a:pPr marL="54000">
              <a:defRPr/>
            </a:pPr>
            <a:r>
              <a:rPr lang="en-CA" sz="1050" b="1" dirty="0">
                <a:solidFill>
                  <a:srgbClr val="0000FF"/>
                </a:solidFill>
                <a:cs typeface="Arial" pitchFamily="34" charset="0"/>
              </a:rPr>
              <a:t>A-b</a:t>
            </a:r>
          </a:p>
          <a:p>
            <a:pPr marL="54000">
              <a:defRPr/>
            </a:pPr>
            <a:r>
              <a:rPr lang="en-CA" sz="1050" b="1" dirty="0">
                <a:cs typeface="Arial" pitchFamily="34" charset="0"/>
              </a:rPr>
              <a:t>A-c</a:t>
            </a:r>
          </a:p>
          <a:p>
            <a:pPr marL="54000">
              <a:defRPr/>
            </a:pPr>
            <a:r>
              <a:rPr lang="en-CA" sz="1050" b="1" dirty="0">
                <a:solidFill>
                  <a:srgbClr val="0000FF"/>
                </a:solidFill>
                <a:cs typeface="Arial" pitchFamily="34" charset="0"/>
              </a:rPr>
              <a:t>A-d</a:t>
            </a:r>
          </a:p>
          <a:p>
            <a:pPr marL="54000">
              <a:defRPr/>
            </a:pPr>
            <a:r>
              <a:rPr lang="en-CA" sz="1050" b="1" dirty="0">
                <a:solidFill>
                  <a:srgbClr val="0000FF"/>
                </a:solidFill>
                <a:cs typeface="Arial" pitchFamily="34" charset="0"/>
              </a:rPr>
              <a:t>A-e</a:t>
            </a:r>
          </a:p>
          <a:p>
            <a:pPr marL="54000">
              <a:defRPr/>
            </a:pPr>
            <a:r>
              <a:rPr lang="en-CA" sz="1050" b="1" dirty="0">
                <a:cs typeface="Arial" pitchFamily="34" charset="0"/>
              </a:rPr>
              <a:t>A-f</a:t>
            </a:r>
          </a:p>
          <a:p>
            <a:pPr marL="54000">
              <a:defRPr/>
            </a:pPr>
            <a:r>
              <a:rPr lang="en-CA" sz="1050" b="1" dirty="0">
                <a:cs typeface="Arial" pitchFamily="34" charset="0"/>
              </a:rPr>
              <a:t>A-g</a:t>
            </a:r>
          </a:p>
          <a:p>
            <a:pPr marL="54000">
              <a:defRPr/>
            </a:pPr>
            <a:r>
              <a:rPr lang="en-CA" sz="1050" b="1" dirty="0">
                <a:cs typeface="Arial" pitchFamily="34" charset="0"/>
              </a:rPr>
              <a:t>	</a:t>
            </a:r>
            <a:endParaRPr lang="en-US" sz="1050" b="1" dirty="0"/>
          </a:p>
        </p:txBody>
      </p:sp>
      <p:grpSp>
        <p:nvGrpSpPr>
          <p:cNvPr id="63494" name="Group 44"/>
          <p:cNvGrpSpPr>
            <a:grpSpLocks/>
          </p:cNvGrpSpPr>
          <p:nvPr/>
        </p:nvGrpSpPr>
        <p:grpSpPr bwMode="auto">
          <a:xfrm>
            <a:off x="5560219" y="837011"/>
            <a:ext cx="714375" cy="1144190"/>
            <a:chOff x="6644615" y="2164787"/>
            <a:chExt cx="737389" cy="1512700"/>
          </a:xfrm>
        </p:grpSpPr>
        <p:cxnSp>
          <p:nvCxnSpPr>
            <p:cNvPr id="8" name="Straight Connector 7"/>
            <p:cNvCxnSpPr/>
            <p:nvPr/>
          </p:nvCxnSpPr>
          <p:spPr>
            <a:xfrm>
              <a:off x="6644615" y="2635439"/>
              <a:ext cx="612033" cy="1575"/>
            </a:xfrm>
            <a:prstGeom prst="line">
              <a:avLst/>
            </a:prstGeom>
            <a:ln w="28575">
              <a:solidFill>
                <a:srgbClr val="0000FF"/>
              </a:solidFill>
            </a:ln>
          </p:spPr>
          <p:style>
            <a:lnRef idx="1">
              <a:schemeClr val="accent1"/>
            </a:lnRef>
            <a:fillRef idx="0">
              <a:schemeClr val="accent1"/>
            </a:fillRef>
            <a:effectRef idx="0">
              <a:schemeClr val="accent1"/>
            </a:effectRef>
            <a:fontRef idx="minor">
              <a:schemeClr val="tx1"/>
            </a:fontRef>
          </p:style>
        </p:cxnSp>
        <p:grpSp>
          <p:nvGrpSpPr>
            <p:cNvPr id="63547" name="Group 46"/>
            <p:cNvGrpSpPr>
              <a:grpSpLocks/>
            </p:cNvGrpSpPr>
            <p:nvPr/>
          </p:nvGrpSpPr>
          <p:grpSpPr bwMode="auto">
            <a:xfrm>
              <a:off x="7255141" y="2164787"/>
              <a:ext cx="126863" cy="1512700"/>
              <a:chOff x="7263800" y="2164787"/>
              <a:chExt cx="126863" cy="1512700"/>
            </a:xfrm>
          </p:grpSpPr>
          <p:cxnSp>
            <p:nvCxnSpPr>
              <p:cNvPr id="10" name="Straight Connector 9"/>
              <p:cNvCxnSpPr/>
              <p:nvPr/>
            </p:nvCxnSpPr>
            <p:spPr>
              <a:xfrm rot="5400000">
                <a:off x="6508342" y="2920523"/>
                <a:ext cx="1512700" cy="1229"/>
              </a:xfrm>
              <a:prstGeom prst="line">
                <a:avLst/>
              </a:prstGeom>
              <a:ln w="28575">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7265307" y="2175805"/>
                <a:ext cx="125356" cy="0"/>
              </a:xfrm>
              <a:prstGeom prst="line">
                <a:avLst/>
              </a:prstGeom>
              <a:ln w="28575">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7264078" y="3661746"/>
                <a:ext cx="125356" cy="1575"/>
              </a:xfrm>
              <a:prstGeom prst="line">
                <a:avLst/>
              </a:prstGeom>
              <a:ln w="28575">
                <a:solidFill>
                  <a:srgbClr val="0000FF"/>
                </a:solidFill>
              </a:ln>
            </p:spPr>
            <p:style>
              <a:lnRef idx="1">
                <a:schemeClr val="accent1"/>
              </a:lnRef>
              <a:fillRef idx="0">
                <a:schemeClr val="accent1"/>
              </a:fillRef>
              <a:effectRef idx="0">
                <a:schemeClr val="accent1"/>
              </a:effectRef>
              <a:fontRef idx="minor">
                <a:schemeClr val="tx1"/>
              </a:fontRef>
            </p:style>
          </p:cxnSp>
        </p:grpSp>
      </p:grpSp>
      <p:grpSp>
        <p:nvGrpSpPr>
          <p:cNvPr id="63495" name="Group 12"/>
          <p:cNvGrpSpPr>
            <a:grpSpLocks/>
          </p:cNvGrpSpPr>
          <p:nvPr/>
        </p:nvGrpSpPr>
        <p:grpSpPr bwMode="auto">
          <a:xfrm>
            <a:off x="5560219" y="1281114"/>
            <a:ext cx="728663" cy="837010"/>
            <a:chOff x="5895975" y="2022475"/>
            <a:chExt cx="709489" cy="1079500"/>
          </a:xfrm>
        </p:grpSpPr>
        <p:cxnSp>
          <p:nvCxnSpPr>
            <p:cNvPr id="14" name="Straight Connector 13"/>
            <p:cNvCxnSpPr/>
            <p:nvPr/>
          </p:nvCxnSpPr>
          <p:spPr bwMode="auto">
            <a:xfrm flipH="1">
              <a:off x="6321437" y="2022475"/>
              <a:ext cx="6956" cy="1079500"/>
            </a:xfrm>
            <a:prstGeom prst="line">
              <a:avLst/>
            </a:prstGeom>
            <a:ln w="28575">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auto">
            <a:xfrm>
              <a:off x="6321437" y="3095833"/>
              <a:ext cx="284027" cy="0"/>
            </a:xfrm>
            <a:prstGeom prst="line">
              <a:avLst/>
            </a:prstGeom>
            <a:ln w="28575">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auto">
            <a:xfrm flipV="1">
              <a:off x="5895975" y="2022475"/>
              <a:ext cx="432418" cy="10749"/>
            </a:xfrm>
            <a:prstGeom prst="line">
              <a:avLst/>
            </a:prstGeom>
            <a:ln w="28575">
              <a:solidFill>
                <a:srgbClr val="0000FF"/>
              </a:solidFill>
            </a:ln>
          </p:spPr>
          <p:style>
            <a:lnRef idx="1">
              <a:schemeClr val="accent1"/>
            </a:lnRef>
            <a:fillRef idx="0">
              <a:schemeClr val="accent1"/>
            </a:fillRef>
            <a:effectRef idx="0">
              <a:schemeClr val="accent1"/>
            </a:effectRef>
            <a:fontRef idx="minor">
              <a:schemeClr val="tx1"/>
            </a:fontRef>
          </p:style>
        </p:cxnSp>
      </p:grpSp>
      <p:grpSp>
        <p:nvGrpSpPr>
          <p:cNvPr id="63496" name="Group 43"/>
          <p:cNvGrpSpPr>
            <a:grpSpLocks/>
          </p:cNvGrpSpPr>
          <p:nvPr/>
        </p:nvGrpSpPr>
        <p:grpSpPr bwMode="auto">
          <a:xfrm>
            <a:off x="5580460" y="3088482"/>
            <a:ext cx="708422" cy="1169194"/>
            <a:chOff x="6565767" y="2168490"/>
            <a:chExt cx="730502" cy="1584000"/>
          </a:xfrm>
        </p:grpSpPr>
        <p:cxnSp>
          <p:nvCxnSpPr>
            <p:cNvPr id="18" name="Straight Connector 17"/>
            <p:cNvCxnSpPr/>
            <p:nvPr/>
          </p:nvCxnSpPr>
          <p:spPr>
            <a:xfrm>
              <a:off x="6565767" y="2554006"/>
              <a:ext cx="503371" cy="0"/>
            </a:xfrm>
            <a:prstGeom prst="line">
              <a:avLst/>
            </a:prstGeom>
            <a:ln w="28575">
              <a:solidFill>
                <a:srgbClr val="0000FF"/>
              </a:solidFill>
            </a:ln>
          </p:spPr>
          <p:style>
            <a:lnRef idx="1">
              <a:schemeClr val="accent1"/>
            </a:lnRef>
            <a:fillRef idx="0">
              <a:schemeClr val="accent1"/>
            </a:fillRef>
            <a:effectRef idx="0">
              <a:schemeClr val="accent1"/>
            </a:effectRef>
            <a:fontRef idx="minor">
              <a:schemeClr val="tx1"/>
            </a:fontRef>
          </p:style>
        </p:cxnSp>
        <p:grpSp>
          <p:nvGrpSpPr>
            <p:cNvPr id="63539" name="Group 42"/>
            <p:cNvGrpSpPr>
              <a:grpSpLocks/>
            </p:cNvGrpSpPr>
            <p:nvPr/>
          </p:nvGrpSpPr>
          <p:grpSpPr bwMode="auto">
            <a:xfrm>
              <a:off x="7058673" y="2168490"/>
              <a:ext cx="237596" cy="1584000"/>
              <a:chOff x="7067332" y="2168490"/>
              <a:chExt cx="237596" cy="1584000"/>
            </a:xfrm>
          </p:grpSpPr>
          <p:cxnSp>
            <p:nvCxnSpPr>
              <p:cNvPr id="20" name="Straight Connector 19"/>
              <p:cNvCxnSpPr/>
              <p:nvPr/>
            </p:nvCxnSpPr>
            <p:spPr>
              <a:xfrm>
                <a:off x="7066747" y="2176556"/>
                <a:ext cx="222220" cy="0"/>
              </a:xfrm>
              <a:prstGeom prst="line">
                <a:avLst/>
              </a:prstGeom>
              <a:ln w="28575">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7066747" y="3736360"/>
                <a:ext cx="238181" cy="0"/>
              </a:xfrm>
              <a:prstGeom prst="line">
                <a:avLst/>
              </a:prstGeom>
              <a:ln w="28575">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rot="5400000">
                <a:off x="6286411" y="2959876"/>
                <a:ext cx="1584000" cy="1227"/>
              </a:xfrm>
              <a:prstGeom prst="line">
                <a:avLst/>
              </a:prstGeom>
              <a:ln w="28575">
                <a:solidFill>
                  <a:srgbClr val="0000FF"/>
                </a:solidFill>
              </a:ln>
            </p:spPr>
            <p:style>
              <a:lnRef idx="1">
                <a:schemeClr val="accent1"/>
              </a:lnRef>
              <a:fillRef idx="0">
                <a:schemeClr val="accent1"/>
              </a:fillRef>
              <a:effectRef idx="0">
                <a:schemeClr val="accent1"/>
              </a:effectRef>
              <a:fontRef idx="minor">
                <a:schemeClr val="tx1"/>
              </a:fontRef>
            </p:style>
          </p:cxnSp>
        </p:grpSp>
      </p:grpSp>
      <p:grpSp>
        <p:nvGrpSpPr>
          <p:cNvPr id="63497" name="Group 22"/>
          <p:cNvGrpSpPr>
            <a:grpSpLocks/>
          </p:cNvGrpSpPr>
          <p:nvPr/>
        </p:nvGrpSpPr>
        <p:grpSpPr bwMode="auto">
          <a:xfrm>
            <a:off x="5560219" y="1629966"/>
            <a:ext cx="714375" cy="628650"/>
            <a:chOff x="5900740" y="2478088"/>
            <a:chExt cx="661985" cy="833438"/>
          </a:xfrm>
        </p:grpSpPr>
        <p:cxnSp>
          <p:nvCxnSpPr>
            <p:cNvPr id="24" name="Straight Connector 23"/>
            <p:cNvCxnSpPr/>
            <p:nvPr/>
          </p:nvCxnSpPr>
          <p:spPr bwMode="auto">
            <a:xfrm>
              <a:off x="5900740" y="2478088"/>
              <a:ext cx="325476" cy="0"/>
            </a:xfrm>
            <a:prstGeom prst="line">
              <a:avLst/>
            </a:prstGeom>
            <a:ln w="28575">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auto">
            <a:xfrm>
              <a:off x="6226216" y="3298898"/>
              <a:ext cx="336509" cy="3157"/>
            </a:xfrm>
            <a:prstGeom prst="line">
              <a:avLst/>
            </a:prstGeom>
            <a:ln w="28575">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auto">
            <a:xfrm rot="5400000">
              <a:off x="5799177" y="2896622"/>
              <a:ext cx="828703" cy="1103"/>
            </a:xfrm>
            <a:prstGeom prst="line">
              <a:avLst/>
            </a:prstGeom>
            <a:ln w="28575">
              <a:solidFill>
                <a:srgbClr val="0000FF"/>
              </a:solidFill>
            </a:ln>
          </p:spPr>
          <p:style>
            <a:lnRef idx="1">
              <a:schemeClr val="accent1"/>
            </a:lnRef>
            <a:fillRef idx="0">
              <a:schemeClr val="accent1"/>
            </a:fillRef>
            <a:effectRef idx="0">
              <a:schemeClr val="accent1"/>
            </a:effectRef>
            <a:fontRef idx="minor">
              <a:schemeClr val="tx1"/>
            </a:fontRef>
          </p:style>
        </p:cxnSp>
      </p:grpSp>
      <p:sp>
        <p:nvSpPr>
          <p:cNvPr id="27" name="TextBox 26"/>
          <p:cNvSpPr txBox="1"/>
          <p:nvPr/>
        </p:nvSpPr>
        <p:spPr>
          <a:xfrm>
            <a:off x="6911578" y="1604963"/>
            <a:ext cx="889397" cy="2700739"/>
          </a:xfrm>
          <a:prstGeom prst="rect">
            <a:avLst/>
          </a:prstGeom>
          <a:solidFill>
            <a:schemeClr val="bg1">
              <a:lumMod val="85000"/>
            </a:schemeClr>
          </a:solidFill>
          <a:ln>
            <a:noFill/>
          </a:ln>
          <a:effectLst/>
        </p:spPr>
        <p:style>
          <a:lnRef idx="1">
            <a:schemeClr val="dk1"/>
          </a:lnRef>
          <a:fillRef idx="2">
            <a:schemeClr val="dk1"/>
          </a:fillRef>
          <a:effectRef idx="1">
            <a:schemeClr val="dk1"/>
          </a:effectRef>
          <a:fontRef idx="minor">
            <a:schemeClr val="dk1"/>
          </a:fontRef>
        </p:style>
        <p:txBody>
          <a:bodyPr wrap="square">
            <a:spAutoFit/>
          </a:bodyPr>
          <a:lstStyle/>
          <a:p>
            <a:pPr marL="54000">
              <a:defRPr/>
            </a:pPr>
            <a:r>
              <a:rPr lang="en-CA" sz="1050" b="1" dirty="0">
                <a:solidFill>
                  <a:schemeClr val="tx1"/>
                </a:solidFill>
                <a:cs typeface="Arial" pitchFamily="34" charset="0"/>
              </a:rPr>
              <a:t>A/B-f-B</a:t>
            </a:r>
          </a:p>
          <a:p>
            <a:pPr marL="54000">
              <a:defRPr/>
            </a:pPr>
            <a:r>
              <a:rPr lang="en-CA" sz="1050" b="1" dirty="0">
                <a:solidFill>
                  <a:srgbClr val="0000FF"/>
                </a:solidFill>
                <a:cs typeface="Arial" pitchFamily="34" charset="0"/>
              </a:rPr>
              <a:t>A/B-f-D</a:t>
            </a:r>
          </a:p>
          <a:p>
            <a:pPr marL="54000">
              <a:defRPr/>
            </a:pPr>
            <a:endParaRPr lang="en-CA" sz="600" b="1" dirty="0">
              <a:solidFill>
                <a:schemeClr val="tx1"/>
              </a:solidFill>
              <a:cs typeface="Arial" pitchFamily="34" charset="0"/>
            </a:endParaRPr>
          </a:p>
          <a:p>
            <a:pPr marL="54000">
              <a:defRPr/>
            </a:pPr>
            <a:endParaRPr lang="en-CA" sz="1050" b="1" dirty="0">
              <a:solidFill>
                <a:srgbClr val="0000FF"/>
              </a:solidFill>
              <a:cs typeface="Arial" pitchFamily="34" charset="0"/>
            </a:endParaRPr>
          </a:p>
          <a:p>
            <a:pPr marL="54000">
              <a:defRPr/>
            </a:pPr>
            <a:r>
              <a:rPr lang="en-CA" sz="1050" b="1" dirty="0">
                <a:solidFill>
                  <a:srgbClr val="0000FF"/>
                </a:solidFill>
                <a:cs typeface="Arial" pitchFamily="34" charset="0"/>
              </a:rPr>
              <a:t>D</a:t>
            </a:r>
          </a:p>
          <a:p>
            <a:pPr marL="54000">
              <a:defRPr/>
            </a:pPr>
            <a:r>
              <a:rPr lang="en-CA" sz="825" b="1" dirty="0" err="1">
                <a:solidFill>
                  <a:schemeClr val="tx1"/>
                </a:solidFill>
                <a:cs typeface="Arial" pitchFamily="34" charset="0"/>
              </a:rPr>
              <a:t>Curcuphenol</a:t>
            </a:r>
            <a:r>
              <a:rPr lang="en-CA" sz="825" b="1" dirty="0">
                <a:solidFill>
                  <a:schemeClr val="tx1"/>
                </a:solidFill>
                <a:cs typeface="Arial" pitchFamily="34" charset="0"/>
              </a:rPr>
              <a:t> Analogues</a:t>
            </a:r>
          </a:p>
          <a:p>
            <a:pPr marL="54000">
              <a:defRPr/>
            </a:pPr>
            <a:r>
              <a:rPr lang="pt-BR" sz="1050" b="1" dirty="0">
                <a:solidFill>
                  <a:srgbClr val="0000FF"/>
                </a:solidFill>
              </a:rPr>
              <a:t>PC-02-113</a:t>
            </a:r>
          </a:p>
          <a:p>
            <a:pPr marL="54000">
              <a:defRPr/>
            </a:pPr>
            <a:r>
              <a:rPr lang="pt-BR" sz="1050" b="1" dirty="0">
                <a:solidFill>
                  <a:srgbClr val="0000FF"/>
                </a:solidFill>
              </a:rPr>
              <a:t>PC-02-114</a:t>
            </a:r>
          </a:p>
          <a:p>
            <a:pPr marL="54000">
              <a:defRPr/>
            </a:pPr>
            <a:r>
              <a:rPr lang="pt-BR" sz="1050" b="1" dirty="0">
                <a:solidFill>
                  <a:srgbClr val="0000FF"/>
                </a:solidFill>
              </a:rPr>
              <a:t>PC-02-116</a:t>
            </a:r>
          </a:p>
          <a:p>
            <a:pPr marL="54000">
              <a:defRPr/>
            </a:pPr>
            <a:r>
              <a:rPr lang="pt-BR" sz="1050" b="1" dirty="0">
                <a:solidFill>
                  <a:srgbClr val="0000FF"/>
                </a:solidFill>
              </a:rPr>
              <a:t>PC-02-123</a:t>
            </a:r>
          </a:p>
          <a:p>
            <a:pPr marL="54000">
              <a:defRPr/>
            </a:pPr>
            <a:r>
              <a:rPr lang="pt-BR" sz="1050" b="1" dirty="0">
                <a:solidFill>
                  <a:srgbClr val="0000FF"/>
                </a:solidFill>
              </a:rPr>
              <a:t>PC-03-93</a:t>
            </a:r>
          </a:p>
          <a:p>
            <a:pPr marL="54000">
              <a:defRPr/>
            </a:pPr>
            <a:r>
              <a:rPr lang="pt-BR" sz="1050" b="1" dirty="0">
                <a:solidFill>
                  <a:srgbClr val="0000FF"/>
                </a:solidFill>
              </a:rPr>
              <a:t>PC-03-97-1</a:t>
            </a:r>
          </a:p>
          <a:p>
            <a:pPr marL="54000">
              <a:defRPr/>
            </a:pPr>
            <a:r>
              <a:rPr lang="pt-BR" sz="1050" b="1" dirty="0">
                <a:solidFill>
                  <a:srgbClr val="0000FF"/>
                </a:solidFill>
              </a:rPr>
              <a:t>PC-03-97-2</a:t>
            </a:r>
          </a:p>
          <a:p>
            <a:pPr marL="54000">
              <a:defRPr/>
            </a:pPr>
            <a:r>
              <a:rPr lang="pt-BR" sz="1050" b="1" dirty="0">
                <a:solidFill>
                  <a:srgbClr val="0000FF"/>
                </a:solidFill>
              </a:rPr>
              <a:t>PC-03-99</a:t>
            </a:r>
          </a:p>
          <a:p>
            <a:pPr marL="54000">
              <a:defRPr/>
            </a:pPr>
            <a:endParaRPr lang="en-CA" sz="1050" b="1" dirty="0">
              <a:cs typeface="Arial" pitchFamily="34" charset="0"/>
            </a:endParaRPr>
          </a:p>
          <a:p>
            <a:pPr marL="54000">
              <a:defRPr/>
            </a:pPr>
            <a:endParaRPr lang="en-CA" sz="1050" b="1" dirty="0">
              <a:cs typeface="Arial" pitchFamily="34" charset="0"/>
            </a:endParaRPr>
          </a:p>
        </p:txBody>
      </p:sp>
      <p:grpSp>
        <p:nvGrpSpPr>
          <p:cNvPr id="63499" name="Group 50"/>
          <p:cNvGrpSpPr>
            <a:grpSpLocks/>
          </p:cNvGrpSpPr>
          <p:nvPr/>
        </p:nvGrpSpPr>
        <p:grpSpPr bwMode="auto">
          <a:xfrm>
            <a:off x="6637735" y="1731170"/>
            <a:ext cx="365522" cy="141685"/>
            <a:chOff x="6953050" y="2180550"/>
            <a:chExt cx="343170" cy="373610"/>
          </a:xfrm>
        </p:grpSpPr>
        <p:cxnSp>
          <p:nvCxnSpPr>
            <p:cNvPr id="29" name="Straight Connector 28"/>
            <p:cNvCxnSpPr/>
            <p:nvPr/>
          </p:nvCxnSpPr>
          <p:spPr>
            <a:xfrm>
              <a:off x="6953050" y="2350087"/>
              <a:ext cx="182204" cy="0"/>
            </a:xfrm>
            <a:prstGeom prst="line">
              <a:avLst/>
            </a:prstGeom>
            <a:ln w="28575">
              <a:solidFill>
                <a:srgbClr val="0000FF"/>
              </a:solidFill>
            </a:ln>
          </p:spPr>
          <p:style>
            <a:lnRef idx="1">
              <a:schemeClr val="accent1"/>
            </a:lnRef>
            <a:fillRef idx="0">
              <a:schemeClr val="accent1"/>
            </a:fillRef>
            <a:effectRef idx="0">
              <a:schemeClr val="accent1"/>
            </a:effectRef>
            <a:fontRef idx="minor">
              <a:schemeClr val="tx1"/>
            </a:fontRef>
          </p:style>
        </p:cxnSp>
        <p:grpSp>
          <p:nvGrpSpPr>
            <p:cNvPr id="63531" name="Group 52"/>
            <p:cNvGrpSpPr>
              <a:grpSpLocks/>
            </p:cNvGrpSpPr>
            <p:nvPr/>
          </p:nvGrpSpPr>
          <p:grpSpPr bwMode="auto">
            <a:xfrm>
              <a:off x="7161176" y="2180550"/>
              <a:ext cx="135044" cy="373610"/>
              <a:chOff x="7169835" y="2180550"/>
              <a:chExt cx="135044" cy="373610"/>
            </a:xfrm>
          </p:grpSpPr>
          <p:cxnSp>
            <p:nvCxnSpPr>
              <p:cNvPr id="31" name="Straight Connector 30"/>
              <p:cNvCxnSpPr/>
              <p:nvPr/>
            </p:nvCxnSpPr>
            <p:spPr>
              <a:xfrm>
                <a:off x="7169623" y="2180550"/>
                <a:ext cx="125196" cy="3141"/>
              </a:xfrm>
              <a:prstGeom prst="line">
                <a:avLst/>
              </a:prstGeom>
              <a:ln w="28575">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7179683" y="2516485"/>
                <a:ext cx="125196" cy="0"/>
              </a:xfrm>
              <a:prstGeom prst="line">
                <a:avLst/>
              </a:prstGeom>
              <a:ln w="28575">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rot="5400000">
                <a:off x="6990773" y="2373076"/>
                <a:ext cx="361052" cy="1118"/>
              </a:xfrm>
              <a:prstGeom prst="line">
                <a:avLst/>
              </a:prstGeom>
              <a:ln w="28575">
                <a:solidFill>
                  <a:srgbClr val="0000FF"/>
                </a:solidFill>
              </a:ln>
            </p:spPr>
            <p:style>
              <a:lnRef idx="1">
                <a:schemeClr val="accent1"/>
              </a:lnRef>
              <a:fillRef idx="0">
                <a:schemeClr val="accent1"/>
              </a:fillRef>
              <a:effectRef idx="0">
                <a:schemeClr val="accent1"/>
              </a:effectRef>
              <a:fontRef idx="minor">
                <a:schemeClr val="tx1"/>
              </a:fontRef>
            </p:style>
          </p:cxnSp>
        </p:grpSp>
      </p:grpSp>
      <p:cxnSp>
        <p:nvCxnSpPr>
          <p:cNvPr id="34" name="Straight Connector 33"/>
          <p:cNvCxnSpPr/>
          <p:nvPr/>
        </p:nvCxnSpPr>
        <p:spPr>
          <a:xfrm>
            <a:off x="6485335" y="2277666"/>
            <a:ext cx="466725" cy="0"/>
          </a:xfrm>
          <a:prstGeom prst="line">
            <a:avLst/>
          </a:prstGeom>
          <a:ln w="28575">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2828925" y="1021556"/>
            <a:ext cx="477441" cy="0"/>
          </a:xfrm>
          <a:prstGeom prst="line">
            <a:avLst/>
          </a:prstGeom>
          <a:ln w="28575">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2840831" y="2153841"/>
            <a:ext cx="477441" cy="0"/>
          </a:xfrm>
          <a:prstGeom prst="line">
            <a:avLst/>
          </a:prstGeom>
          <a:ln w="28575">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2851549" y="3278981"/>
            <a:ext cx="477440" cy="0"/>
          </a:xfrm>
          <a:prstGeom prst="line">
            <a:avLst/>
          </a:prstGeom>
          <a:ln w="28575">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a:off x="2831306" y="3911204"/>
            <a:ext cx="477441" cy="0"/>
          </a:xfrm>
          <a:prstGeom prst="line">
            <a:avLst/>
          </a:prstGeom>
          <a:ln w="28575">
            <a:solidFill>
              <a:srgbClr val="0000FF"/>
            </a:solidFill>
          </a:ln>
        </p:spPr>
        <p:style>
          <a:lnRef idx="1">
            <a:schemeClr val="accent1"/>
          </a:lnRef>
          <a:fillRef idx="0">
            <a:schemeClr val="accent1"/>
          </a:fillRef>
          <a:effectRef idx="0">
            <a:schemeClr val="accent1"/>
          </a:effectRef>
          <a:fontRef idx="minor">
            <a:schemeClr val="tx1"/>
          </a:fontRef>
        </p:style>
      </p:cxnSp>
      <p:grpSp>
        <p:nvGrpSpPr>
          <p:cNvPr id="63505" name="Group 38"/>
          <p:cNvGrpSpPr>
            <a:grpSpLocks/>
          </p:cNvGrpSpPr>
          <p:nvPr/>
        </p:nvGrpSpPr>
        <p:grpSpPr bwMode="auto">
          <a:xfrm>
            <a:off x="4304110" y="2118123"/>
            <a:ext cx="685800" cy="140494"/>
            <a:chOff x="153988" y="2025953"/>
            <a:chExt cx="1000652" cy="361229"/>
          </a:xfrm>
        </p:grpSpPr>
        <p:cxnSp>
          <p:nvCxnSpPr>
            <p:cNvPr id="40" name="Straight Connector 39"/>
            <p:cNvCxnSpPr/>
            <p:nvPr/>
          </p:nvCxnSpPr>
          <p:spPr>
            <a:xfrm>
              <a:off x="153988" y="2215751"/>
              <a:ext cx="635831" cy="0"/>
            </a:xfrm>
            <a:prstGeom prst="line">
              <a:avLst/>
            </a:prstGeom>
            <a:ln w="28575">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789819" y="2025953"/>
              <a:ext cx="0" cy="361229"/>
            </a:xfrm>
            <a:prstGeom prst="line">
              <a:avLst/>
            </a:prstGeom>
            <a:ln w="28575">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rot="5400000">
              <a:off x="968754" y="2194264"/>
              <a:ext cx="0" cy="361347"/>
            </a:xfrm>
            <a:prstGeom prst="line">
              <a:avLst/>
            </a:prstGeom>
            <a:ln w="28575">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rot="5400000">
              <a:off x="973967" y="1845280"/>
              <a:ext cx="0" cy="361347"/>
            </a:xfrm>
            <a:prstGeom prst="line">
              <a:avLst/>
            </a:prstGeom>
            <a:ln w="28575">
              <a:solidFill>
                <a:srgbClr val="0000FF"/>
              </a:solidFill>
            </a:ln>
          </p:spPr>
          <p:style>
            <a:lnRef idx="1">
              <a:schemeClr val="accent1"/>
            </a:lnRef>
            <a:fillRef idx="0">
              <a:schemeClr val="accent1"/>
            </a:fillRef>
            <a:effectRef idx="0">
              <a:schemeClr val="accent1"/>
            </a:effectRef>
            <a:fontRef idx="minor">
              <a:schemeClr val="tx1"/>
            </a:fontRef>
          </p:style>
        </p:cxnSp>
      </p:grpSp>
      <p:grpSp>
        <p:nvGrpSpPr>
          <p:cNvPr id="63506" name="Group 43"/>
          <p:cNvGrpSpPr>
            <a:grpSpLocks/>
          </p:cNvGrpSpPr>
          <p:nvPr/>
        </p:nvGrpSpPr>
        <p:grpSpPr bwMode="auto">
          <a:xfrm>
            <a:off x="4298156" y="1008461"/>
            <a:ext cx="685800" cy="140494"/>
            <a:chOff x="153988" y="2025953"/>
            <a:chExt cx="1000652" cy="361229"/>
          </a:xfrm>
        </p:grpSpPr>
        <p:cxnSp>
          <p:nvCxnSpPr>
            <p:cNvPr id="45" name="Straight Connector 44"/>
            <p:cNvCxnSpPr/>
            <p:nvPr/>
          </p:nvCxnSpPr>
          <p:spPr>
            <a:xfrm>
              <a:off x="153988" y="2215751"/>
              <a:ext cx="635831" cy="0"/>
            </a:xfrm>
            <a:prstGeom prst="line">
              <a:avLst/>
            </a:prstGeom>
            <a:ln w="28575">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789819" y="2025953"/>
              <a:ext cx="0" cy="361229"/>
            </a:xfrm>
            <a:prstGeom prst="line">
              <a:avLst/>
            </a:prstGeom>
            <a:ln w="28575">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rot="5400000">
              <a:off x="968756" y="2194264"/>
              <a:ext cx="0" cy="361347"/>
            </a:xfrm>
            <a:prstGeom prst="line">
              <a:avLst/>
            </a:prstGeom>
            <a:ln w="28575">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rot="5400000">
              <a:off x="973967" y="1845280"/>
              <a:ext cx="0" cy="361347"/>
            </a:xfrm>
            <a:prstGeom prst="line">
              <a:avLst/>
            </a:prstGeom>
            <a:ln w="28575">
              <a:solidFill>
                <a:srgbClr val="0000FF"/>
              </a:solidFill>
            </a:ln>
          </p:spPr>
          <p:style>
            <a:lnRef idx="1">
              <a:schemeClr val="accent1"/>
            </a:lnRef>
            <a:fillRef idx="0">
              <a:schemeClr val="accent1"/>
            </a:fillRef>
            <a:effectRef idx="0">
              <a:schemeClr val="accent1"/>
            </a:effectRef>
            <a:fontRef idx="minor">
              <a:schemeClr val="tx1"/>
            </a:fontRef>
          </p:style>
        </p:cxnSp>
      </p:grpSp>
      <p:grpSp>
        <p:nvGrpSpPr>
          <p:cNvPr id="63507" name="Group 48"/>
          <p:cNvGrpSpPr>
            <a:grpSpLocks/>
          </p:cNvGrpSpPr>
          <p:nvPr/>
        </p:nvGrpSpPr>
        <p:grpSpPr bwMode="auto">
          <a:xfrm>
            <a:off x="4294585" y="3232548"/>
            <a:ext cx="685800" cy="140494"/>
            <a:chOff x="153988" y="2025953"/>
            <a:chExt cx="1000652" cy="361229"/>
          </a:xfrm>
        </p:grpSpPr>
        <p:cxnSp>
          <p:nvCxnSpPr>
            <p:cNvPr id="50" name="Straight Connector 49"/>
            <p:cNvCxnSpPr/>
            <p:nvPr/>
          </p:nvCxnSpPr>
          <p:spPr>
            <a:xfrm>
              <a:off x="153988" y="2215751"/>
              <a:ext cx="635831" cy="0"/>
            </a:xfrm>
            <a:prstGeom prst="line">
              <a:avLst/>
            </a:prstGeom>
            <a:ln w="28575">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a:off x="789819" y="2025953"/>
              <a:ext cx="0" cy="361229"/>
            </a:xfrm>
            <a:prstGeom prst="line">
              <a:avLst/>
            </a:prstGeom>
            <a:ln w="28575">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rot="5400000">
              <a:off x="968754" y="2194264"/>
              <a:ext cx="0" cy="361347"/>
            </a:xfrm>
            <a:prstGeom prst="line">
              <a:avLst/>
            </a:prstGeom>
            <a:ln w="28575">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rot="5400000">
              <a:off x="973967" y="1845280"/>
              <a:ext cx="0" cy="361347"/>
            </a:xfrm>
            <a:prstGeom prst="line">
              <a:avLst/>
            </a:prstGeom>
            <a:ln w="28575">
              <a:solidFill>
                <a:srgbClr val="0000FF"/>
              </a:solidFill>
            </a:ln>
          </p:spPr>
          <p:style>
            <a:lnRef idx="1">
              <a:schemeClr val="accent1"/>
            </a:lnRef>
            <a:fillRef idx="0">
              <a:schemeClr val="accent1"/>
            </a:fillRef>
            <a:effectRef idx="0">
              <a:schemeClr val="accent1"/>
            </a:effectRef>
            <a:fontRef idx="minor">
              <a:schemeClr val="tx1"/>
            </a:fontRef>
          </p:style>
        </p:cxnSp>
      </p:grpSp>
      <p:sp>
        <p:nvSpPr>
          <p:cNvPr id="63508" name="TextBox 53"/>
          <p:cNvSpPr txBox="1">
            <a:spLocks noChangeArrowheads="1"/>
          </p:cNvSpPr>
          <p:nvPr/>
        </p:nvSpPr>
        <p:spPr bwMode="auto">
          <a:xfrm>
            <a:off x="2124075" y="4686301"/>
            <a:ext cx="1010841" cy="230832"/>
          </a:xfrm>
          <a:prstGeom prst="rect">
            <a:avLst/>
          </a:prstGeom>
          <a:noFill/>
          <a:ln w="9525">
            <a:noFill/>
            <a:miter lim="800000"/>
            <a:headEnd/>
            <a:tailEnd/>
          </a:ln>
        </p:spPr>
        <p:txBody>
          <a:bodyPr>
            <a:spAutoFit/>
          </a:bodyPr>
          <a:lstStyle/>
          <a:p>
            <a:pPr algn="ctr"/>
            <a:r>
              <a:rPr lang="en-US" sz="900" b="1">
                <a:latin typeface="Calibri" pitchFamily="34" charset="0"/>
              </a:rPr>
              <a:t>Cellomics - LMD</a:t>
            </a:r>
          </a:p>
        </p:txBody>
      </p:sp>
      <p:sp>
        <p:nvSpPr>
          <p:cNvPr id="63509" name="TextBox 54"/>
          <p:cNvSpPr txBox="1">
            <a:spLocks noChangeArrowheads="1"/>
          </p:cNvSpPr>
          <p:nvPr/>
        </p:nvSpPr>
        <p:spPr bwMode="auto">
          <a:xfrm>
            <a:off x="6019800" y="4496992"/>
            <a:ext cx="1010841" cy="230832"/>
          </a:xfrm>
          <a:prstGeom prst="rect">
            <a:avLst/>
          </a:prstGeom>
          <a:noFill/>
          <a:ln w="9525">
            <a:noFill/>
            <a:miter lim="800000"/>
            <a:headEnd/>
            <a:tailEnd/>
          </a:ln>
        </p:spPr>
        <p:txBody>
          <a:bodyPr>
            <a:spAutoFit/>
          </a:bodyPr>
          <a:lstStyle/>
          <a:p>
            <a:pPr algn="ctr"/>
            <a:r>
              <a:rPr lang="en-US" sz="900" b="1">
                <a:latin typeface="Calibri" pitchFamily="34" charset="0"/>
              </a:rPr>
              <a:t>Cellomics - LMD</a:t>
            </a:r>
          </a:p>
        </p:txBody>
      </p:sp>
      <p:sp>
        <p:nvSpPr>
          <p:cNvPr id="63510" name="TextBox 55"/>
          <p:cNvSpPr txBox="1">
            <a:spLocks noChangeArrowheads="1"/>
          </p:cNvSpPr>
          <p:nvPr/>
        </p:nvSpPr>
        <p:spPr bwMode="auto">
          <a:xfrm>
            <a:off x="3280173" y="4638676"/>
            <a:ext cx="1339453" cy="369332"/>
          </a:xfrm>
          <a:prstGeom prst="rect">
            <a:avLst/>
          </a:prstGeom>
          <a:noFill/>
          <a:ln w="9525">
            <a:noFill/>
            <a:miter lim="800000"/>
            <a:headEnd/>
            <a:tailEnd/>
          </a:ln>
        </p:spPr>
        <p:txBody>
          <a:bodyPr>
            <a:spAutoFit/>
          </a:bodyPr>
          <a:lstStyle/>
          <a:p>
            <a:pPr algn="ctr"/>
            <a:r>
              <a:rPr lang="en-US" sz="900" b="1">
                <a:latin typeface="Calibri" pitchFamily="34" charset="0"/>
              </a:rPr>
              <a:t>Cellomics and Flow Cytometry - LMD</a:t>
            </a:r>
          </a:p>
        </p:txBody>
      </p:sp>
      <p:sp>
        <p:nvSpPr>
          <p:cNvPr id="63511" name="TextBox 56"/>
          <p:cNvSpPr txBox="1">
            <a:spLocks noChangeArrowheads="1"/>
          </p:cNvSpPr>
          <p:nvPr/>
        </p:nvSpPr>
        <p:spPr bwMode="auto">
          <a:xfrm>
            <a:off x="4745831" y="4438651"/>
            <a:ext cx="1339454" cy="369332"/>
          </a:xfrm>
          <a:prstGeom prst="rect">
            <a:avLst/>
          </a:prstGeom>
          <a:noFill/>
          <a:ln w="9525">
            <a:noFill/>
            <a:miter lim="800000"/>
            <a:headEnd/>
            <a:tailEnd/>
          </a:ln>
        </p:spPr>
        <p:txBody>
          <a:bodyPr>
            <a:spAutoFit/>
          </a:bodyPr>
          <a:lstStyle/>
          <a:p>
            <a:pPr algn="ctr"/>
            <a:r>
              <a:rPr lang="en-US" sz="900" b="1">
                <a:latin typeface="Calibri" pitchFamily="34" charset="0"/>
              </a:rPr>
              <a:t>Cellomics and Flow Cytometry - LMD</a:t>
            </a:r>
          </a:p>
        </p:txBody>
      </p:sp>
      <p:sp>
        <p:nvSpPr>
          <p:cNvPr id="63512" name="TextBox 17"/>
          <p:cNvSpPr txBox="1">
            <a:spLocks noChangeArrowheads="1"/>
          </p:cNvSpPr>
          <p:nvPr/>
        </p:nvSpPr>
        <p:spPr bwMode="auto">
          <a:xfrm>
            <a:off x="3318273" y="334567"/>
            <a:ext cx="5071352" cy="369332"/>
          </a:xfrm>
          <a:prstGeom prst="rect">
            <a:avLst/>
          </a:prstGeom>
          <a:noFill/>
          <a:ln w="9525">
            <a:noFill/>
            <a:miter lim="800000"/>
            <a:headEnd/>
            <a:tailEnd/>
          </a:ln>
        </p:spPr>
        <p:txBody>
          <a:bodyPr wrap="square">
            <a:spAutoFit/>
          </a:bodyPr>
          <a:lstStyle/>
          <a:p>
            <a:r>
              <a:rPr lang="en-US" b="1" dirty="0">
                <a:solidFill>
                  <a:schemeClr val="bg1"/>
                </a:solidFill>
                <a:ea typeface="ＭＳ Ｐゴシック" pitchFamily="34" charset="-128"/>
              </a:rPr>
              <a:t>Blue =</a:t>
            </a:r>
            <a:r>
              <a:rPr lang="en-US" b="1" dirty="0" smtClean="0">
                <a:solidFill>
                  <a:schemeClr val="bg1"/>
                </a:solidFill>
                <a:ea typeface="ＭＳ Ｐゴシック" pitchFamily="34" charset="-128"/>
              </a:rPr>
              <a:t> compounds exhibiting </a:t>
            </a:r>
            <a:r>
              <a:rPr lang="en-US" b="1" dirty="0">
                <a:solidFill>
                  <a:schemeClr val="bg1"/>
                </a:solidFill>
                <a:ea typeface="ＭＳ Ｐゴシック" pitchFamily="34" charset="-128"/>
              </a:rPr>
              <a:t>considerable activity</a:t>
            </a:r>
            <a:r>
              <a:rPr lang="en-US" b="1" dirty="0">
                <a:ea typeface="ＭＳ Ｐゴシック" pitchFamily="34" charset="-128"/>
              </a:rPr>
              <a:t>.</a:t>
            </a:r>
            <a:endParaRPr lang="en-CA" b="1" dirty="0">
              <a:ea typeface="ＭＳ Ｐゴシック" pitchFamily="34" charset="-128"/>
            </a:endParaRPr>
          </a:p>
        </p:txBody>
      </p:sp>
      <p:sp>
        <p:nvSpPr>
          <p:cNvPr id="59" name="Rectangle 58"/>
          <p:cNvSpPr/>
          <p:nvPr/>
        </p:nvSpPr>
        <p:spPr>
          <a:xfrm>
            <a:off x="6872287" y="2218136"/>
            <a:ext cx="928688" cy="1731169"/>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350"/>
          </a:p>
        </p:txBody>
      </p:sp>
      <p:sp>
        <p:nvSpPr>
          <p:cNvPr id="60" name="Rectangle 59"/>
          <p:cNvSpPr/>
          <p:nvPr/>
        </p:nvSpPr>
        <p:spPr>
          <a:xfrm>
            <a:off x="6869907" y="1800225"/>
            <a:ext cx="931069" cy="180975"/>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350"/>
          </a:p>
        </p:txBody>
      </p:sp>
      <p:sp>
        <p:nvSpPr>
          <p:cNvPr id="61" name="Rectangle 60"/>
          <p:cNvSpPr/>
          <p:nvPr/>
        </p:nvSpPr>
        <p:spPr>
          <a:xfrm>
            <a:off x="6082905" y="3674270"/>
            <a:ext cx="748903" cy="275035"/>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350"/>
          </a:p>
        </p:txBody>
      </p:sp>
      <p:sp>
        <p:nvSpPr>
          <p:cNvPr id="62" name="Rectangle 61"/>
          <p:cNvSpPr/>
          <p:nvPr/>
        </p:nvSpPr>
        <p:spPr>
          <a:xfrm>
            <a:off x="6048376" y="3305176"/>
            <a:ext cx="750094" cy="169069"/>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350"/>
          </a:p>
        </p:txBody>
      </p:sp>
      <p:sp>
        <p:nvSpPr>
          <p:cNvPr id="63" name="Rectangle 62"/>
          <p:cNvSpPr/>
          <p:nvPr/>
        </p:nvSpPr>
        <p:spPr>
          <a:xfrm>
            <a:off x="6080523" y="1885951"/>
            <a:ext cx="750094" cy="169069"/>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350"/>
          </a:p>
        </p:txBody>
      </p:sp>
    </p:spTree>
    <p:extLst>
      <p:ext uri="{BB962C8B-B14F-4D97-AF65-F5344CB8AC3E}">
        <p14:creationId xmlns:p14="http://schemas.microsoft.com/office/powerpoint/2010/main" val="92884387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7080" y="1187830"/>
            <a:ext cx="7940660" cy="502624"/>
          </a:xfrm>
        </p:spPr>
        <p:txBody>
          <a:bodyPr rtlCol="0">
            <a:noAutofit/>
          </a:bodyPr>
          <a:lstStyle/>
          <a:p>
            <a:pPr>
              <a:defRPr/>
            </a:pPr>
            <a:r>
              <a:rPr lang="en-US" sz="2000" b="1" dirty="0">
                <a:solidFill>
                  <a:schemeClr val="bg1"/>
                </a:solidFill>
                <a:latin typeface="+mn-lt"/>
              </a:rPr>
              <a:t>Identified active structures that restore </a:t>
            </a:r>
            <a:r>
              <a:rPr lang="en-US" sz="2000" b="1" dirty="0" smtClean="0">
                <a:solidFill>
                  <a:schemeClr val="bg1"/>
                </a:solidFill>
                <a:latin typeface="+mn-lt"/>
              </a:rPr>
              <a:t>MHC-I </a:t>
            </a:r>
            <a:r>
              <a:rPr lang="en-US" sz="2000" b="1" dirty="0">
                <a:solidFill>
                  <a:schemeClr val="bg1"/>
                </a:solidFill>
              </a:rPr>
              <a:t>expression </a:t>
            </a:r>
            <a:r>
              <a:rPr lang="en-US" sz="2000" b="1" dirty="0" smtClean="0">
                <a:solidFill>
                  <a:schemeClr val="bg1"/>
                </a:solidFill>
                <a:latin typeface="+mn-lt"/>
              </a:rPr>
              <a:t>on tumor </a:t>
            </a:r>
            <a:r>
              <a:rPr lang="en-US" sz="2000" b="1" dirty="0">
                <a:solidFill>
                  <a:schemeClr val="bg1"/>
                </a:solidFill>
                <a:latin typeface="+mn-lt"/>
              </a:rPr>
              <a:t>cells</a:t>
            </a:r>
            <a:r>
              <a:rPr lang="en-US" sz="1800" b="1" dirty="0">
                <a:solidFill>
                  <a:schemeClr val="bg1"/>
                </a:solidFill>
                <a:latin typeface="+mn-lt"/>
              </a:rPr>
              <a:t/>
            </a:r>
            <a:br>
              <a:rPr lang="en-US" sz="1800" b="1" dirty="0">
                <a:solidFill>
                  <a:schemeClr val="bg1"/>
                </a:solidFill>
                <a:latin typeface="+mn-lt"/>
              </a:rPr>
            </a:br>
            <a:endParaRPr lang="en-US" sz="1800" b="1" dirty="0">
              <a:solidFill>
                <a:schemeClr val="bg1"/>
              </a:solidFill>
              <a:latin typeface="+mn-lt"/>
            </a:endParaRPr>
          </a:p>
        </p:txBody>
      </p:sp>
      <p:sp>
        <p:nvSpPr>
          <p:cNvPr id="3" name="Content Placeholder 2"/>
          <p:cNvSpPr>
            <a:spLocks noGrp="1"/>
          </p:cNvSpPr>
          <p:nvPr>
            <p:ph idx="1"/>
          </p:nvPr>
        </p:nvSpPr>
        <p:spPr>
          <a:xfrm>
            <a:off x="451233" y="1690454"/>
            <a:ext cx="8229600" cy="2939102"/>
          </a:xfrm>
        </p:spPr>
        <p:txBody>
          <a:bodyPr rtlCol="0">
            <a:normAutofit/>
          </a:bodyPr>
          <a:lstStyle/>
          <a:p>
            <a:pPr>
              <a:buFont typeface="Arial"/>
              <a:buChar char="•"/>
              <a:defRPr/>
            </a:pPr>
            <a:r>
              <a:rPr lang="en-US" sz="2000" dirty="0"/>
              <a:t>Curcuphenol </a:t>
            </a:r>
          </a:p>
          <a:p>
            <a:pPr lvl="1">
              <a:buFont typeface="Arial"/>
              <a:buChar char="–"/>
              <a:defRPr/>
            </a:pPr>
            <a:r>
              <a:rPr lang="en-US" sz="2000" dirty="0"/>
              <a:t>Naturally occurring in plants and sea sponges </a:t>
            </a:r>
          </a:p>
          <a:p>
            <a:pPr lvl="1">
              <a:buFont typeface="Arial"/>
              <a:buChar char="–"/>
              <a:defRPr/>
            </a:pPr>
            <a:r>
              <a:rPr lang="en-US" sz="2000" dirty="0" err="1"/>
              <a:t>Sesquiterpene</a:t>
            </a:r>
            <a:r>
              <a:rPr lang="en-US" sz="2000" dirty="0"/>
              <a:t> phenol</a:t>
            </a:r>
          </a:p>
          <a:p>
            <a:pPr marL="685740" lvl="2" indent="0">
              <a:buNone/>
              <a:defRPr/>
            </a:pPr>
            <a:endParaRPr lang="en-US" sz="1200" dirty="0"/>
          </a:p>
          <a:p>
            <a:pPr lvl="2">
              <a:buFont typeface="Arial"/>
              <a:buChar char="–"/>
              <a:defRPr/>
            </a:pPr>
            <a:endParaRPr lang="en-US" sz="1200" dirty="0"/>
          </a:p>
        </p:txBody>
      </p:sp>
      <p:pic>
        <p:nvPicPr>
          <p:cNvPr id="47107"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85938" y="3045619"/>
            <a:ext cx="2647950" cy="17240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 name="Picture 4" descr="Screen Shot 2015-06-24 at 8.26.23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66033" y="3045620"/>
            <a:ext cx="2882504" cy="12406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 name="TextBox 3"/>
          <p:cNvSpPr txBox="1"/>
          <p:nvPr/>
        </p:nvSpPr>
        <p:spPr>
          <a:xfrm>
            <a:off x="6416822" y="3856900"/>
            <a:ext cx="1346054" cy="507831"/>
          </a:xfrm>
          <a:prstGeom prst="rect">
            <a:avLst/>
          </a:prstGeom>
          <a:noFill/>
        </p:spPr>
        <p:txBody>
          <a:bodyPr wrap="square" rtlCol="0">
            <a:spAutoFit/>
          </a:bodyPr>
          <a:lstStyle/>
          <a:p>
            <a:r>
              <a:rPr lang="en-US" sz="1350" dirty="0"/>
              <a:t>C</a:t>
            </a:r>
            <a:r>
              <a:rPr lang="en-US" sz="1350" baseline="-25000" dirty="0"/>
              <a:t>15</a:t>
            </a:r>
            <a:r>
              <a:rPr lang="en-US" sz="1350" dirty="0"/>
              <a:t>H</a:t>
            </a:r>
            <a:r>
              <a:rPr lang="en-US" sz="1350" baseline="-25000" dirty="0"/>
              <a:t>22</a:t>
            </a:r>
            <a:r>
              <a:rPr lang="en-US" sz="1350" dirty="0"/>
              <a:t>O</a:t>
            </a:r>
          </a:p>
          <a:p>
            <a:r>
              <a:rPr lang="en-US" sz="1350" dirty="0"/>
              <a:t>218.34 Da</a:t>
            </a:r>
          </a:p>
        </p:txBody>
      </p:sp>
    </p:spTree>
    <p:extLst>
      <p:ext uri="{BB962C8B-B14F-4D97-AF65-F5344CB8AC3E}">
        <p14:creationId xmlns:p14="http://schemas.microsoft.com/office/powerpoint/2010/main" val="102042750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37543" y="1197405"/>
            <a:ext cx="4945261" cy="3206805"/>
          </a:xfrm>
        </p:spPr>
        <p:txBody>
          <a:bodyPr>
            <a:normAutofit/>
          </a:bodyPr>
          <a:lstStyle/>
          <a:p>
            <a:r>
              <a:rPr lang="en-US" sz="4050" b="1" dirty="0" smtClean="0">
                <a:solidFill>
                  <a:srgbClr val="FFFF00"/>
                </a:solidFill>
              </a:rPr>
              <a:t>ABCF-1</a:t>
            </a:r>
            <a:endParaRPr lang="en-US" sz="4050" b="1" dirty="0">
              <a:solidFill>
                <a:srgbClr val="FFFF00"/>
              </a:solidFill>
            </a:endParaRPr>
          </a:p>
        </p:txBody>
      </p:sp>
    </p:spTree>
    <p:extLst>
      <p:ext uri="{BB962C8B-B14F-4D97-AF65-F5344CB8AC3E}">
        <p14:creationId xmlns:p14="http://schemas.microsoft.com/office/powerpoint/2010/main" val="18273319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5668" y="128470"/>
            <a:ext cx="8466667" cy="857250"/>
          </a:xfrm>
        </p:spPr>
        <p:txBody>
          <a:bodyPr/>
          <a:lstStyle/>
          <a:p>
            <a:r>
              <a:rPr lang="en-US" sz="2400" dirty="0">
                <a:solidFill>
                  <a:schemeClr val="bg1"/>
                </a:solidFill>
                <a:latin typeface="Arial"/>
                <a:cs typeface="Arial"/>
              </a:rPr>
              <a:t>TLR mediated innate immune responses</a:t>
            </a:r>
          </a:p>
        </p:txBody>
      </p:sp>
      <p:sp>
        <p:nvSpPr>
          <p:cNvPr id="4" name="Rectangle 3"/>
          <p:cNvSpPr/>
          <p:nvPr/>
        </p:nvSpPr>
        <p:spPr>
          <a:xfrm>
            <a:off x="6212416" y="4266127"/>
            <a:ext cx="2063750" cy="230818"/>
          </a:xfrm>
          <a:prstGeom prst="rect">
            <a:avLst/>
          </a:prstGeom>
        </p:spPr>
        <p:txBody>
          <a:bodyPr wrap="square" lIns="68567" tIns="34283" rIns="68567" bIns="34283">
            <a:spAutoFit/>
          </a:bodyPr>
          <a:lstStyle/>
          <a:p>
            <a:r>
              <a:rPr lang="en-US" sz="1050" dirty="0"/>
              <a:t>Luke A. J. O'Neill et. al, 2013</a:t>
            </a:r>
          </a:p>
        </p:txBody>
      </p:sp>
      <p:pic>
        <p:nvPicPr>
          <p:cNvPr id="5" name="Picture 4"/>
          <p:cNvPicPr>
            <a:picLocks noChangeAspect="1"/>
          </p:cNvPicPr>
          <p:nvPr/>
        </p:nvPicPr>
        <p:blipFill>
          <a:blip r:embed="rId2"/>
          <a:stretch>
            <a:fillRect/>
          </a:stretch>
        </p:blipFill>
        <p:spPr>
          <a:xfrm>
            <a:off x="1873252" y="1197405"/>
            <a:ext cx="5651500" cy="3796043"/>
          </a:xfrm>
          <a:prstGeom prst="rect">
            <a:avLst/>
          </a:prstGeom>
        </p:spPr>
      </p:pic>
    </p:spTree>
    <p:extLst>
      <p:ext uri="{BB962C8B-B14F-4D97-AF65-F5344CB8AC3E}">
        <p14:creationId xmlns:p14="http://schemas.microsoft.com/office/powerpoint/2010/main" val="398583013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1670" y="1034629"/>
            <a:ext cx="7351847" cy="685800"/>
          </a:xfrm>
        </p:spPr>
        <p:txBody>
          <a:bodyPr>
            <a:normAutofit/>
          </a:bodyPr>
          <a:lstStyle/>
          <a:p>
            <a:r>
              <a:rPr lang="en-US" sz="3000" dirty="0">
                <a:solidFill>
                  <a:schemeClr val="bg1"/>
                </a:solidFill>
                <a:latin typeface="Arial"/>
                <a:cs typeface="Arial"/>
              </a:rPr>
              <a:t>Discov</a:t>
            </a:r>
            <a:r>
              <a:rPr lang="en-US" dirty="0">
                <a:solidFill>
                  <a:schemeClr val="bg1"/>
                </a:solidFill>
                <a:latin typeface="Arial"/>
                <a:cs typeface="Arial"/>
              </a:rPr>
              <a:t>ery of ABCF1</a:t>
            </a:r>
          </a:p>
        </p:txBody>
      </p:sp>
      <p:pic>
        <p:nvPicPr>
          <p:cNvPr id="3" name="Picture 2"/>
          <p:cNvPicPr/>
          <p:nvPr/>
        </p:nvPicPr>
        <p:blipFill>
          <a:blip r:embed="rId2">
            <a:extLst>
              <a:ext uri="{28A0092B-C50C-407E-A947-70E740481C1C}">
                <a14:useLocalDpi xmlns:a14="http://schemas.microsoft.com/office/drawing/2010/main" val="0"/>
              </a:ext>
            </a:extLst>
          </a:blip>
          <a:srcRect/>
          <a:stretch>
            <a:fillRect/>
          </a:stretch>
        </p:blipFill>
        <p:spPr bwMode="auto">
          <a:xfrm>
            <a:off x="4203833" y="2176087"/>
            <a:ext cx="3374532" cy="1844111"/>
          </a:xfrm>
          <a:prstGeom prst="rect">
            <a:avLst/>
          </a:prstGeom>
          <a:noFill/>
          <a:ln w="9525">
            <a:solidFill>
              <a:srgbClr val="000000"/>
            </a:solidFill>
            <a:miter lim="800000"/>
            <a:headEnd/>
            <a:tailEnd/>
          </a:ln>
        </p:spPr>
      </p:pic>
      <p:pic>
        <p:nvPicPr>
          <p:cNvPr id="5" name="Picture 4"/>
          <p:cNvPicPr>
            <a:picLocks noChangeAspect="1"/>
          </p:cNvPicPr>
          <p:nvPr/>
        </p:nvPicPr>
        <p:blipFill>
          <a:blip r:embed="rId3"/>
          <a:stretch>
            <a:fillRect/>
          </a:stretch>
        </p:blipFill>
        <p:spPr>
          <a:xfrm>
            <a:off x="1117705" y="2070391"/>
            <a:ext cx="2587105" cy="2055505"/>
          </a:xfrm>
          <a:prstGeom prst="rect">
            <a:avLst/>
          </a:prstGeom>
          <a:ln w="3175" cmpd="sng">
            <a:solidFill>
              <a:schemeClr val="tx1"/>
            </a:solidFill>
          </a:ln>
        </p:spPr>
      </p:pic>
      <p:sp>
        <p:nvSpPr>
          <p:cNvPr id="6" name="TextBox 5"/>
          <p:cNvSpPr txBox="1"/>
          <p:nvPr/>
        </p:nvSpPr>
        <p:spPr>
          <a:xfrm>
            <a:off x="5269243" y="3221365"/>
            <a:ext cx="1702466" cy="276985"/>
          </a:xfrm>
          <a:prstGeom prst="rect">
            <a:avLst/>
          </a:prstGeom>
          <a:noFill/>
        </p:spPr>
        <p:txBody>
          <a:bodyPr wrap="square" lIns="68567" tIns="34283" rIns="68567" bIns="34283" rtlCol="0">
            <a:spAutoFit/>
          </a:bodyPr>
          <a:lstStyle/>
          <a:p>
            <a:r>
              <a:rPr lang="en-US" sz="1350" dirty="0"/>
              <a:t>ABCF1 Structure</a:t>
            </a:r>
          </a:p>
        </p:txBody>
      </p:sp>
      <p:sp>
        <p:nvSpPr>
          <p:cNvPr id="7" name="TextBox 6"/>
          <p:cNvSpPr txBox="1"/>
          <p:nvPr/>
        </p:nvSpPr>
        <p:spPr>
          <a:xfrm>
            <a:off x="1560025" y="3222174"/>
            <a:ext cx="1702466" cy="276985"/>
          </a:xfrm>
          <a:prstGeom prst="rect">
            <a:avLst/>
          </a:prstGeom>
          <a:noFill/>
        </p:spPr>
        <p:txBody>
          <a:bodyPr wrap="square" lIns="68567" tIns="34283" rIns="68567" bIns="34283" rtlCol="0">
            <a:spAutoFit/>
          </a:bodyPr>
          <a:lstStyle/>
          <a:p>
            <a:r>
              <a:rPr lang="en-US" sz="1350" dirty="0"/>
              <a:t>An ABC molecule</a:t>
            </a:r>
          </a:p>
        </p:txBody>
      </p:sp>
    </p:spTree>
    <p:extLst>
      <p:ext uri="{BB962C8B-B14F-4D97-AF65-F5344CB8AC3E}">
        <p14:creationId xmlns:p14="http://schemas.microsoft.com/office/powerpoint/2010/main" val="100031371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28720" y="885729"/>
            <a:ext cx="6686550" cy="658367"/>
          </a:xfrm>
        </p:spPr>
        <p:txBody>
          <a:bodyPr/>
          <a:lstStyle/>
          <a:p>
            <a:r>
              <a:rPr lang="en-US" sz="3000" dirty="0">
                <a:solidFill>
                  <a:schemeClr val="bg1"/>
                </a:solidFill>
                <a:latin typeface="Arial"/>
                <a:cs typeface="Arial"/>
              </a:rPr>
              <a:t>ABCF1: What’s known so far</a:t>
            </a:r>
          </a:p>
        </p:txBody>
      </p:sp>
      <p:sp>
        <p:nvSpPr>
          <p:cNvPr id="4" name="TextBox 3"/>
          <p:cNvSpPr txBox="1"/>
          <p:nvPr/>
        </p:nvSpPr>
        <p:spPr>
          <a:xfrm>
            <a:off x="652775" y="1544096"/>
            <a:ext cx="7227880" cy="3223168"/>
          </a:xfrm>
          <a:prstGeom prst="rect">
            <a:avLst/>
          </a:prstGeom>
          <a:noFill/>
        </p:spPr>
        <p:txBody>
          <a:bodyPr wrap="square" lIns="105896" tIns="52948" rIns="105896" bIns="52948" rtlCol="0">
            <a:spAutoFit/>
          </a:bodyPr>
          <a:lstStyle/>
          <a:p>
            <a:pPr marL="330923" indent="-330923" defTabSz="346472">
              <a:buFont typeface="Wingdings" charset="2"/>
              <a:buChar char="ü"/>
            </a:pPr>
            <a:r>
              <a:rPr lang="en-US" sz="1350" dirty="0" err="1" smtClean="0">
                <a:solidFill>
                  <a:schemeClr val="bg1"/>
                </a:solidFill>
              </a:rPr>
              <a:t>Manon</a:t>
            </a:r>
            <a:r>
              <a:rPr lang="en-US" sz="1350" dirty="0" smtClean="0">
                <a:solidFill>
                  <a:schemeClr val="bg1"/>
                </a:solidFill>
              </a:rPr>
              <a:t> </a:t>
            </a:r>
            <a:r>
              <a:rPr lang="en-US" sz="1350" dirty="0">
                <a:solidFill>
                  <a:schemeClr val="bg1"/>
                </a:solidFill>
              </a:rPr>
              <a:t>et al., (1998):	 </a:t>
            </a:r>
            <a:endParaRPr lang="en-US" sz="1350" dirty="0" smtClean="0">
              <a:solidFill>
                <a:schemeClr val="bg1"/>
              </a:solidFill>
            </a:endParaRPr>
          </a:p>
          <a:p>
            <a:pPr marL="330923" indent="-330923" defTabSz="346472">
              <a:buFont typeface="Wingdings" charset="2"/>
              <a:buChar char="ü"/>
            </a:pPr>
            <a:r>
              <a:rPr lang="en-US" sz="1350" dirty="0" smtClean="0">
                <a:solidFill>
                  <a:schemeClr val="bg1"/>
                </a:solidFill>
              </a:rPr>
              <a:t>Discovered </a:t>
            </a:r>
            <a:r>
              <a:rPr lang="en-US" sz="1350" dirty="0">
                <a:solidFill>
                  <a:schemeClr val="bg1"/>
                </a:solidFill>
              </a:rPr>
              <a:t>the expression of ABCF1 in </a:t>
            </a:r>
            <a:r>
              <a:rPr lang="en-US" sz="1350" dirty="0" smtClean="0">
                <a:solidFill>
                  <a:schemeClr val="bg1"/>
                </a:solidFill>
              </a:rPr>
              <a:t>TNF-alpha stimulated </a:t>
            </a:r>
            <a:r>
              <a:rPr lang="en-US" sz="1350" dirty="0" err="1">
                <a:solidFill>
                  <a:schemeClr val="bg1"/>
                </a:solidFill>
              </a:rPr>
              <a:t>synoviocytes</a:t>
            </a:r>
            <a:r>
              <a:rPr lang="en-US" sz="1350" dirty="0">
                <a:solidFill>
                  <a:schemeClr val="bg1"/>
                </a:solidFill>
              </a:rPr>
              <a:t> of Rheumatoid Arthritis patients</a:t>
            </a:r>
          </a:p>
          <a:p>
            <a:endParaRPr lang="en-US" sz="1350" dirty="0">
              <a:solidFill>
                <a:schemeClr val="bg1"/>
              </a:solidFill>
            </a:endParaRPr>
          </a:p>
          <a:p>
            <a:pPr marL="330923" indent="-330923">
              <a:buFont typeface="Wingdings" charset="2"/>
              <a:buChar char="ü"/>
            </a:pPr>
            <a:r>
              <a:rPr lang="en-US" sz="1350" dirty="0">
                <a:solidFill>
                  <a:schemeClr val="bg1"/>
                </a:solidFill>
              </a:rPr>
              <a:t> </a:t>
            </a:r>
            <a:r>
              <a:rPr lang="en-US" sz="1350" dirty="0" err="1">
                <a:solidFill>
                  <a:schemeClr val="bg1"/>
                </a:solidFill>
              </a:rPr>
              <a:t>Tyzach</a:t>
            </a:r>
            <a:r>
              <a:rPr lang="en-US" sz="1350" dirty="0">
                <a:solidFill>
                  <a:schemeClr val="bg1"/>
                </a:solidFill>
              </a:rPr>
              <a:t> et al., (2000):	 ABCF1  recruits' met-tRNA to ribosomes and </a:t>
            </a:r>
            <a:r>
              <a:rPr lang="en-US" sz="1350" dirty="0" smtClean="0">
                <a:solidFill>
                  <a:schemeClr val="bg1"/>
                </a:solidFill>
              </a:rPr>
              <a:t>helps </a:t>
            </a:r>
            <a:r>
              <a:rPr lang="en-US" sz="1350" dirty="0">
                <a:solidFill>
                  <a:schemeClr val="bg1"/>
                </a:solidFill>
              </a:rPr>
              <a:t>in translation initiation</a:t>
            </a:r>
          </a:p>
          <a:p>
            <a:pPr marL="330923" indent="-330923">
              <a:buFont typeface="Wingdings" charset="2"/>
              <a:buChar char="ü"/>
            </a:pPr>
            <a:endParaRPr lang="en-US" sz="1350" dirty="0">
              <a:solidFill>
                <a:schemeClr val="bg1"/>
              </a:solidFill>
            </a:endParaRPr>
          </a:p>
          <a:p>
            <a:pPr marL="330923" indent="-330923">
              <a:buFont typeface="Wingdings" charset="2"/>
              <a:buChar char="ü"/>
            </a:pPr>
            <a:r>
              <a:rPr lang="en-US" sz="1350" dirty="0">
                <a:solidFill>
                  <a:schemeClr val="bg1"/>
                </a:solidFill>
              </a:rPr>
              <a:t>Ota  et al., (2007):	 </a:t>
            </a:r>
            <a:r>
              <a:rPr lang="en-US" sz="1350" dirty="0" smtClean="0">
                <a:solidFill>
                  <a:schemeClr val="bg1"/>
                </a:solidFill>
              </a:rPr>
              <a:t>ABCF1 </a:t>
            </a:r>
            <a:r>
              <a:rPr lang="en-US" sz="1350" dirty="0">
                <a:solidFill>
                  <a:schemeClr val="bg1"/>
                </a:solidFill>
              </a:rPr>
              <a:t>is associated with susceptibility to </a:t>
            </a:r>
            <a:r>
              <a:rPr lang="en-US" sz="1350" dirty="0" smtClean="0">
                <a:solidFill>
                  <a:schemeClr val="bg1"/>
                </a:solidFill>
              </a:rPr>
              <a:t>autoimmune pancreatitis</a:t>
            </a:r>
            <a:endParaRPr lang="en-US" sz="1350" dirty="0">
              <a:solidFill>
                <a:schemeClr val="bg1"/>
              </a:solidFill>
            </a:endParaRPr>
          </a:p>
          <a:p>
            <a:endParaRPr lang="en-US" sz="1350" dirty="0">
              <a:solidFill>
                <a:schemeClr val="bg1"/>
              </a:solidFill>
            </a:endParaRPr>
          </a:p>
          <a:p>
            <a:pPr marL="330923" indent="-330923">
              <a:buFont typeface="Wingdings" charset="2"/>
              <a:buChar char="ü"/>
            </a:pPr>
            <a:r>
              <a:rPr lang="en-US" sz="1350" dirty="0">
                <a:solidFill>
                  <a:schemeClr val="bg1"/>
                </a:solidFill>
              </a:rPr>
              <a:t>Lee et al., (2013):	</a:t>
            </a:r>
            <a:r>
              <a:rPr lang="en-US" sz="1350" dirty="0" smtClean="0">
                <a:solidFill>
                  <a:schemeClr val="bg1"/>
                </a:solidFill>
              </a:rPr>
              <a:t>ABCF1 </a:t>
            </a:r>
            <a:r>
              <a:rPr lang="en-US" sz="1350" dirty="0">
                <a:solidFill>
                  <a:schemeClr val="bg1"/>
                </a:solidFill>
              </a:rPr>
              <a:t>is involved in regulating innate immune </a:t>
            </a:r>
            <a:r>
              <a:rPr lang="en-US" sz="1350" dirty="0" smtClean="0">
                <a:solidFill>
                  <a:schemeClr val="bg1"/>
                </a:solidFill>
              </a:rPr>
              <a:t>response </a:t>
            </a:r>
            <a:r>
              <a:rPr lang="en-US" sz="1350" dirty="0">
                <a:solidFill>
                  <a:schemeClr val="bg1"/>
                </a:solidFill>
              </a:rPr>
              <a:t>to cytosolic DNA</a:t>
            </a:r>
          </a:p>
          <a:p>
            <a:endParaRPr lang="en-US" sz="1350" dirty="0">
              <a:solidFill>
                <a:schemeClr val="bg1"/>
              </a:solidFill>
            </a:endParaRPr>
          </a:p>
          <a:p>
            <a:pPr marL="330923" indent="-330923">
              <a:buFont typeface="Wingdings" charset="2"/>
              <a:buChar char="ü"/>
            </a:pPr>
            <a:r>
              <a:rPr lang="en-US" sz="1350" dirty="0">
                <a:solidFill>
                  <a:schemeClr val="bg1"/>
                </a:solidFill>
              </a:rPr>
              <a:t>Wilcox, </a:t>
            </a:r>
            <a:r>
              <a:rPr lang="en-US" sz="1350" b="1" dirty="0">
                <a:solidFill>
                  <a:schemeClr val="bg1"/>
                </a:solidFill>
              </a:rPr>
              <a:t>Arora</a:t>
            </a:r>
            <a:r>
              <a:rPr lang="en-US" sz="1350" dirty="0">
                <a:solidFill>
                  <a:schemeClr val="bg1"/>
                </a:solidFill>
              </a:rPr>
              <a:t>, et al. (2017):    Generated an </a:t>
            </a:r>
            <a:r>
              <a:rPr lang="en-US" sz="1350" i="1" dirty="0">
                <a:solidFill>
                  <a:schemeClr val="bg1"/>
                </a:solidFill>
              </a:rPr>
              <a:t>Abcf1+/- </a:t>
            </a:r>
            <a:r>
              <a:rPr lang="en-US" sz="1350" dirty="0">
                <a:solidFill>
                  <a:schemeClr val="bg1"/>
                </a:solidFill>
              </a:rPr>
              <a:t>mice, with </a:t>
            </a:r>
            <a:r>
              <a:rPr lang="en-US" sz="1350" i="1" dirty="0">
                <a:solidFill>
                  <a:schemeClr val="bg1"/>
                </a:solidFill>
              </a:rPr>
              <a:t>Abcf1</a:t>
            </a:r>
            <a:r>
              <a:rPr lang="en-US" sz="1350" dirty="0">
                <a:solidFill>
                  <a:schemeClr val="bg1"/>
                </a:solidFill>
              </a:rPr>
              <a:t> KO </a:t>
            </a:r>
            <a:r>
              <a:rPr lang="en-US" sz="1350" dirty="0" smtClean="0">
                <a:solidFill>
                  <a:schemeClr val="bg1"/>
                </a:solidFill>
              </a:rPr>
              <a:t>lethal at </a:t>
            </a:r>
            <a:r>
              <a:rPr lang="en-US" sz="1350" dirty="0">
                <a:solidFill>
                  <a:schemeClr val="bg1"/>
                </a:solidFill>
              </a:rPr>
              <a:t>3.5 </a:t>
            </a:r>
            <a:r>
              <a:rPr lang="en-US" sz="1350" dirty="0" err="1">
                <a:solidFill>
                  <a:schemeClr val="bg1"/>
                </a:solidFill>
              </a:rPr>
              <a:t>dpc</a:t>
            </a:r>
            <a:r>
              <a:rPr lang="en-US" sz="1350" dirty="0">
                <a:solidFill>
                  <a:schemeClr val="bg1"/>
                </a:solidFill>
              </a:rPr>
              <a:t> and </a:t>
            </a:r>
            <a:r>
              <a:rPr lang="en-US" sz="1350" dirty="0" smtClean="0">
                <a:solidFill>
                  <a:schemeClr val="bg1"/>
                </a:solidFill>
              </a:rPr>
              <a:t>studied its role in immune response</a:t>
            </a:r>
          </a:p>
          <a:p>
            <a:endParaRPr lang="en-US" sz="1350" b="1" i="1" dirty="0">
              <a:solidFill>
                <a:schemeClr val="bg1"/>
              </a:solidFill>
            </a:endParaRPr>
          </a:p>
          <a:p>
            <a:pPr marL="257175" indent="-257175">
              <a:buFont typeface="Wingdings" charset="2"/>
              <a:buChar char="ü"/>
            </a:pPr>
            <a:r>
              <a:rPr lang="en-US" sz="1350" b="1" dirty="0">
                <a:solidFill>
                  <a:schemeClr val="bg1"/>
                </a:solidFill>
              </a:rPr>
              <a:t>Arora, </a:t>
            </a:r>
            <a:r>
              <a:rPr lang="en-US" sz="1350" b="1" i="1" dirty="0">
                <a:solidFill>
                  <a:schemeClr val="bg1"/>
                </a:solidFill>
              </a:rPr>
              <a:t>et al. (2018):     </a:t>
            </a:r>
            <a:r>
              <a:rPr lang="en-US" sz="1350" b="1" dirty="0">
                <a:solidFill>
                  <a:schemeClr val="bg1"/>
                </a:solidFill>
              </a:rPr>
              <a:t>Homology modeling studies suggested ABCF1 to be the first ABC </a:t>
            </a:r>
            <a:r>
              <a:rPr lang="en-US" sz="1350" b="1" dirty="0" smtClean="0">
                <a:solidFill>
                  <a:schemeClr val="bg1"/>
                </a:solidFill>
              </a:rPr>
              <a:t>transporter </a:t>
            </a:r>
            <a:r>
              <a:rPr lang="en-US" sz="1350" b="1" dirty="0">
                <a:solidFill>
                  <a:schemeClr val="bg1"/>
                </a:solidFill>
              </a:rPr>
              <a:t>to ever </a:t>
            </a:r>
            <a:r>
              <a:rPr lang="en-US" sz="1350" b="1" dirty="0" smtClean="0">
                <a:solidFill>
                  <a:schemeClr val="bg1"/>
                </a:solidFill>
              </a:rPr>
              <a:t>possess</a:t>
            </a:r>
            <a:r>
              <a:rPr lang="en-US" sz="1350" b="1" dirty="0">
                <a:solidFill>
                  <a:schemeClr val="bg1"/>
                </a:solidFill>
              </a:rPr>
              <a:t> </a:t>
            </a:r>
            <a:r>
              <a:rPr lang="en-US" sz="1350" b="1" dirty="0" smtClean="0">
                <a:solidFill>
                  <a:schemeClr val="bg1"/>
                </a:solidFill>
              </a:rPr>
              <a:t>E2 </a:t>
            </a:r>
            <a:r>
              <a:rPr lang="en-US" sz="1350" b="1" dirty="0">
                <a:solidFill>
                  <a:schemeClr val="bg1"/>
                </a:solidFill>
              </a:rPr>
              <a:t>ubiquitin-conjugating </a:t>
            </a:r>
            <a:r>
              <a:rPr lang="en-US" sz="1350" b="1" dirty="0" smtClean="0">
                <a:solidFill>
                  <a:schemeClr val="bg1"/>
                </a:solidFill>
              </a:rPr>
              <a:t>activity</a:t>
            </a:r>
            <a:endParaRPr lang="en-US" sz="1350" b="1" dirty="0">
              <a:solidFill>
                <a:schemeClr val="bg1"/>
              </a:solidFill>
            </a:endParaRPr>
          </a:p>
        </p:txBody>
      </p:sp>
      <p:sp>
        <p:nvSpPr>
          <p:cNvPr id="3" name="Slide Number Placeholder 2"/>
          <p:cNvSpPr>
            <a:spLocks noGrp="1"/>
          </p:cNvSpPr>
          <p:nvPr>
            <p:ph type="sldNum" sz="quarter" idx="12"/>
          </p:nvPr>
        </p:nvSpPr>
        <p:spPr/>
        <p:txBody>
          <a:bodyPr/>
          <a:lstStyle/>
          <a:p>
            <a:fld id="{F36DD0FD-55B0-48C4-8AF2-8A69533EDFC3}" type="slidenum">
              <a:rPr lang="en-US" smtClean="0"/>
              <a:pPr/>
              <a:t>38</a:t>
            </a:fld>
            <a:endParaRPr lang="en-US" dirty="0"/>
          </a:p>
        </p:txBody>
      </p:sp>
    </p:spTree>
    <p:extLst>
      <p:ext uri="{BB962C8B-B14F-4D97-AF65-F5344CB8AC3E}">
        <p14:creationId xmlns:p14="http://schemas.microsoft.com/office/powerpoint/2010/main" val="233604015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1325" y="891995"/>
            <a:ext cx="8229600" cy="857250"/>
          </a:xfrm>
        </p:spPr>
        <p:txBody>
          <a:bodyPr/>
          <a:lstStyle/>
          <a:p>
            <a:r>
              <a:rPr lang="en-US" dirty="0">
                <a:solidFill>
                  <a:schemeClr val="bg1"/>
                </a:solidFill>
                <a:latin typeface="Arial"/>
                <a:cs typeface="Arial"/>
              </a:rPr>
              <a:t>Hypothesis</a:t>
            </a:r>
          </a:p>
        </p:txBody>
      </p:sp>
      <p:sp>
        <p:nvSpPr>
          <p:cNvPr id="3" name="TextBox 2"/>
          <p:cNvSpPr txBox="1"/>
          <p:nvPr/>
        </p:nvSpPr>
        <p:spPr>
          <a:xfrm>
            <a:off x="601670" y="2113635"/>
            <a:ext cx="7635250" cy="1546563"/>
          </a:xfrm>
          <a:prstGeom prst="rect">
            <a:avLst/>
          </a:prstGeom>
          <a:noFill/>
        </p:spPr>
        <p:txBody>
          <a:bodyPr wrap="square" lIns="68567" tIns="34283" rIns="68567" bIns="34283" rtlCol="0">
            <a:spAutoFit/>
          </a:bodyPr>
          <a:lstStyle/>
          <a:p>
            <a:pPr marL="257126" indent="-257126">
              <a:buFont typeface="Arial"/>
              <a:buChar char="•"/>
            </a:pPr>
            <a:r>
              <a:rPr lang="en-US" sz="3200" dirty="0">
                <a:solidFill>
                  <a:schemeClr val="bg1"/>
                </a:solidFill>
              </a:rPr>
              <a:t>ABCF1 is an ubiquitin enzyme and regulates innate immune responses in macrophages and controls cytokine storm during sepsis </a:t>
            </a:r>
          </a:p>
        </p:txBody>
      </p:sp>
    </p:spTree>
    <p:extLst>
      <p:ext uri="{BB962C8B-B14F-4D97-AF65-F5344CB8AC3E}">
        <p14:creationId xmlns:p14="http://schemas.microsoft.com/office/powerpoint/2010/main" val="262958971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8237" y="492860"/>
            <a:ext cx="7940660" cy="857250"/>
          </a:xfrm>
        </p:spPr>
        <p:txBody>
          <a:bodyPr>
            <a:normAutofit/>
          </a:bodyPr>
          <a:lstStyle/>
          <a:p>
            <a:r>
              <a:rPr lang="en-US" sz="2025" dirty="0">
                <a:solidFill>
                  <a:schemeClr val="bg1"/>
                </a:solidFill>
                <a:latin typeface="Arial"/>
                <a:cs typeface="Arial"/>
              </a:rPr>
              <a:t>ABCF1 regulates TLR4 endocytosis and macrophage polarization by targeting SYK and TRAF3 for K63- linked </a:t>
            </a:r>
            <a:r>
              <a:rPr lang="en-US" sz="2025" dirty="0" err="1">
                <a:solidFill>
                  <a:schemeClr val="bg1"/>
                </a:solidFill>
                <a:latin typeface="Arial"/>
                <a:cs typeface="Arial"/>
              </a:rPr>
              <a:t>polyubiquitination</a:t>
            </a:r>
            <a:endParaRPr lang="en-US" sz="2025" dirty="0">
              <a:solidFill>
                <a:schemeClr val="bg1"/>
              </a:solidFill>
              <a:latin typeface="Arial"/>
              <a:cs typeface="Arial"/>
            </a:endParaRPr>
          </a:p>
        </p:txBody>
      </p:sp>
      <p:pic>
        <p:nvPicPr>
          <p:cNvPr id="4" name="Picture 3"/>
          <p:cNvPicPr/>
          <p:nvPr/>
        </p:nvPicPr>
        <p:blipFill>
          <a:blip r:embed="rId2">
            <a:extLst>
              <a:ext uri="{28A0092B-C50C-407E-A947-70E740481C1C}">
                <a14:useLocalDpi xmlns:a14="http://schemas.microsoft.com/office/drawing/2010/main" val="0"/>
              </a:ext>
            </a:extLst>
          </a:blip>
          <a:stretch>
            <a:fillRect/>
          </a:stretch>
        </p:blipFill>
        <p:spPr>
          <a:xfrm>
            <a:off x="1485900" y="1350110"/>
            <a:ext cx="6265334" cy="3439583"/>
          </a:xfrm>
          <a:prstGeom prst="rect">
            <a:avLst/>
          </a:prstGeom>
        </p:spPr>
      </p:pic>
    </p:spTree>
    <p:extLst>
      <p:ext uri="{BB962C8B-B14F-4D97-AF65-F5344CB8AC3E}">
        <p14:creationId xmlns:p14="http://schemas.microsoft.com/office/powerpoint/2010/main" val="45369228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 name="Title 1"/>
          <p:cNvSpPr txBox="1">
            <a:spLocks/>
          </p:cNvSpPr>
          <p:nvPr/>
        </p:nvSpPr>
        <p:spPr>
          <a:xfrm>
            <a:off x="-243420" y="423370"/>
            <a:ext cx="9810750" cy="433880"/>
          </a:xfrm>
          <a:prstGeom prst="rect">
            <a:avLst/>
          </a:prstGeom>
        </p:spPr>
        <p:txBody>
          <a:bodyPr/>
          <a:lstStyle>
            <a:lvl1pPr algn="ctr" defTabSz="457113" rtl="0" eaLnBrk="0" fontAlgn="base" hangingPunct="0">
              <a:spcBef>
                <a:spcPct val="0"/>
              </a:spcBef>
              <a:spcAft>
                <a:spcPct val="0"/>
              </a:spcAft>
              <a:defRPr sz="4500" kern="1200">
                <a:solidFill>
                  <a:schemeClr val="tx1"/>
                </a:solidFill>
                <a:latin typeface="+mj-lt"/>
                <a:ea typeface="ＭＳ Ｐゴシック" charset="0"/>
                <a:cs typeface="+mj-cs"/>
              </a:defRPr>
            </a:lvl1pPr>
            <a:lvl2pPr algn="ctr" defTabSz="457113" rtl="0" eaLnBrk="0" fontAlgn="base" hangingPunct="0">
              <a:spcBef>
                <a:spcPct val="0"/>
              </a:spcBef>
              <a:spcAft>
                <a:spcPct val="0"/>
              </a:spcAft>
              <a:defRPr sz="4500">
                <a:solidFill>
                  <a:schemeClr val="tx1"/>
                </a:solidFill>
                <a:latin typeface="Calibri" pitchFamily="34" charset="0"/>
                <a:ea typeface="ＭＳ Ｐゴシック" charset="0"/>
              </a:defRPr>
            </a:lvl2pPr>
            <a:lvl3pPr algn="ctr" defTabSz="457113" rtl="0" eaLnBrk="0" fontAlgn="base" hangingPunct="0">
              <a:spcBef>
                <a:spcPct val="0"/>
              </a:spcBef>
              <a:spcAft>
                <a:spcPct val="0"/>
              </a:spcAft>
              <a:defRPr sz="4500">
                <a:solidFill>
                  <a:schemeClr val="tx1"/>
                </a:solidFill>
                <a:latin typeface="Calibri" pitchFamily="34" charset="0"/>
                <a:ea typeface="ＭＳ Ｐゴシック" charset="0"/>
              </a:defRPr>
            </a:lvl3pPr>
            <a:lvl4pPr algn="ctr" defTabSz="457113" rtl="0" eaLnBrk="0" fontAlgn="base" hangingPunct="0">
              <a:spcBef>
                <a:spcPct val="0"/>
              </a:spcBef>
              <a:spcAft>
                <a:spcPct val="0"/>
              </a:spcAft>
              <a:defRPr sz="4500">
                <a:solidFill>
                  <a:schemeClr val="tx1"/>
                </a:solidFill>
                <a:latin typeface="Calibri" pitchFamily="34" charset="0"/>
                <a:ea typeface="ＭＳ Ｐゴシック" charset="0"/>
              </a:defRPr>
            </a:lvl4pPr>
            <a:lvl5pPr algn="ctr" defTabSz="457113" rtl="0" eaLnBrk="0" fontAlgn="base" hangingPunct="0">
              <a:spcBef>
                <a:spcPct val="0"/>
              </a:spcBef>
              <a:spcAft>
                <a:spcPct val="0"/>
              </a:spcAft>
              <a:defRPr sz="4500">
                <a:solidFill>
                  <a:schemeClr val="tx1"/>
                </a:solidFill>
                <a:latin typeface="Calibri" pitchFamily="34" charset="0"/>
                <a:ea typeface="ＭＳ Ｐゴシック" charset="0"/>
              </a:defRPr>
            </a:lvl5pPr>
            <a:lvl6pPr marL="457113" algn="ctr" defTabSz="457113" rtl="0" fontAlgn="base">
              <a:spcBef>
                <a:spcPct val="0"/>
              </a:spcBef>
              <a:spcAft>
                <a:spcPct val="0"/>
              </a:spcAft>
              <a:defRPr sz="4500">
                <a:solidFill>
                  <a:schemeClr val="tx1"/>
                </a:solidFill>
                <a:latin typeface="Calibri" pitchFamily="34" charset="0"/>
              </a:defRPr>
            </a:lvl6pPr>
            <a:lvl7pPr marL="914226" algn="ctr" defTabSz="457113" rtl="0" fontAlgn="base">
              <a:spcBef>
                <a:spcPct val="0"/>
              </a:spcBef>
              <a:spcAft>
                <a:spcPct val="0"/>
              </a:spcAft>
              <a:defRPr sz="4500">
                <a:solidFill>
                  <a:schemeClr val="tx1"/>
                </a:solidFill>
                <a:latin typeface="Calibri" pitchFamily="34" charset="0"/>
              </a:defRPr>
            </a:lvl7pPr>
            <a:lvl8pPr marL="1371341" algn="ctr" defTabSz="457113" rtl="0" fontAlgn="base">
              <a:spcBef>
                <a:spcPct val="0"/>
              </a:spcBef>
              <a:spcAft>
                <a:spcPct val="0"/>
              </a:spcAft>
              <a:defRPr sz="4500">
                <a:solidFill>
                  <a:schemeClr val="tx1"/>
                </a:solidFill>
                <a:latin typeface="Calibri" pitchFamily="34" charset="0"/>
              </a:defRPr>
            </a:lvl8pPr>
            <a:lvl9pPr marL="1828453" algn="ctr" defTabSz="457113" rtl="0" fontAlgn="base">
              <a:spcBef>
                <a:spcPct val="0"/>
              </a:spcBef>
              <a:spcAft>
                <a:spcPct val="0"/>
              </a:spcAft>
              <a:defRPr sz="4500">
                <a:solidFill>
                  <a:schemeClr val="tx1"/>
                </a:solidFill>
                <a:latin typeface="Calibri" pitchFamily="34" charset="0"/>
              </a:defRPr>
            </a:lvl9pPr>
          </a:lstStyle>
          <a:p>
            <a:r>
              <a:rPr lang="en-US" sz="2100" dirty="0" smtClean="0">
                <a:solidFill>
                  <a:schemeClr val="bg1"/>
                </a:solidFill>
                <a:latin typeface="Arial"/>
                <a:cs typeface="Arial"/>
              </a:rPr>
              <a:t>ABCF1 is </a:t>
            </a:r>
            <a:r>
              <a:rPr lang="en-US" sz="2100" dirty="0">
                <a:solidFill>
                  <a:schemeClr val="bg1"/>
                </a:solidFill>
                <a:latin typeface="Arial"/>
                <a:cs typeface="Arial"/>
              </a:rPr>
              <a:t>vital for </a:t>
            </a:r>
            <a:r>
              <a:rPr lang="en-US" sz="2100" dirty="0" err="1">
                <a:solidFill>
                  <a:schemeClr val="bg1"/>
                </a:solidFill>
                <a:latin typeface="Arial"/>
                <a:cs typeface="Arial"/>
              </a:rPr>
              <a:t>Fc</a:t>
            </a:r>
            <a:r>
              <a:rPr lang="en-US" sz="2100" dirty="0" err="1">
                <a:solidFill>
                  <a:schemeClr val="bg1"/>
                </a:solidFill>
                <a:latin typeface="Symbol" charset="2"/>
                <a:cs typeface="Symbol" charset="2"/>
              </a:rPr>
              <a:t>g</a:t>
            </a:r>
            <a:r>
              <a:rPr lang="en-US" sz="2100" dirty="0" err="1">
                <a:solidFill>
                  <a:schemeClr val="bg1"/>
                </a:solidFill>
                <a:latin typeface="Arial"/>
                <a:cs typeface="Arial"/>
              </a:rPr>
              <a:t>R</a:t>
            </a:r>
            <a:r>
              <a:rPr lang="en-US" sz="2100" dirty="0">
                <a:solidFill>
                  <a:schemeClr val="bg1"/>
                </a:solidFill>
                <a:latin typeface="Arial"/>
                <a:cs typeface="Arial"/>
              </a:rPr>
              <a:t> IIA mediated phagocytosis </a:t>
            </a:r>
          </a:p>
        </p:txBody>
      </p:sp>
      <p:pic>
        <p:nvPicPr>
          <p:cNvPr id="2" name="Picture 1"/>
          <p:cNvPicPr>
            <a:picLocks noChangeAspect="1"/>
          </p:cNvPicPr>
          <p:nvPr/>
        </p:nvPicPr>
        <p:blipFill>
          <a:blip r:embed="rId2"/>
          <a:stretch>
            <a:fillRect/>
          </a:stretch>
        </p:blipFill>
        <p:spPr>
          <a:xfrm>
            <a:off x="2211231" y="857250"/>
            <a:ext cx="4901448" cy="4011083"/>
          </a:xfrm>
          <a:prstGeom prst="rect">
            <a:avLst/>
          </a:prstGeom>
        </p:spPr>
      </p:pic>
    </p:spTree>
    <p:extLst>
      <p:ext uri="{BB962C8B-B14F-4D97-AF65-F5344CB8AC3E}">
        <p14:creationId xmlns:p14="http://schemas.microsoft.com/office/powerpoint/2010/main" val="4901162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1670" y="433880"/>
            <a:ext cx="8246070" cy="857250"/>
          </a:xfrm>
        </p:spPr>
        <p:txBody>
          <a:bodyPr>
            <a:normAutofit fontScale="90000"/>
          </a:bodyPr>
          <a:lstStyle/>
          <a:p>
            <a:pPr lvl="0"/>
            <a:r>
              <a:rPr lang="en-CA" sz="2100" dirty="0">
                <a:solidFill>
                  <a:schemeClr val="bg1"/>
                </a:solidFill>
                <a:latin typeface="Arial"/>
                <a:cs typeface="Arial"/>
              </a:rPr>
              <a:t>ABCF1 positively regulates IFN-I production in </a:t>
            </a:r>
            <a:br>
              <a:rPr lang="en-CA" sz="2100" dirty="0">
                <a:solidFill>
                  <a:schemeClr val="bg1"/>
                </a:solidFill>
                <a:latin typeface="Arial"/>
                <a:cs typeface="Arial"/>
              </a:rPr>
            </a:br>
            <a:r>
              <a:rPr lang="en-CA" sz="2100" dirty="0">
                <a:solidFill>
                  <a:schemeClr val="bg1"/>
                </a:solidFill>
                <a:latin typeface="Arial"/>
                <a:cs typeface="Arial"/>
              </a:rPr>
              <a:t>TLR3 signaling via Oas1 pathway</a:t>
            </a:r>
            <a:r>
              <a:rPr lang="en-CA" sz="2100" dirty="0">
                <a:latin typeface="Arial"/>
                <a:cs typeface="Arial"/>
              </a:rPr>
              <a:t/>
            </a:r>
            <a:br>
              <a:rPr lang="en-CA" sz="2100" dirty="0">
                <a:latin typeface="Arial"/>
                <a:cs typeface="Arial"/>
              </a:rPr>
            </a:br>
            <a:endParaRPr lang="en-US" sz="2100" dirty="0">
              <a:latin typeface="Arial"/>
              <a:cs typeface="Arial"/>
            </a:endParaRPr>
          </a:p>
        </p:txBody>
      </p:sp>
      <p:pic>
        <p:nvPicPr>
          <p:cNvPr id="3" name="Picture 2"/>
          <p:cNvPicPr>
            <a:picLocks noChangeAspect="1"/>
          </p:cNvPicPr>
          <p:nvPr/>
        </p:nvPicPr>
        <p:blipFill>
          <a:blip r:embed="rId2"/>
          <a:stretch>
            <a:fillRect/>
          </a:stretch>
        </p:blipFill>
        <p:spPr>
          <a:xfrm>
            <a:off x="2375958" y="1197405"/>
            <a:ext cx="4392083" cy="3686933"/>
          </a:xfrm>
          <a:prstGeom prst="rect">
            <a:avLst/>
          </a:prstGeom>
        </p:spPr>
      </p:pic>
    </p:spTree>
    <p:extLst>
      <p:ext uri="{BB962C8B-B14F-4D97-AF65-F5344CB8AC3E}">
        <p14:creationId xmlns:p14="http://schemas.microsoft.com/office/powerpoint/2010/main" val="5157733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0"/>
            <a:ext cx="6932084" cy="857250"/>
          </a:xfrm>
        </p:spPr>
        <p:txBody>
          <a:bodyPr/>
          <a:lstStyle/>
          <a:p>
            <a:r>
              <a:rPr lang="en-US" sz="2325" dirty="0">
                <a:latin typeface="Arial"/>
                <a:cs typeface="Arial"/>
              </a:rPr>
              <a:t>ABCF1 protects against sepsis by regulating </a:t>
            </a:r>
            <a:br>
              <a:rPr lang="en-US" sz="2325" dirty="0">
                <a:latin typeface="Arial"/>
                <a:cs typeface="Arial"/>
              </a:rPr>
            </a:br>
            <a:r>
              <a:rPr lang="en-US" sz="2325" dirty="0" err="1">
                <a:latin typeface="Arial"/>
                <a:cs typeface="Arial"/>
              </a:rPr>
              <a:t>IFN</a:t>
            </a:r>
            <a:r>
              <a:rPr lang="en-US" sz="2325" dirty="0" err="1">
                <a:latin typeface="Symbol" charset="2"/>
                <a:cs typeface="Symbol" charset="2"/>
              </a:rPr>
              <a:t>b</a:t>
            </a:r>
            <a:r>
              <a:rPr lang="en-US" sz="2325" dirty="0">
                <a:latin typeface="Arial"/>
                <a:cs typeface="Arial"/>
              </a:rPr>
              <a:t> mediated SIRT1 expression</a:t>
            </a:r>
          </a:p>
        </p:txBody>
      </p:sp>
      <p:pic>
        <p:nvPicPr>
          <p:cNvPr id="3" name="Picture 2"/>
          <p:cNvPicPr/>
          <p:nvPr/>
        </p:nvPicPr>
        <p:blipFill>
          <a:blip r:embed="rId2">
            <a:extLst>
              <a:ext uri="{28A0092B-C50C-407E-A947-70E740481C1C}">
                <a14:useLocalDpi xmlns:a14="http://schemas.microsoft.com/office/drawing/2010/main" val="0"/>
              </a:ext>
            </a:extLst>
          </a:blip>
          <a:srcRect/>
          <a:stretch>
            <a:fillRect/>
          </a:stretch>
        </p:blipFill>
        <p:spPr bwMode="auto">
          <a:xfrm>
            <a:off x="2343150" y="846667"/>
            <a:ext cx="4726516" cy="3594205"/>
          </a:xfrm>
          <a:prstGeom prst="rect">
            <a:avLst/>
          </a:prstGeom>
          <a:noFill/>
          <a:ln>
            <a:noFill/>
          </a:ln>
        </p:spPr>
      </p:pic>
    </p:spTree>
    <p:extLst>
      <p:ext uri="{BB962C8B-B14F-4D97-AF65-F5344CB8AC3E}">
        <p14:creationId xmlns:p14="http://schemas.microsoft.com/office/powerpoint/2010/main" val="390387785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9917" y="950975"/>
            <a:ext cx="6172200" cy="857250"/>
          </a:xfrm>
        </p:spPr>
        <p:txBody>
          <a:bodyPr/>
          <a:lstStyle/>
          <a:p>
            <a:r>
              <a:rPr lang="en-US" dirty="0" smtClean="0">
                <a:solidFill>
                  <a:schemeClr val="bg1"/>
                </a:solidFill>
                <a:latin typeface="Arial"/>
                <a:cs typeface="Arial"/>
              </a:rPr>
              <a:t>Summary</a:t>
            </a:r>
            <a:endParaRPr lang="en-US" dirty="0">
              <a:latin typeface="Arial"/>
              <a:cs typeface="Arial"/>
            </a:endParaRPr>
          </a:p>
        </p:txBody>
      </p:sp>
      <p:sp>
        <p:nvSpPr>
          <p:cNvPr id="12" name="Rectangle 11"/>
          <p:cNvSpPr/>
          <p:nvPr/>
        </p:nvSpPr>
        <p:spPr>
          <a:xfrm>
            <a:off x="754375" y="1808225"/>
            <a:ext cx="7635250" cy="2531448"/>
          </a:xfrm>
          <a:prstGeom prst="rect">
            <a:avLst/>
          </a:prstGeom>
        </p:spPr>
        <p:txBody>
          <a:bodyPr wrap="square" lIns="68567" tIns="34283" rIns="68567" bIns="34283">
            <a:spAutoFit/>
          </a:bodyPr>
          <a:lstStyle/>
          <a:p>
            <a:pPr marL="257175" indent="-257175">
              <a:buAutoNum type="arabicPeriod"/>
            </a:pPr>
            <a:r>
              <a:rPr lang="en-US" sz="2000" dirty="0">
                <a:solidFill>
                  <a:schemeClr val="bg1"/>
                </a:solidFill>
              </a:rPr>
              <a:t>ABCF1 controls the </a:t>
            </a:r>
            <a:r>
              <a:rPr lang="en-US" sz="2000" b="1" dirty="0">
                <a:solidFill>
                  <a:schemeClr val="bg1"/>
                </a:solidFill>
              </a:rPr>
              <a:t>SIRS mediated cytokine storm </a:t>
            </a:r>
            <a:r>
              <a:rPr lang="en-US" sz="2000" dirty="0">
                <a:solidFill>
                  <a:schemeClr val="bg1"/>
                </a:solidFill>
              </a:rPr>
              <a:t>phase during </a:t>
            </a:r>
            <a:r>
              <a:rPr lang="en-US" sz="2000" b="1" dirty="0" smtClean="0">
                <a:solidFill>
                  <a:schemeClr val="bg1"/>
                </a:solidFill>
              </a:rPr>
              <a:t>sepsis</a:t>
            </a:r>
            <a:endParaRPr lang="en-US" sz="2000" dirty="0">
              <a:solidFill>
                <a:schemeClr val="bg1"/>
              </a:solidFill>
            </a:endParaRPr>
          </a:p>
          <a:p>
            <a:pPr marL="257175" indent="-257175">
              <a:buAutoNum type="arabicPeriod"/>
            </a:pPr>
            <a:r>
              <a:rPr lang="en-US" sz="2000" dirty="0" smtClean="0">
                <a:solidFill>
                  <a:schemeClr val="bg1"/>
                </a:solidFill>
              </a:rPr>
              <a:t>ABCF1 </a:t>
            </a:r>
            <a:r>
              <a:rPr lang="en-US" sz="2000" dirty="0">
                <a:solidFill>
                  <a:schemeClr val="bg1"/>
                </a:solidFill>
              </a:rPr>
              <a:t>targets </a:t>
            </a:r>
            <a:r>
              <a:rPr lang="en-US" sz="2000" b="1" dirty="0">
                <a:solidFill>
                  <a:schemeClr val="bg1"/>
                </a:solidFill>
              </a:rPr>
              <a:t>TRAF3 for K63-polyubiquitination </a:t>
            </a:r>
            <a:r>
              <a:rPr lang="en-US" sz="2000" dirty="0">
                <a:solidFill>
                  <a:schemeClr val="bg1"/>
                </a:solidFill>
              </a:rPr>
              <a:t>and controls the </a:t>
            </a:r>
            <a:r>
              <a:rPr lang="en-US" sz="2000" b="1" dirty="0">
                <a:solidFill>
                  <a:schemeClr val="bg1"/>
                </a:solidFill>
              </a:rPr>
              <a:t>SIRS phase to ET phase transition </a:t>
            </a:r>
            <a:r>
              <a:rPr lang="en-US" sz="2000" dirty="0">
                <a:solidFill>
                  <a:schemeClr val="bg1"/>
                </a:solidFill>
              </a:rPr>
              <a:t>during</a:t>
            </a:r>
            <a:r>
              <a:rPr lang="en-US" sz="2000" b="1" dirty="0">
                <a:solidFill>
                  <a:schemeClr val="bg1"/>
                </a:solidFill>
              </a:rPr>
              <a:t> </a:t>
            </a:r>
            <a:r>
              <a:rPr lang="en-US" sz="2000" b="1" dirty="0" smtClean="0">
                <a:solidFill>
                  <a:schemeClr val="bg1"/>
                </a:solidFill>
              </a:rPr>
              <a:t>sepsis</a:t>
            </a:r>
            <a:endParaRPr lang="en-US" sz="2000" b="1" dirty="0">
              <a:solidFill>
                <a:schemeClr val="bg1"/>
              </a:solidFill>
            </a:endParaRPr>
          </a:p>
          <a:p>
            <a:pPr marL="257175" indent="-257175">
              <a:buAutoNum type="arabicPeriod"/>
            </a:pPr>
            <a:r>
              <a:rPr lang="en-US" sz="2000" dirty="0" smtClean="0">
                <a:solidFill>
                  <a:schemeClr val="bg1"/>
                </a:solidFill>
              </a:rPr>
              <a:t>ABCF1 </a:t>
            </a:r>
            <a:r>
              <a:rPr lang="en-US" sz="2000" dirty="0">
                <a:solidFill>
                  <a:schemeClr val="bg1"/>
                </a:solidFill>
              </a:rPr>
              <a:t>regulates TRAF3-IRF3 dependent </a:t>
            </a:r>
            <a:r>
              <a:rPr lang="en-US" sz="2000" b="1" dirty="0" err="1">
                <a:solidFill>
                  <a:schemeClr val="bg1"/>
                </a:solidFill>
              </a:rPr>
              <a:t>IFN</a:t>
            </a:r>
            <a:r>
              <a:rPr lang="en-US" sz="2000" b="1" dirty="0" err="1">
                <a:solidFill>
                  <a:schemeClr val="bg1"/>
                </a:solidFill>
                <a:latin typeface="Symbol" charset="2"/>
                <a:cs typeface="Symbol" charset="2"/>
              </a:rPr>
              <a:t>b</a:t>
            </a:r>
            <a:r>
              <a:rPr lang="en-US" sz="2000" b="1" dirty="0">
                <a:solidFill>
                  <a:schemeClr val="bg1"/>
                </a:solidFill>
              </a:rPr>
              <a:t> production</a:t>
            </a:r>
            <a:r>
              <a:rPr lang="en-US" sz="2000" dirty="0">
                <a:solidFill>
                  <a:schemeClr val="bg1"/>
                </a:solidFill>
              </a:rPr>
              <a:t>, which controls </a:t>
            </a:r>
            <a:r>
              <a:rPr lang="en-US" sz="2000" b="1" dirty="0">
                <a:solidFill>
                  <a:schemeClr val="bg1"/>
                </a:solidFill>
              </a:rPr>
              <a:t>JAK-STAT mediated SIRT1 expression</a:t>
            </a:r>
            <a:r>
              <a:rPr lang="en-US" sz="2000" dirty="0">
                <a:solidFill>
                  <a:schemeClr val="bg1"/>
                </a:solidFill>
              </a:rPr>
              <a:t> </a:t>
            </a:r>
          </a:p>
          <a:p>
            <a:pPr marL="257175" indent="-257175">
              <a:buFontTx/>
              <a:buAutoNum type="arabicPeriod"/>
            </a:pPr>
            <a:r>
              <a:rPr lang="en-US" sz="2000" dirty="0" smtClean="0">
                <a:solidFill>
                  <a:schemeClr val="bg1"/>
                </a:solidFill>
              </a:rPr>
              <a:t>ABCF1 </a:t>
            </a:r>
            <a:r>
              <a:rPr lang="en-US" sz="2000" b="1" dirty="0">
                <a:solidFill>
                  <a:schemeClr val="bg1"/>
                </a:solidFill>
              </a:rPr>
              <a:t>controls renal circulatory failure and hypotension during </a:t>
            </a:r>
            <a:r>
              <a:rPr lang="en-US" sz="2000" b="1" dirty="0" smtClean="0">
                <a:solidFill>
                  <a:schemeClr val="bg1"/>
                </a:solidFill>
              </a:rPr>
              <a:t>sepsis</a:t>
            </a:r>
          </a:p>
        </p:txBody>
      </p:sp>
      <p:sp>
        <p:nvSpPr>
          <p:cNvPr id="13" name="Rectangle 12"/>
          <p:cNvSpPr/>
          <p:nvPr/>
        </p:nvSpPr>
        <p:spPr>
          <a:xfrm>
            <a:off x="1449917" y="3186632"/>
            <a:ext cx="6381750" cy="276985"/>
          </a:xfrm>
          <a:prstGeom prst="rect">
            <a:avLst/>
          </a:prstGeom>
        </p:spPr>
        <p:txBody>
          <a:bodyPr wrap="square" lIns="68567" tIns="34283" rIns="68567" bIns="34283">
            <a:spAutoFit/>
          </a:bodyPr>
          <a:lstStyle/>
          <a:p>
            <a:r>
              <a:rPr lang="en-US" sz="1350" dirty="0"/>
              <a:t> </a:t>
            </a:r>
          </a:p>
        </p:txBody>
      </p:sp>
      <p:sp>
        <p:nvSpPr>
          <p:cNvPr id="3" name="TextBox 2"/>
          <p:cNvSpPr txBox="1"/>
          <p:nvPr/>
        </p:nvSpPr>
        <p:spPr>
          <a:xfrm>
            <a:off x="-317500" y="222250"/>
            <a:ext cx="184731" cy="300082"/>
          </a:xfrm>
          <a:prstGeom prst="rect">
            <a:avLst/>
          </a:prstGeom>
          <a:noFill/>
        </p:spPr>
        <p:txBody>
          <a:bodyPr wrap="none" rtlCol="0">
            <a:spAutoFit/>
          </a:bodyPr>
          <a:lstStyle/>
          <a:p>
            <a:endParaRPr lang="en-US" sz="1350"/>
          </a:p>
        </p:txBody>
      </p:sp>
    </p:spTree>
    <p:extLst>
      <p:ext uri="{BB962C8B-B14F-4D97-AF65-F5344CB8AC3E}">
        <p14:creationId xmlns:p14="http://schemas.microsoft.com/office/powerpoint/2010/main" val="285237495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8965" y="1044700"/>
            <a:ext cx="8229600" cy="857250"/>
          </a:xfrm>
        </p:spPr>
        <p:txBody>
          <a:bodyPr/>
          <a:lstStyle/>
          <a:p>
            <a:r>
              <a:rPr lang="en-US" dirty="0">
                <a:solidFill>
                  <a:schemeClr val="bg1"/>
                </a:solidFill>
                <a:latin typeface="Arial"/>
                <a:cs typeface="Arial"/>
              </a:rPr>
              <a:t>Significance</a:t>
            </a:r>
          </a:p>
        </p:txBody>
      </p:sp>
      <p:sp>
        <p:nvSpPr>
          <p:cNvPr id="3" name="TextBox 2"/>
          <p:cNvSpPr txBox="1"/>
          <p:nvPr/>
        </p:nvSpPr>
        <p:spPr>
          <a:xfrm>
            <a:off x="601670" y="1960930"/>
            <a:ext cx="8229599" cy="2246769"/>
          </a:xfrm>
          <a:prstGeom prst="rect">
            <a:avLst/>
          </a:prstGeom>
          <a:noFill/>
        </p:spPr>
        <p:txBody>
          <a:bodyPr wrap="square" rtlCol="0">
            <a:spAutoFit/>
          </a:bodyPr>
          <a:lstStyle/>
          <a:p>
            <a:pPr marL="257175" indent="-257175">
              <a:buAutoNum type="arabicPeriod"/>
            </a:pPr>
            <a:r>
              <a:rPr lang="en-US" sz="2000" dirty="0" smtClean="0">
                <a:solidFill>
                  <a:schemeClr val="bg1"/>
                </a:solidFill>
              </a:rPr>
              <a:t>Discovery of </a:t>
            </a:r>
            <a:r>
              <a:rPr lang="en-US" sz="2000" dirty="0">
                <a:solidFill>
                  <a:schemeClr val="bg1"/>
                </a:solidFill>
              </a:rPr>
              <a:t>a potential target for </a:t>
            </a:r>
            <a:r>
              <a:rPr lang="en-US" sz="2000" dirty="0" smtClean="0">
                <a:solidFill>
                  <a:schemeClr val="bg1"/>
                </a:solidFill>
              </a:rPr>
              <a:t>drug </a:t>
            </a:r>
            <a:r>
              <a:rPr lang="en-US" sz="2000" dirty="0">
                <a:solidFill>
                  <a:schemeClr val="bg1"/>
                </a:solidFill>
              </a:rPr>
              <a:t>development to protect against cytokine storm during </a:t>
            </a:r>
            <a:r>
              <a:rPr lang="en-US" sz="2000" dirty="0" smtClean="0">
                <a:solidFill>
                  <a:schemeClr val="bg1"/>
                </a:solidFill>
              </a:rPr>
              <a:t>inflammatory processes such as cancer and sepsis.</a:t>
            </a:r>
          </a:p>
          <a:p>
            <a:pPr marL="257175" indent="-257175">
              <a:buAutoNum type="arabicPeriod"/>
            </a:pPr>
            <a:r>
              <a:rPr lang="en-US" sz="2000" dirty="0" smtClean="0">
                <a:solidFill>
                  <a:schemeClr val="bg1"/>
                </a:solidFill>
              </a:rPr>
              <a:t>Elucidated </a:t>
            </a:r>
            <a:r>
              <a:rPr lang="en-US" sz="2000" dirty="0">
                <a:solidFill>
                  <a:schemeClr val="bg1"/>
                </a:solidFill>
              </a:rPr>
              <a:t>a target to control immunological pathways and IFN-I production to help counteract viral infections like HIV and also cancer progression</a:t>
            </a:r>
          </a:p>
          <a:p>
            <a:pPr marL="257175" indent="-257175">
              <a:buAutoNum type="arabicPeriod"/>
            </a:pPr>
            <a:r>
              <a:rPr lang="en-US" sz="2000" dirty="0" smtClean="0">
                <a:solidFill>
                  <a:schemeClr val="bg1"/>
                </a:solidFill>
              </a:rPr>
              <a:t>Established </a:t>
            </a:r>
            <a:r>
              <a:rPr lang="en-US" sz="2000" dirty="0">
                <a:solidFill>
                  <a:schemeClr val="bg1"/>
                </a:solidFill>
              </a:rPr>
              <a:t>ABCF1 </a:t>
            </a:r>
            <a:r>
              <a:rPr lang="en-US" sz="2000" dirty="0" smtClean="0">
                <a:solidFill>
                  <a:schemeClr val="bg1"/>
                </a:solidFill>
              </a:rPr>
              <a:t>as </a:t>
            </a:r>
            <a:r>
              <a:rPr lang="en-US" sz="2000" dirty="0">
                <a:solidFill>
                  <a:schemeClr val="bg1"/>
                </a:solidFill>
              </a:rPr>
              <a:t>a potential therapeutic agent to control mortality and cell survival </a:t>
            </a:r>
            <a:r>
              <a:rPr lang="en-US" sz="2000" dirty="0" smtClean="0">
                <a:solidFill>
                  <a:schemeClr val="bg1"/>
                </a:solidFill>
              </a:rPr>
              <a:t>in inflammatory cascades such as cancer, sepsis, etc.</a:t>
            </a:r>
            <a:endParaRPr lang="en-US" sz="2000" dirty="0">
              <a:solidFill>
                <a:schemeClr val="bg1"/>
              </a:solidFill>
            </a:endParaRPr>
          </a:p>
        </p:txBody>
      </p:sp>
    </p:spTree>
    <p:extLst>
      <p:ext uri="{BB962C8B-B14F-4D97-AF65-F5344CB8AC3E}">
        <p14:creationId xmlns:p14="http://schemas.microsoft.com/office/powerpoint/2010/main" val="236413708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37543" y="1197405"/>
            <a:ext cx="4945261" cy="3206805"/>
          </a:xfrm>
        </p:spPr>
        <p:txBody>
          <a:bodyPr>
            <a:normAutofit/>
          </a:bodyPr>
          <a:lstStyle/>
          <a:p>
            <a:r>
              <a:rPr lang="en-US" sz="4050" b="1" smtClean="0">
                <a:solidFill>
                  <a:srgbClr val="FFFF00"/>
                </a:solidFill>
              </a:rPr>
              <a:t>AHEAD Map™</a:t>
            </a:r>
            <a:endParaRPr lang="en-US" sz="4050" b="1" dirty="0">
              <a:solidFill>
                <a:srgbClr val="FFFF00"/>
              </a:solidFill>
            </a:endParaRPr>
          </a:p>
        </p:txBody>
      </p:sp>
    </p:spTree>
    <p:extLst>
      <p:ext uri="{BB962C8B-B14F-4D97-AF65-F5344CB8AC3E}">
        <p14:creationId xmlns:p14="http://schemas.microsoft.com/office/powerpoint/2010/main" val="36368482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79980" y="1"/>
            <a:ext cx="6656294" cy="5143500"/>
          </a:xfrm>
        </p:spPr>
      </p:pic>
      <p:sp>
        <p:nvSpPr>
          <p:cNvPr id="4" name="Footer Placeholder 3"/>
          <p:cNvSpPr>
            <a:spLocks noGrp="1"/>
          </p:cNvSpPr>
          <p:nvPr>
            <p:ph type="ftr" sz="quarter" idx="11"/>
          </p:nvPr>
        </p:nvSpPr>
        <p:spPr/>
        <p:txBody>
          <a:bodyPr/>
          <a:lstStyle/>
          <a:p>
            <a:r>
              <a:rPr lang="en-US" smtClean="0"/>
              <a:t>Copyright© 2018 - Dr. Rashid A. Buttar, LLC  All Rights Reserved</a:t>
            </a:r>
            <a:endParaRPr lang="en-US"/>
          </a:p>
        </p:txBody>
      </p:sp>
      <p:sp>
        <p:nvSpPr>
          <p:cNvPr id="5" name="Slide Number Placeholder 4"/>
          <p:cNvSpPr>
            <a:spLocks noGrp="1"/>
          </p:cNvSpPr>
          <p:nvPr>
            <p:ph type="sldNum" sz="quarter" idx="12"/>
          </p:nvPr>
        </p:nvSpPr>
        <p:spPr/>
        <p:txBody>
          <a:bodyPr/>
          <a:lstStyle/>
          <a:p>
            <a:fld id="{B82CCC60-E8CD-4174-8B1A-7DF615B22EEF}" type="slidenum">
              <a:rPr lang="en-US" smtClean="0"/>
              <a:pPr/>
              <a:t>47</a:t>
            </a:fld>
            <a:endParaRPr lang="en-US" dirty="0"/>
          </a:p>
        </p:txBody>
      </p:sp>
    </p:spTree>
    <p:extLst>
      <p:ext uri="{BB962C8B-B14F-4D97-AF65-F5344CB8AC3E}">
        <p14:creationId xmlns:p14="http://schemas.microsoft.com/office/powerpoint/2010/main" val="56337552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30117" y="281176"/>
            <a:ext cx="2621809" cy="4008506"/>
          </a:xfrm>
        </p:spPr>
        <p:txBody>
          <a:bodyPr>
            <a:normAutofit fontScale="90000"/>
          </a:bodyPr>
          <a:lstStyle/>
          <a:p>
            <a:pPr algn="ctr"/>
            <a:r>
              <a:rPr lang="en-US" sz="2250" b="1" dirty="0">
                <a:solidFill>
                  <a:srgbClr val="FFFF00"/>
                </a:solidFill>
              </a:rPr>
              <a:t>Assess your patients (or yourself if you’re not a provider) and know their entire medical story, how they have been doing, and how they are doing today, all on 1 page, regardless of how many years they have been your patient/client!</a:t>
            </a:r>
          </a:p>
        </p:txBody>
      </p:sp>
      <p:pic>
        <p:nvPicPr>
          <p:cNvPr id="6" name="Content Placeholder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143002" y="17620"/>
            <a:ext cx="3623769" cy="5125880"/>
          </a:xfrm>
        </p:spPr>
      </p:pic>
      <p:sp>
        <p:nvSpPr>
          <p:cNvPr id="4" name="Footer Placeholder 3"/>
          <p:cNvSpPr>
            <a:spLocks noGrp="1"/>
          </p:cNvSpPr>
          <p:nvPr>
            <p:ph type="ftr" sz="quarter" idx="11"/>
          </p:nvPr>
        </p:nvSpPr>
        <p:spPr/>
        <p:txBody>
          <a:bodyPr/>
          <a:lstStyle/>
          <a:p>
            <a:r>
              <a:rPr lang="en-US" smtClean="0"/>
              <a:t>Copyright© 2018 - Dr. Rashid A. Buttar, LLC  All Rights Reserved</a:t>
            </a:r>
            <a:endParaRPr lang="en-US"/>
          </a:p>
        </p:txBody>
      </p:sp>
      <p:sp>
        <p:nvSpPr>
          <p:cNvPr id="5" name="Slide Number Placeholder 4"/>
          <p:cNvSpPr>
            <a:spLocks noGrp="1"/>
          </p:cNvSpPr>
          <p:nvPr>
            <p:ph type="sldNum" sz="quarter" idx="12"/>
          </p:nvPr>
        </p:nvSpPr>
        <p:spPr/>
        <p:txBody>
          <a:bodyPr/>
          <a:lstStyle/>
          <a:p>
            <a:fld id="{B82CCC60-E8CD-4174-8B1A-7DF615B22EEF}" type="slidenum">
              <a:rPr lang="en-US" smtClean="0"/>
              <a:pPr/>
              <a:t>48</a:t>
            </a:fld>
            <a:endParaRPr lang="en-US" dirty="0"/>
          </a:p>
        </p:txBody>
      </p:sp>
    </p:spTree>
    <p:extLst>
      <p:ext uri="{BB962C8B-B14F-4D97-AF65-F5344CB8AC3E}">
        <p14:creationId xmlns:p14="http://schemas.microsoft.com/office/powerpoint/2010/main" val="39708266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16285" y="1540992"/>
            <a:ext cx="6299081" cy="2932920"/>
          </a:xfrm>
        </p:spPr>
        <p:txBody>
          <a:bodyPr>
            <a:normAutofit/>
          </a:bodyPr>
          <a:lstStyle/>
          <a:p>
            <a:pPr marL="0" indent="0" algn="ctr">
              <a:buNone/>
            </a:pPr>
            <a:r>
              <a:rPr lang="en-US" sz="3450" b="1" dirty="0"/>
              <a:t>AHEAD MAP</a:t>
            </a:r>
          </a:p>
          <a:p>
            <a:pPr marL="0" indent="0" algn="ctr">
              <a:buNone/>
            </a:pPr>
            <a:r>
              <a:rPr lang="en-US" sz="2325" b="1" dirty="0"/>
              <a:t>Advanced Health Evaluation and Assessment for Detoxification Medical Assessment Plan</a:t>
            </a:r>
          </a:p>
          <a:p>
            <a:pPr marL="0" indent="0" algn="ctr">
              <a:buNone/>
            </a:pPr>
            <a:endParaRPr lang="en-US" sz="1575" b="1" dirty="0"/>
          </a:p>
          <a:p>
            <a:pPr marL="0" indent="0" algn="ctr">
              <a:buNone/>
            </a:pPr>
            <a:r>
              <a:rPr lang="en-US" sz="1800" b="1" dirty="0"/>
              <a:t>Going to show you exactly how easy it is to</a:t>
            </a:r>
          </a:p>
          <a:p>
            <a:pPr marL="0" indent="0" algn="ctr">
              <a:buNone/>
            </a:pPr>
            <a:r>
              <a:rPr lang="en-US" sz="1800" b="1" dirty="0"/>
              <a:t> ”BLESS” </a:t>
            </a:r>
            <a:r>
              <a:rPr lang="en-US" sz="1800" b="1" dirty="0" smtClean="0"/>
              <a:t>yourself and your loved </a:t>
            </a:r>
            <a:r>
              <a:rPr lang="en-US" sz="1800" b="1" dirty="0"/>
              <a:t>ones and Pay It Forward</a:t>
            </a:r>
          </a:p>
          <a:p>
            <a:pPr marL="0" indent="0" algn="ctr">
              <a:buNone/>
            </a:pPr>
            <a:r>
              <a:rPr lang="en-US" sz="1800" b="1" dirty="0"/>
              <a:t>by sharing access to the AHEAD MAP</a:t>
            </a:r>
          </a:p>
        </p:txBody>
      </p:sp>
      <p:sp>
        <p:nvSpPr>
          <p:cNvPr id="4" name="Rectangle 3"/>
          <p:cNvSpPr/>
          <p:nvPr/>
        </p:nvSpPr>
        <p:spPr>
          <a:xfrm>
            <a:off x="7549750" y="4976854"/>
            <a:ext cx="451253" cy="16664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6" name="Footer Placeholder 5"/>
          <p:cNvSpPr>
            <a:spLocks noGrp="1"/>
          </p:cNvSpPr>
          <p:nvPr>
            <p:ph type="ftr" sz="quarter" idx="11"/>
          </p:nvPr>
        </p:nvSpPr>
        <p:spPr/>
        <p:txBody>
          <a:bodyPr/>
          <a:lstStyle/>
          <a:p>
            <a:r>
              <a:rPr lang="en-US" dirty="0" smtClean="0"/>
              <a:t>Copyright© 2018 - Dr. Rashid A. Buttar, LLC  All Rights Reserved</a:t>
            </a:r>
            <a:endParaRPr lang="en-US" dirty="0"/>
          </a:p>
        </p:txBody>
      </p:sp>
      <p:sp>
        <p:nvSpPr>
          <p:cNvPr id="7" name="Slide Number Placeholder 6"/>
          <p:cNvSpPr>
            <a:spLocks noGrp="1"/>
          </p:cNvSpPr>
          <p:nvPr>
            <p:ph type="sldNum" sz="quarter" idx="12"/>
          </p:nvPr>
        </p:nvSpPr>
        <p:spPr/>
        <p:txBody>
          <a:bodyPr/>
          <a:lstStyle/>
          <a:p>
            <a:fld id="{B82CCC60-E8CD-4174-8B1A-7DF615B22EEF}" type="slidenum">
              <a:rPr lang="en-US" smtClean="0"/>
              <a:pPr/>
              <a:t>49</a:t>
            </a:fld>
            <a:endParaRPr lang="en-US"/>
          </a:p>
        </p:txBody>
      </p:sp>
    </p:spTree>
    <p:extLst>
      <p:ext uri="{BB962C8B-B14F-4D97-AF65-F5344CB8AC3E}">
        <p14:creationId xmlns:p14="http://schemas.microsoft.com/office/powerpoint/2010/main" val="10887017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smtClean="0"/>
              <a:t>I NEED YOUR HELP TO SPREAD EMPOWERMENT!</a:t>
            </a:r>
            <a:endParaRPr lang="en-US" b="1" dirty="0"/>
          </a:p>
        </p:txBody>
      </p:sp>
      <p:sp>
        <p:nvSpPr>
          <p:cNvPr id="3" name="Content Placeholder 2"/>
          <p:cNvSpPr>
            <a:spLocks noGrp="1"/>
          </p:cNvSpPr>
          <p:nvPr>
            <p:ph idx="1"/>
          </p:nvPr>
        </p:nvSpPr>
        <p:spPr>
          <a:xfrm>
            <a:off x="1479726" y="1540991"/>
            <a:ext cx="6299081" cy="2932920"/>
          </a:xfrm>
        </p:spPr>
        <p:txBody>
          <a:bodyPr>
            <a:normAutofit/>
          </a:bodyPr>
          <a:lstStyle/>
          <a:p>
            <a:pPr marL="0" indent="0" algn="ctr">
              <a:buNone/>
            </a:pPr>
            <a:r>
              <a:rPr lang="en-US" sz="3000" b="1" dirty="0"/>
              <a:t>AHEAD MAP</a:t>
            </a:r>
          </a:p>
          <a:p>
            <a:pPr marL="0" indent="0" algn="ctr">
              <a:buNone/>
            </a:pPr>
            <a:r>
              <a:rPr lang="en-US" sz="1500" b="1" dirty="0"/>
              <a:t>Advanced Health Evaluation and Assessment for Detoxification</a:t>
            </a:r>
          </a:p>
          <a:p>
            <a:pPr marL="0" indent="0" algn="ctr">
              <a:buNone/>
            </a:pPr>
            <a:r>
              <a:rPr lang="en-US" sz="1500" b="1" dirty="0"/>
              <a:t>Medical Assessment Plan</a:t>
            </a:r>
          </a:p>
          <a:p>
            <a:pPr marL="0" indent="0" algn="ctr">
              <a:buNone/>
            </a:pPr>
            <a:endParaRPr lang="en-US" sz="1050" b="1" dirty="0"/>
          </a:p>
          <a:p>
            <a:pPr marL="0" indent="0" algn="ctr">
              <a:buNone/>
            </a:pPr>
            <a:r>
              <a:rPr lang="en-US" b="1" dirty="0" smtClean="0"/>
              <a:t>OVERVIEW</a:t>
            </a:r>
          </a:p>
          <a:p>
            <a:pPr marL="0" indent="0" algn="ctr">
              <a:buNone/>
            </a:pPr>
            <a:r>
              <a:rPr lang="en-US" sz="1800" dirty="0"/>
              <a:t>AHEAD MAP is the ideal method of </a:t>
            </a:r>
            <a:r>
              <a:rPr lang="en-US" sz="1800" dirty="0">
                <a:solidFill>
                  <a:srgbClr val="FFFF00"/>
                </a:solidFill>
              </a:rPr>
              <a:t>automating </a:t>
            </a:r>
            <a:r>
              <a:rPr lang="en-US" sz="1800" dirty="0"/>
              <a:t>the process of </a:t>
            </a:r>
            <a:r>
              <a:rPr lang="en-US" sz="1800" dirty="0">
                <a:solidFill>
                  <a:srgbClr val="FFFF00"/>
                </a:solidFill>
              </a:rPr>
              <a:t>effective detoxification</a:t>
            </a:r>
            <a:r>
              <a:rPr lang="en-US" sz="1800" dirty="0"/>
              <a:t> and </a:t>
            </a:r>
            <a:r>
              <a:rPr lang="en-US" sz="1800" dirty="0">
                <a:solidFill>
                  <a:srgbClr val="FFFF00"/>
                </a:solidFill>
              </a:rPr>
              <a:t>customizing YOUR nutritional </a:t>
            </a:r>
            <a:r>
              <a:rPr lang="en-US" sz="1800" dirty="0"/>
              <a:t>program, </a:t>
            </a:r>
            <a:r>
              <a:rPr lang="en-US" sz="1800" dirty="0">
                <a:solidFill>
                  <a:srgbClr val="FFFF00"/>
                </a:solidFill>
              </a:rPr>
              <a:t>accurately!</a:t>
            </a:r>
            <a:r>
              <a:rPr lang="en-US" sz="1800" dirty="0"/>
              <a:t>  And it is the </a:t>
            </a:r>
            <a:r>
              <a:rPr lang="en-US" sz="1800" dirty="0">
                <a:solidFill>
                  <a:srgbClr val="FFFF00"/>
                </a:solidFill>
              </a:rPr>
              <a:t>ONLY such program </a:t>
            </a:r>
            <a:r>
              <a:rPr lang="en-US" sz="1800" dirty="0"/>
              <a:t>in the world to bring this power into the hands of everyone!</a:t>
            </a:r>
          </a:p>
          <a:p>
            <a:pPr marL="0" indent="0" algn="ctr">
              <a:buNone/>
            </a:pPr>
            <a:endParaRPr lang="en-US" sz="1800" b="1" dirty="0"/>
          </a:p>
        </p:txBody>
      </p:sp>
      <p:sp>
        <p:nvSpPr>
          <p:cNvPr id="4" name="Rectangle 3"/>
          <p:cNvSpPr/>
          <p:nvPr/>
        </p:nvSpPr>
        <p:spPr>
          <a:xfrm>
            <a:off x="7549750" y="4976854"/>
            <a:ext cx="451253" cy="16664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6" name="Footer Placeholder 5"/>
          <p:cNvSpPr>
            <a:spLocks noGrp="1"/>
          </p:cNvSpPr>
          <p:nvPr>
            <p:ph type="ftr" sz="quarter" idx="11"/>
          </p:nvPr>
        </p:nvSpPr>
        <p:spPr/>
        <p:txBody>
          <a:bodyPr/>
          <a:lstStyle/>
          <a:p>
            <a:r>
              <a:rPr lang="en-US" dirty="0" smtClean="0"/>
              <a:t>Copyright© 2018 - Dr. Rashid A. Buttar, LLC  All Rights Reserved</a:t>
            </a:r>
            <a:endParaRPr lang="en-US" dirty="0"/>
          </a:p>
        </p:txBody>
      </p:sp>
      <p:sp>
        <p:nvSpPr>
          <p:cNvPr id="7" name="Slide Number Placeholder 6"/>
          <p:cNvSpPr>
            <a:spLocks noGrp="1"/>
          </p:cNvSpPr>
          <p:nvPr>
            <p:ph type="sldNum" sz="quarter" idx="12"/>
          </p:nvPr>
        </p:nvSpPr>
        <p:spPr/>
        <p:txBody>
          <a:bodyPr/>
          <a:lstStyle/>
          <a:p>
            <a:fld id="{B82CCC60-E8CD-4174-8B1A-7DF615B22EEF}" type="slidenum">
              <a:rPr lang="en-US" smtClean="0"/>
              <a:pPr/>
              <a:t>50</a:t>
            </a:fld>
            <a:endParaRPr lang="en-US"/>
          </a:p>
        </p:txBody>
      </p:sp>
    </p:spTree>
    <p:extLst>
      <p:ext uri="{BB962C8B-B14F-4D97-AF65-F5344CB8AC3E}">
        <p14:creationId xmlns:p14="http://schemas.microsoft.com/office/powerpoint/2010/main" val="8696612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79726" y="1540991"/>
            <a:ext cx="6299081" cy="2932920"/>
          </a:xfrm>
        </p:spPr>
        <p:txBody>
          <a:bodyPr>
            <a:normAutofit fontScale="92500" lnSpcReduction="20000"/>
          </a:bodyPr>
          <a:lstStyle/>
          <a:p>
            <a:pPr marL="0" indent="0" algn="ctr">
              <a:buNone/>
            </a:pPr>
            <a:r>
              <a:rPr lang="en-US" sz="3000" b="1" dirty="0"/>
              <a:t>AHEAD MAP</a:t>
            </a:r>
          </a:p>
          <a:p>
            <a:pPr marL="0" indent="0" algn="ctr">
              <a:buNone/>
            </a:pPr>
            <a:r>
              <a:rPr lang="en-US" sz="1500" b="1" dirty="0"/>
              <a:t>Advanced Health Evaluation and Assessment for Detoxification</a:t>
            </a:r>
          </a:p>
          <a:p>
            <a:pPr marL="0" indent="0" algn="ctr">
              <a:buNone/>
            </a:pPr>
            <a:r>
              <a:rPr lang="en-US" sz="1500" b="1" dirty="0"/>
              <a:t>Medical Assessment Plan</a:t>
            </a:r>
          </a:p>
          <a:p>
            <a:pPr marL="0" indent="0" algn="ctr">
              <a:buNone/>
            </a:pPr>
            <a:r>
              <a:rPr lang="en-US" b="1" dirty="0" smtClean="0"/>
              <a:t>UNIQUENESS</a:t>
            </a:r>
          </a:p>
          <a:p>
            <a:pPr marL="0" indent="0" algn="ctr">
              <a:buNone/>
            </a:pPr>
            <a:endParaRPr lang="en-US" sz="1125" b="1" dirty="0"/>
          </a:p>
          <a:p>
            <a:pPr marL="0" indent="0" algn="ctr">
              <a:buNone/>
            </a:pPr>
            <a:r>
              <a:rPr lang="en-US" sz="1800" dirty="0"/>
              <a:t>AHEAD MAP is </a:t>
            </a:r>
            <a:r>
              <a:rPr lang="en-US" sz="1800" dirty="0">
                <a:solidFill>
                  <a:srgbClr val="FFFF00"/>
                </a:solidFill>
              </a:rPr>
              <a:t>the FIRST and ONLY </a:t>
            </a:r>
            <a:r>
              <a:rPr lang="en-US" sz="1800" dirty="0"/>
              <a:t>clinical tool to </a:t>
            </a:r>
            <a:r>
              <a:rPr lang="en-US" sz="1800" dirty="0">
                <a:solidFill>
                  <a:srgbClr val="FFFF00"/>
                </a:solidFill>
              </a:rPr>
              <a:t>automate</a:t>
            </a:r>
            <a:r>
              <a:rPr lang="en-US" sz="1800" dirty="0"/>
              <a:t> the process of </a:t>
            </a:r>
            <a:r>
              <a:rPr lang="en-US" sz="1800" dirty="0">
                <a:solidFill>
                  <a:srgbClr val="FFFF00"/>
                </a:solidFill>
              </a:rPr>
              <a:t>effective detoxification </a:t>
            </a:r>
            <a:r>
              <a:rPr lang="en-US" sz="1800" dirty="0"/>
              <a:t>and </a:t>
            </a:r>
            <a:r>
              <a:rPr lang="en-US" sz="1800" dirty="0">
                <a:solidFill>
                  <a:srgbClr val="FFFF00"/>
                </a:solidFill>
              </a:rPr>
              <a:t>customizing YOUR nutritional program </a:t>
            </a:r>
            <a:r>
              <a:rPr lang="en-US" sz="1800" dirty="0"/>
              <a:t>using an </a:t>
            </a:r>
            <a:r>
              <a:rPr lang="en-US" sz="1800" dirty="0">
                <a:solidFill>
                  <a:srgbClr val="FFFF00"/>
                </a:solidFill>
              </a:rPr>
              <a:t>advanced neural network</a:t>
            </a:r>
            <a:r>
              <a:rPr lang="en-US" sz="1800" dirty="0"/>
              <a:t>.  Specific subjective criteria are then measured, combined and calculated using an </a:t>
            </a:r>
            <a:r>
              <a:rPr lang="en-US" sz="1800" dirty="0">
                <a:solidFill>
                  <a:srgbClr val="FFFF00"/>
                </a:solidFill>
              </a:rPr>
              <a:t>advanced algorithm to generate an objective numeric value</a:t>
            </a:r>
            <a:r>
              <a:rPr lang="en-US" sz="1800" dirty="0"/>
              <a:t>, one that can now be tracked and followed. And it is the ONLY such program in the world to bring this power into the hands of everyone, for FREE!  </a:t>
            </a:r>
          </a:p>
          <a:p>
            <a:pPr marL="0" indent="0" algn="ctr">
              <a:buNone/>
            </a:pPr>
            <a:endParaRPr lang="en-US" sz="1800" dirty="0"/>
          </a:p>
          <a:p>
            <a:pPr marL="0" indent="0" algn="ctr">
              <a:buNone/>
            </a:pPr>
            <a:endParaRPr lang="en-US" sz="1800" b="1" dirty="0"/>
          </a:p>
        </p:txBody>
      </p:sp>
      <p:sp>
        <p:nvSpPr>
          <p:cNvPr id="4" name="Rectangle 3"/>
          <p:cNvSpPr/>
          <p:nvPr/>
        </p:nvSpPr>
        <p:spPr>
          <a:xfrm>
            <a:off x="7549750" y="4976854"/>
            <a:ext cx="451253" cy="16664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6" name="Footer Placeholder 5"/>
          <p:cNvSpPr>
            <a:spLocks noGrp="1"/>
          </p:cNvSpPr>
          <p:nvPr>
            <p:ph type="ftr" sz="quarter" idx="11"/>
          </p:nvPr>
        </p:nvSpPr>
        <p:spPr/>
        <p:txBody>
          <a:bodyPr/>
          <a:lstStyle/>
          <a:p>
            <a:r>
              <a:rPr lang="en-US" dirty="0" smtClean="0"/>
              <a:t>Copyright© 2018 - Dr. Rashid A. Buttar, LLC  All Rights Reserved</a:t>
            </a:r>
            <a:endParaRPr lang="en-US" dirty="0"/>
          </a:p>
        </p:txBody>
      </p:sp>
      <p:sp>
        <p:nvSpPr>
          <p:cNvPr id="7" name="Slide Number Placeholder 6"/>
          <p:cNvSpPr>
            <a:spLocks noGrp="1"/>
          </p:cNvSpPr>
          <p:nvPr>
            <p:ph type="sldNum" sz="quarter" idx="12"/>
          </p:nvPr>
        </p:nvSpPr>
        <p:spPr/>
        <p:txBody>
          <a:bodyPr/>
          <a:lstStyle/>
          <a:p>
            <a:fld id="{B82CCC60-E8CD-4174-8B1A-7DF615B22EEF}" type="slidenum">
              <a:rPr lang="en-US" smtClean="0"/>
              <a:pPr/>
              <a:t>51</a:t>
            </a:fld>
            <a:endParaRPr lang="en-US"/>
          </a:p>
        </p:txBody>
      </p:sp>
      <p:sp>
        <p:nvSpPr>
          <p:cNvPr id="10" name="Title 1"/>
          <p:cNvSpPr>
            <a:spLocks noGrp="1"/>
          </p:cNvSpPr>
          <p:nvPr>
            <p:ph type="title"/>
          </p:nvPr>
        </p:nvSpPr>
        <p:spPr>
          <a:xfrm>
            <a:off x="448965" y="1082878"/>
            <a:ext cx="8229600" cy="343586"/>
          </a:xfrm>
        </p:spPr>
        <p:txBody>
          <a:bodyPr>
            <a:normAutofit fontScale="90000"/>
          </a:bodyPr>
          <a:lstStyle/>
          <a:p>
            <a:pPr algn="ctr"/>
            <a:r>
              <a:rPr lang="en-US" b="1" dirty="0" smtClean="0"/>
              <a:t>I NEED YOUR HELP TO SPREAD EMPOWERMENT!</a:t>
            </a:r>
            <a:endParaRPr lang="en-US" b="1" dirty="0"/>
          </a:p>
        </p:txBody>
      </p:sp>
    </p:spTree>
    <p:extLst>
      <p:ext uri="{BB962C8B-B14F-4D97-AF65-F5344CB8AC3E}">
        <p14:creationId xmlns:p14="http://schemas.microsoft.com/office/powerpoint/2010/main" val="19715491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79724" y="1540993"/>
            <a:ext cx="6172200" cy="2932921"/>
          </a:xfrm>
        </p:spPr>
        <p:txBody>
          <a:bodyPr>
            <a:normAutofit fontScale="77500" lnSpcReduction="20000"/>
          </a:bodyPr>
          <a:lstStyle/>
          <a:p>
            <a:pPr marL="0" indent="0" algn="ctr">
              <a:buNone/>
            </a:pPr>
            <a:r>
              <a:rPr lang="en-US" sz="1950" b="1" dirty="0"/>
              <a:t>Advanced Health Evaluation and Assessment for Detoxification </a:t>
            </a:r>
          </a:p>
          <a:p>
            <a:pPr marL="0" indent="0" algn="ctr">
              <a:buNone/>
            </a:pPr>
            <a:r>
              <a:rPr lang="en-US" sz="1950" b="1" dirty="0"/>
              <a:t>Medical Assessment Plan</a:t>
            </a:r>
          </a:p>
          <a:p>
            <a:pPr marL="0" indent="0" algn="ctr">
              <a:buNone/>
            </a:pPr>
            <a:r>
              <a:rPr lang="en-US" sz="2700" b="1" dirty="0"/>
              <a:t>ACCURATE and THOROUGH</a:t>
            </a:r>
          </a:p>
          <a:p>
            <a:pPr marL="0" indent="0" algn="ctr">
              <a:buNone/>
            </a:pPr>
            <a:endParaRPr lang="en-US" sz="1275" b="1" dirty="0"/>
          </a:p>
          <a:p>
            <a:r>
              <a:rPr lang="en-US" sz="2325" dirty="0"/>
              <a:t>Using a </a:t>
            </a:r>
            <a:r>
              <a:rPr lang="en-US" sz="2325" dirty="0">
                <a:solidFill>
                  <a:srgbClr val="FFFF00"/>
                </a:solidFill>
              </a:rPr>
              <a:t>subjective SF-36 outcome based </a:t>
            </a:r>
            <a:r>
              <a:rPr lang="en-US" sz="2325" dirty="0"/>
              <a:t>model, YOUR subjective symptoms are carefully collected and evaluated, and </a:t>
            </a:r>
            <a:r>
              <a:rPr lang="en-US" sz="2325" dirty="0">
                <a:solidFill>
                  <a:srgbClr val="FFFF00"/>
                </a:solidFill>
              </a:rPr>
              <a:t>converted into a numeric objective value</a:t>
            </a:r>
            <a:r>
              <a:rPr lang="en-US" sz="2325" dirty="0"/>
              <a:t> </a:t>
            </a:r>
          </a:p>
          <a:p>
            <a:r>
              <a:rPr lang="en-US" sz="2325" dirty="0"/>
              <a:t>A clinical tool with </a:t>
            </a:r>
            <a:r>
              <a:rPr lang="en-US" sz="2325" dirty="0">
                <a:solidFill>
                  <a:srgbClr val="FFFF00"/>
                </a:solidFill>
              </a:rPr>
              <a:t>350 years+ of clinical experience </a:t>
            </a:r>
            <a:r>
              <a:rPr lang="en-US" sz="2325" dirty="0"/>
              <a:t>behind it, (estimated to be over </a:t>
            </a:r>
            <a:r>
              <a:rPr lang="en-US" sz="2325" dirty="0">
                <a:solidFill>
                  <a:srgbClr val="FFFF00"/>
                </a:solidFill>
              </a:rPr>
              <a:t>a $300 value </a:t>
            </a:r>
            <a:r>
              <a:rPr lang="en-US" sz="2325" dirty="0"/>
              <a:t>each time you take it)</a:t>
            </a:r>
          </a:p>
          <a:p>
            <a:r>
              <a:rPr lang="en-US" sz="2325" dirty="0"/>
              <a:t>Automate the process of detoxification and optimization with a </a:t>
            </a:r>
            <a:r>
              <a:rPr lang="en-US" sz="2325" dirty="0">
                <a:solidFill>
                  <a:srgbClr val="FFFF00"/>
                </a:solidFill>
              </a:rPr>
              <a:t>93.57% success rate </a:t>
            </a:r>
            <a:r>
              <a:rPr lang="en-US" sz="2325" dirty="0"/>
              <a:t>of improving outcome within 60 days  </a:t>
            </a:r>
            <a:endParaRPr lang="en-US" sz="2325" b="1" dirty="0"/>
          </a:p>
          <a:p>
            <a:endParaRPr lang="en-US" sz="2250" b="1" dirty="0"/>
          </a:p>
        </p:txBody>
      </p:sp>
      <p:sp>
        <p:nvSpPr>
          <p:cNvPr id="4" name="Rectangle 3"/>
          <p:cNvSpPr/>
          <p:nvPr/>
        </p:nvSpPr>
        <p:spPr>
          <a:xfrm>
            <a:off x="7549750" y="4976854"/>
            <a:ext cx="451253" cy="16664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6" name="Footer Placeholder 5"/>
          <p:cNvSpPr>
            <a:spLocks noGrp="1"/>
          </p:cNvSpPr>
          <p:nvPr>
            <p:ph type="ftr" sz="quarter" idx="11"/>
          </p:nvPr>
        </p:nvSpPr>
        <p:spPr/>
        <p:txBody>
          <a:bodyPr/>
          <a:lstStyle/>
          <a:p>
            <a:r>
              <a:rPr lang="en-US" dirty="0" smtClean="0"/>
              <a:t>Copyright© 2018 - Dr. Rashid A. Buttar, LLC  All Rights Reserved</a:t>
            </a:r>
            <a:endParaRPr lang="en-US" dirty="0"/>
          </a:p>
        </p:txBody>
      </p:sp>
      <p:sp>
        <p:nvSpPr>
          <p:cNvPr id="7" name="Slide Number Placeholder 6"/>
          <p:cNvSpPr>
            <a:spLocks noGrp="1"/>
          </p:cNvSpPr>
          <p:nvPr>
            <p:ph type="sldNum" sz="quarter" idx="12"/>
          </p:nvPr>
        </p:nvSpPr>
        <p:spPr/>
        <p:txBody>
          <a:bodyPr/>
          <a:lstStyle/>
          <a:p>
            <a:fld id="{B82CCC60-E8CD-4174-8B1A-7DF615B22EEF}" type="slidenum">
              <a:rPr lang="en-US" smtClean="0"/>
              <a:pPr/>
              <a:t>52</a:t>
            </a:fld>
            <a:endParaRPr lang="en-US"/>
          </a:p>
        </p:txBody>
      </p:sp>
      <p:sp>
        <p:nvSpPr>
          <p:cNvPr id="10" name="Title 1"/>
          <p:cNvSpPr>
            <a:spLocks noGrp="1"/>
          </p:cNvSpPr>
          <p:nvPr>
            <p:ph type="title"/>
          </p:nvPr>
        </p:nvSpPr>
        <p:spPr>
          <a:xfrm>
            <a:off x="448965" y="1082878"/>
            <a:ext cx="8229600" cy="343586"/>
          </a:xfrm>
        </p:spPr>
        <p:txBody>
          <a:bodyPr>
            <a:normAutofit fontScale="90000"/>
          </a:bodyPr>
          <a:lstStyle/>
          <a:p>
            <a:pPr algn="ctr"/>
            <a:r>
              <a:rPr lang="en-US" b="1" dirty="0" smtClean="0"/>
              <a:t>I NEED YOUR HELP TO SPREAD EMPOWERMENT!</a:t>
            </a:r>
            <a:endParaRPr lang="en-US" b="1" dirty="0"/>
          </a:p>
        </p:txBody>
      </p:sp>
    </p:spTree>
    <p:extLst>
      <p:ext uri="{BB962C8B-B14F-4D97-AF65-F5344CB8AC3E}">
        <p14:creationId xmlns:p14="http://schemas.microsoft.com/office/powerpoint/2010/main" val="19450993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a:t>AHEAD </a:t>
            </a:r>
            <a:r>
              <a:rPr lang="en-US" b="1" dirty="0" smtClean="0"/>
              <a:t>MAP</a:t>
            </a:r>
            <a:endParaRPr lang="en-US" b="1" dirty="0"/>
          </a:p>
        </p:txBody>
      </p:sp>
      <p:sp>
        <p:nvSpPr>
          <p:cNvPr id="3" name="Content Placeholder 2"/>
          <p:cNvSpPr>
            <a:spLocks noGrp="1"/>
          </p:cNvSpPr>
          <p:nvPr>
            <p:ph idx="1"/>
          </p:nvPr>
        </p:nvSpPr>
        <p:spPr>
          <a:xfrm>
            <a:off x="1594255" y="1543012"/>
            <a:ext cx="6057671" cy="2977748"/>
          </a:xfrm>
        </p:spPr>
        <p:txBody>
          <a:bodyPr>
            <a:normAutofit fontScale="55000" lnSpcReduction="20000"/>
          </a:bodyPr>
          <a:lstStyle/>
          <a:p>
            <a:pPr marL="0" indent="0" algn="ctr">
              <a:buNone/>
            </a:pPr>
            <a:r>
              <a:rPr lang="en-US" sz="2700" b="1" dirty="0"/>
              <a:t>Advanced Health Evaluation and Assessment for Detoxification </a:t>
            </a:r>
          </a:p>
          <a:p>
            <a:pPr marL="0" indent="0" algn="ctr">
              <a:buNone/>
            </a:pPr>
            <a:r>
              <a:rPr lang="en-US" sz="2700" b="1" dirty="0"/>
              <a:t>Medical Assessment Plan</a:t>
            </a:r>
          </a:p>
          <a:p>
            <a:pPr marL="0" indent="0" algn="ctr">
              <a:buNone/>
            </a:pPr>
            <a:r>
              <a:rPr lang="en-US" sz="3825" b="1" dirty="0"/>
              <a:t>AUTONOMY</a:t>
            </a:r>
          </a:p>
          <a:p>
            <a:pPr marL="0" indent="0" algn="ctr">
              <a:buNone/>
            </a:pPr>
            <a:endParaRPr lang="en-US" sz="2175" b="1" dirty="0"/>
          </a:p>
          <a:p>
            <a:r>
              <a:rPr lang="en-US" sz="3300" dirty="0"/>
              <a:t>Use the AHEAD MAP to </a:t>
            </a:r>
            <a:r>
              <a:rPr lang="en-US" sz="3300" dirty="0">
                <a:solidFill>
                  <a:srgbClr val="FFFF00"/>
                </a:solidFill>
              </a:rPr>
              <a:t>follow any treatment</a:t>
            </a:r>
            <a:r>
              <a:rPr lang="en-US" sz="3300" dirty="0"/>
              <a:t>, protocol, therapy or modality and YOU </a:t>
            </a:r>
            <a:r>
              <a:rPr lang="en-US" sz="3300" dirty="0">
                <a:solidFill>
                  <a:srgbClr val="FFFF00"/>
                </a:solidFill>
              </a:rPr>
              <a:t>determine the effectiveness </a:t>
            </a:r>
            <a:r>
              <a:rPr lang="en-US" sz="3300" dirty="0"/>
              <a:t>of the therapy.  You become </a:t>
            </a:r>
            <a:r>
              <a:rPr lang="en-US" sz="3300" dirty="0">
                <a:solidFill>
                  <a:srgbClr val="FFFF00"/>
                </a:solidFill>
              </a:rPr>
              <a:t>your OWN Testing </a:t>
            </a:r>
            <a:r>
              <a:rPr lang="en-US" sz="3300" dirty="0"/>
              <a:t>machine.</a:t>
            </a:r>
          </a:p>
          <a:p>
            <a:r>
              <a:rPr lang="en-US" sz="3300" dirty="0">
                <a:solidFill>
                  <a:srgbClr val="FFFF00"/>
                </a:solidFill>
              </a:rPr>
              <a:t>Track YOUR AHEAD MAP score </a:t>
            </a:r>
            <a:r>
              <a:rPr lang="en-US" sz="3300" dirty="0"/>
              <a:t>to see how effective YOUR treatments are (what ever they may be), as well as </a:t>
            </a:r>
            <a:r>
              <a:rPr lang="en-US" sz="3300" dirty="0">
                <a:solidFill>
                  <a:srgbClr val="FFFF00"/>
                </a:solidFill>
              </a:rPr>
              <a:t>track the improvement or worsening </a:t>
            </a:r>
            <a:r>
              <a:rPr lang="en-US" sz="3300" dirty="0"/>
              <a:t>of your OWN symptoms.</a:t>
            </a:r>
          </a:p>
          <a:p>
            <a:r>
              <a:rPr lang="en-US" sz="3300" dirty="0"/>
              <a:t>Scores are broken down to each detoxification organ system as well as an over all global score and lesser organ score</a:t>
            </a:r>
          </a:p>
        </p:txBody>
      </p:sp>
      <p:sp>
        <p:nvSpPr>
          <p:cNvPr id="4" name="Rectangle 3"/>
          <p:cNvSpPr/>
          <p:nvPr/>
        </p:nvSpPr>
        <p:spPr>
          <a:xfrm>
            <a:off x="7549750" y="4976854"/>
            <a:ext cx="451253" cy="16664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6" name="Footer Placeholder 5"/>
          <p:cNvSpPr>
            <a:spLocks noGrp="1"/>
          </p:cNvSpPr>
          <p:nvPr>
            <p:ph type="ftr" sz="quarter" idx="11"/>
          </p:nvPr>
        </p:nvSpPr>
        <p:spPr/>
        <p:txBody>
          <a:bodyPr/>
          <a:lstStyle/>
          <a:p>
            <a:r>
              <a:rPr lang="en-US" dirty="0" smtClean="0"/>
              <a:t>Copyright© 2018 - Dr. Rashid A. Buttar, LLC  All Rights Reserved</a:t>
            </a:r>
            <a:endParaRPr lang="en-US" dirty="0"/>
          </a:p>
        </p:txBody>
      </p:sp>
      <p:sp>
        <p:nvSpPr>
          <p:cNvPr id="7" name="Slide Number Placeholder 6"/>
          <p:cNvSpPr>
            <a:spLocks noGrp="1"/>
          </p:cNvSpPr>
          <p:nvPr>
            <p:ph type="sldNum" sz="quarter" idx="12"/>
          </p:nvPr>
        </p:nvSpPr>
        <p:spPr/>
        <p:txBody>
          <a:bodyPr/>
          <a:lstStyle/>
          <a:p>
            <a:fld id="{B82CCC60-E8CD-4174-8B1A-7DF615B22EEF}" type="slidenum">
              <a:rPr lang="en-US" smtClean="0"/>
              <a:pPr/>
              <a:t>53</a:t>
            </a:fld>
            <a:endParaRPr lang="en-US"/>
          </a:p>
        </p:txBody>
      </p:sp>
    </p:spTree>
    <p:extLst>
      <p:ext uri="{BB962C8B-B14F-4D97-AF65-F5344CB8AC3E}">
        <p14:creationId xmlns:p14="http://schemas.microsoft.com/office/powerpoint/2010/main" val="9780001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a:t>AHEAD MAP</a:t>
            </a:r>
          </a:p>
        </p:txBody>
      </p:sp>
      <p:sp>
        <p:nvSpPr>
          <p:cNvPr id="3" name="Content Placeholder 2"/>
          <p:cNvSpPr>
            <a:spLocks noGrp="1"/>
          </p:cNvSpPr>
          <p:nvPr>
            <p:ph idx="1"/>
          </p:nvPr>
        </p:nvSpPr>
        <p:spPr>
          <a:xfrm>
            <a:off x="1365197" y="1540991"/>
            <a:ext cx="6286729" cy="2932920"/>
          </a:xfrm>
        </p:spPr>
        <p:txBody>
          <a:bodyPr>
            <a:normAutofit fontScale="77500" lnSpcReduction="20000"/>
          </a:bodyPr>
          <a:lstStyle/>
          <a:p>
            <a:pPr marL="0" indent="0" algn="ctr">
              <a:buNone/>
            </a:pPr>
            <a:r>
              <a:rPr lang="en-US" sz="1650" b="1" dirty="0"/>
              <a:t>Advanced Health Evaluation and Assessment for Detoxification </a:t>
            </a:r>
          </a:p>
          <a:p>
            <a:pPr marL="0" indent="0" algn="ctr">
              <a:buNone/>
            </a:pPr>
            <a:r>
              <a:rPr lang="en-US" sz="1650" b="1" dirty="0"/>
              <a:t>Medical Assessment Plan</a:t>
            </a:r>
          </a:p>
          <a:p>
            <a:pPr marL="0" indent="0" algn="ctr">
              <a:buNone/>
            </a:pPr>
            <a:r>
              <a:rPr lang="en-US" sz="2250" b="1" dirty="0"/>
              <a:t>CONFIDENCE</a:t>
            </a:r>
          </a:p>
          <a:p>
            <a:pPr marL="0" indent="0" algn="ctr">
              <a:buNone/>
            </a:pPr>
            <a:endParaRPr lang="en-US" sz="1275" b="1" dirty="0"/>
          </a:p>
          <a:p>
            <a:r>
              <a:rPr lang="en-US" sz="2325" dirty="0"/>
              <a:t>There is </a:t>
            </a:r>
            <a:r>
              <a:rPr lang="en-US" sz="2325" dirty="0">
                <a:solidFill>
                  <a:srgbClr val="FFFF00"/>
                </a:solidFill>
              </a:rPr>
              <a:t>NO CLINCIAL TOOL </a:t>
            </a:r>
            <a:r>
              <a:rPr lang="en-US" sz="2325" dirty="0"/>
              <a:t>accessible to ANYONE </a:t>
            </a:r>
            <a:r>
              <a:rPr lang="en-US" sz="2325" dirty="0">
                <a:solidFill>
                  <a:srgbClr val="FFFF00"/>
                </a:solidFill>
              </a:rPr>
              <a:t>as powerful as the AHEAD MAP</a:t>
            </a:r>
            <a:r>
              <a:rPr lang="en-US" sz="2325" dirty="0"/>
              <a:t> to direct your path correctly.</a:t>
            </a:r>
          </a:p>
          <a:p>
            <a:r>
              <a:rPr lang="en-US" sz="2325" dirty="0"/>
              <a:t>All </a:t>
            </a:r>
            <a:r>
              <a:rPr lang="en-US" sz="2325" dirty="0">
                <a:solidFill>
                  <a:srgbClr val="FFFF00"/>
                </a:solidFill>
              </a:rPr>
              <a:t>patients HAVE to take the AHEAD MAP </a:t>
            </a:r>
            <a:r>
              <a:rPr lang="en-US" sz="2325" dirty="0"/>
              <a:t>at each visit.</a:t>
            </a:r>
          </a:p>
          <a:p>
            <a:r>
              <a:rPr lang="en-US" sz="2325" dirty="0"/>
              <a:t>I do NOT see a patient until they’ve done their AHEAD MAP.  Why? It’s the </a:t>
            </a:r>
            <a:r>
              <a:rPr lang="en-US" sz="2325" dirty="0">
                <a:solidFill>
                  <a:srgbClr val="FFFF00"/>
                </a:solidFill>
              </a:rPr>
              <a:t>most accurate assessment tool</a:t>
            </a:r>
            <a:r>
              <a:rPr lang="en-US" sz="2325" dirty="0"/>
              <a:t> I have.</a:t>
            </a:r>
          </a:p>
          <a:p>
            <a:r>
              <a:rPr lang="en-US" sz="2325" dirty="0"/>
              <a:t>Took </a:t>
            </a:r>
            <a:r>
              <a:rPr lang="en-US" sz="2325" dirty="0">
                <a:solidFill>
                  <a:srgbClr val="FFFF00"/>
                </a:solidFill>
              </a:rPr>
              <a:t>19 years to perfect and refine</a:t>
            </a:r>
            <a:r>
              <a:rPr lang="en-US" sz="2325" dirty="0"/>
              <a:t> the AHEAD MAP.</a:t>
            </a:r>
          </a:p>
          <a:p>
            <a:endParaRPr lang="en-US" sz="2325" dirty="0"/>
          </a:p>
          <a:p>
            <a:endParaRPr lang="en-US" sz="2250" b="1" dirty="0"/>
          </a:p>
        </p:txBody>
      </p:sp>
      <p:sp>
        <p:nvSpPr>
          <p:cNvPr id="4" name="Rectangle 3"/>
          <p:cNvSpPr/>
          <p:nvPr/>
        </p:nvSpPr>
        <p:spPr>
          <a:xfrm>
            <a:off x="7549750" y="4976854"/>
            <a:ext cx="451253" cy="16664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6" name="Footer Placeholder 5"/>
          <p:cNvSpPr>
            <a:spLocks noGrp="1"/>
          </p:cNvSpPr>
          <p:nvPr>
            <p:ph type="ftr" sz="quarter" idx="11"/>
          </p:nvPr>
        </p:nvSpPr>
        <p:spPr/>
        <p:txBody>
          <a:bodyPr/>
          <a:lstStyle/>
          <a:p>
            <a:r>
              <a:rPr lang="en-US" dirty="0" smtClean="0"/>
              <a:t>Copyright© 2018 - Dr. Rashid A. Buttar, LLC  All Rights Reserved</a:t>
            </a:r>
            <a:endParaRPr lang="en-US" dirty="0"/>
          </a:p>
        </p:txBody>
      </p:sp>
      <p:sp>
        <p:nvSpPr>
          <p:cNvPr id="7" name="Slide Number Placeholder 6"/>
          <p:cNvSpPr>
            <a:spLocks noGrp="1"/>
          </p:cNvSpPr>
          <p:nvPr>
            <p:ph type="sldNum" sz="quarter" idx="12"/>
          </p:nvPr>
        </p:nvSpPr>
        <p:spPr/>
        <p:txBody>
          <a:bodyPr/>
          <a:lstStyle/>
          <a:p>
            <a:fld id="{B82CCC60-E8CD-4174-8B1A-7DF615B22EEF}" type="slidenum">
              <a:rPr lang="en-US" smtClean="0"/>
              <a:pPr/>
              <a:t>54</a:t>
            </a:fld>
            <a:endParaRPr lang="en-US"/>
          </a:p>
        </p:txBody>
      </p:sp>
    </p:spTree>
    <p:extLst>
      <p:ext uri="{BB962C8B-B14F-4D97-AF65-F5344CB8AC3E}">
        <p14:creationId xmlns:p14="http://schemas.microsoft.com/office/powerpoint/2010/main" val="18254957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a:t>AHEAD MAP</a:t>
            </a:r>
          </a:p>
        </p:txBody>
      </p:sp>
      <p:sp>
        <p:nvSpPr>
          <p:cNvPr id="3" name="Content Placeholder 2"/>
          <p:cNvSpPr>
            <a:spLocks noGrp="1"/>
          </p:cNvSpPr>
          <p:nvPr>
            <p:ph idx="1"/>
          </p:nvPr>
        </p:nvSpPr>
        <p:spPr>
          <a:xfrm>
            <a:off x="1365197" y="1540991"/>
            <a:ext cx="6286729" cy="2932920"/>
          </a:xfrm>
        </p:spPr>
        <p:txBody>
          <a:bodyPr>
            <a:normAutofit fontScale="77500" lnSpcReduction="20000"/>
          </a:bodyPr>
          <a:lstStyle/>
          <a:p>
            <a:pPr marL="0" indent="0" algn="ctr">
              <a:buNone/>
            </a:pPr>
            <a:r>
              <a:rPr lang="en-US" sz="1650" b="1" dirty="0"/>
              <a:t>Advanced Health Evaluation and Assessment for Detoxification </a:t>
            </a:r>
          </a:p>
          <a:p>
            <a:pPr marL="0" indent="0" algn="ctr">
              <a:buNone/>
            </a:pPr>
            <a:r>
              <a:rPr lang="en-US" sz="1650" b="1" dirty="0"/>
              <a:t>Medical Assessment Plan</a:t>
            </a:r>
          </a:p>
          <a:p>
            <a:pPr marL="0" indent="0" algn="ctr">
              <a:buNone/>
            </a:pPr>
            <a:r>
              <a:rPr lang="en-US" sz="2250" b="1" dirty="0"/>
              <a:t>VALUE</a:t>
            </a:r>
          </a:p>
          <a:p>
            <a:pPr marL="0" indent="0" algn="ctr">
              <a:buNone/>
            </a:pPr>
            <a:endParaRPr lang="en-US" sz="1275" b="1" dirty="0"/>
          </a:p>
          <a:p>
            <a:r>
              <a:rPr lang="en-US" sz="2325" dirty="0"/>
              <a:t>The </a:t>
            </a:r>
            <a:r>
              <a:rPr lang="en-US" sz="2325" dirty="0">
                <a:solidFill>
                  <a:srgbClr val="FFFF00"/>
                </a:solidFill>
              </a:rPr>
              <a:t>value of the AHEAD MAP</a:t>
            </a:r>
            <a:r>
              <a:rPr lang="en-US" sz="2325" dirty="0"/>
              <a:t>: estimated by an insurance industry actuarial data analysis expert, to be </a:t>
            </a:r>
            <a:r>
              <a:rPr lang="en-US" sz="2325" dirty="0">
                <a:solidFill>
                  <a:srgbClr val="FFFF00"/>
                </a:solidFill>
              </a:rPr>
              <a:t>worth about $300 each time it’s taken</a:t>
            </a:r>
            <a:r>
              <a:rPr lang="en-US" sz="2325" dirty="0"/>
              <a:t>, based on the information the AHEAD MAP provides to prevent issues from worsening.</a:t>
            </a:r>
          </a:p>
          <a:p>
            <a:r>
              <a:rPr lang="en-US" sz="2325" dirty="0"/>
              <a:t>It’s absolutely </a:t>
            </a:r>
            <a:r>
              <a:rPr lang="en-US" sz="2325" dirty="0">
                <a:solidFill>
                  <a:srgbClr val="FFFF00"/>
                </a:solidFill>
              </a:rPr>
              <a:t>100% FREE for you</a:t>
            </a:r>
            <a:r>
              <a:rPr lang="en-US" sz="2325" dirty="0"/>
              <a:t>, every time you take it.</a:t>
            </a:r>
          </a:p>
          <a:p>
            <a:r>
              <a:rPr lang="en-US" sz="2325" dirty="0"/>
              <a:t>FOR EVER!  You’ll never pay a dime to use the AHEAD MAP</a:t>
            </a:r>
          </a:p>
          <a:p>
            <a:r>
              <a:rPr lang="en-US" sz="2325" dirty="0"/>
              <a:t>For Doctors/Health </a:t>
            </a:r>
            <a:r>
              <a:rPr lang="en-US" sz="2325" dirty="0">
                <a:solidFill>
                  <a:srgbClr val="FFFF00"/>
                </a:solidFill>
              </a:rPr>
              <a:t>Providers</a:t>
            </a:r>
            <a:r>
              <a:rPr lang="en-US" sz="2325" dirty="0"/>
              <a:t>:  Also use it for </a:t>
            </a:r>
            <a:r>
              <a:rPr lang="en-US" sz="2325" dirty="0">
                <a:solidFill>
                  <a:srgbClr val="FFFF00"/>
                </a:solidFill>
              </a:rPr>
              <a:t>FREE</a:t>
            </a:r>
            <a:r>
              <a:rPr lang="en-US" sz="2325" dirty="0"/>
              <a:t>!</a:t>
            </a:r>
          </a:p>
          <a:p>
            <a:endParaRPr lang="en-US" sz="2325" dirty="0"/>
          </a:p>
          <a:p>
            <a:endParaRPr lang="en-US" sz="2250" b="1" dirty="0"/>
          </a:p>
        </p:txBody>
      </p:sp>
      <p:sp>
        <p:nvSpPr>
          <p:cNvPr id="4" name="Rectangle 3"/>
          <p:cNvSpPr/>
          <p:nvPr/>
        </p:nvSpPr>
        <p:spPr>
          <a:xfrm>
            <a:off x="7549750" y="4976854"/>
            <a:ext cx="451253" cy="16664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6" name="Footer Placeholder 5"/>
          <p:cNvSpPr>
            <a:spLocks noGrp="1"/>
          </p:cNvSpPr>
          <p:nvPr>
            <p:ph type="ftr" sz="quarter" idx="11"/>
          </p:nvPr>
        </p:nvSpPr>
        <p:spPr/>
        <p:txBody>
          <a:bodyPr/>
          <a:lstStyle/>
          <a:p>
            <a:r>
              <a:rPr lang="en-US" dirty="0" smtClean="0"/>
              <a:t>Copyright© 2018 - Dr. Rashid A. Buttar, LLC  All Rights Reserved</a:t>
            </a:r>
            <a:endParaRPr lang="en-US" dirty="0"/>
          </a:p>
        </p:txBody>
      </p:sp>
      <p:sp>
        <p:nvSpPr>
          <p:cNvPr id="7" name="Slide Number Placeholder 6"/>
          <p:cNvSpPr>
            <a:spLocks noGrp="1"/>
          </p:cNvSpPr>
          <p:nvPr>
            <p:ph type="sldNum" sz="quarter" idx="12"/>
          </p:nvPr>
        </p:nvSpPr>
        <p:spPr/>
        <p:txBody>
          <a:bodyPr/>
          <a:lstStyle/>
          <a:p>
            <a:fld id="{B82CCC60-E8CD-4174-8B1A-7DF615B22EEF}" type="slidenum">
              <a:rPr lang="en-US" smtClean="0"/>
              <a:pPr/>
              <a:t>55</a:t>
            </a:fld>
            <a:endParaRPr lang="en-US"/>
          </a:p>
        </p:txBody>
      </p:sp>
    </p:spTree>
    <p:extLst>
      <p:ext uri="{BB962C8B-B14F-4D97-AF65-F5344CB8AC3E}">
        <p14:creationId xmlns:p14="http://schemas.microsoft.com/office/powerpoint/2010/main" val="8700626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US"/>
          </a:p>
        </p:txBody>
      </p:sp>
      <p:pic>
        <p:nvPicPr>
          <p:cNvPr id="6" name="Content Placeholder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760463"/>
            <a:ext cx="7778805" cy="4383037"/>
          </a:xfrm>
        </p:spPr>
      </p:pic>
      <p:sp>
        <p:nvSpPr>
          <p:cNvPr id="4" name="Footer Placeholder 3"/>
          <p:cNvSpPr>
            <a:spLocks noGrp="1"/>
          </p:cNvSpPr>
          <p:nvPr>
            <p:ph type="ftr" sz="quarter" idx="11"/>
          </p:nvPr>
        </p:nvSpPr>
        <p:spPr/>
        <p:txBody>
          <a:bodyPr/>
          <a:lstStyle/>
          <a:p>
            <a:r>
              <a:rPr lang="en-US" smtClean="0"/>
              <a:t>Copyright© 2019 - Dr. Rashid A. Buttar, LLC  All Rights Reserved</a:t>
            </a:r>
            <a:endParaRPr lang="en-US" dirty="0"/>
          </a:p>
        </p:txBody>
      </p:sp>
      <p:sp>
        <p:nvSpPr>
          <p:cNvPr id="5" name="Slide Number Placeholder 4"/>
          <p:cNvSpPr>
            <a:spLocks noGrp="1"/>
          </p:cNvSpPr>
          <p:nvPr>
            <p:ph type="sldNum" sz="quarter" idx="12"/>
          </p:nvPr>
        </p:nvSpPr>
        <p:spPr/>
        <p:txBody>
          <a:bodyPr/>
          <a:lstStyle/>
          <a:p>
            <a:fld id="{B82CCC60-E8CD-4174-8B1A-7DF615B22EEF}" type="slidenum">
              <a:rPr lang="en-US" smtClean="0"/>
              <a:pPr/>
              <a:t>56</a:t>
            </a:fld>
            <a:endParaRPr lang="en-US" dirty="0"/>
          </a:p>
        </p:txBody>
      </p:sp>
    </p:spTree>
    <p:extLst>
      <p:ext uri="{BB962C8B-B14F-4D97-AF65-F5344CB8AC3E}">
        <p14:creationId xmlns:p14="http://schemas.microsoft.com/office/powerpoint/2010/main" val="346178833"/>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US"/>
          </a:p>
        </p:txBody>
      </p:sp>
      <p:pic>
        <p:nvPicPr>
          <p:cNvPr id="6" name="Content Placeholder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739290"/>
            <a:ext cx="7787468" cy="4404210"/>
          </a:xfrm>
        </p:spPr>
      </p:pic>
      <p:sp>
        <p:nvSpPr>
          <p:cNvPr id="4" name="Footer Placeholder 3"/>
          <p:cNvSpPr>
            <a:spLocks noGrp="1"/>
          </p:cNvSpPr>
          <p:nvPr>
            <p:ph type="ftr" sz="quarter" idx="11"/>
          </p:nvPr>
        </p:nvSpPr>
        <p:spPr/>
        <p:txBody>
          <a:bodyPr/>
          <a:lstStyle/>
          <a:p>
            <a:r>
              <a:rPr lang="en-US" smtClean="0"/>
              <a:t>Copyright© 2019 - Dr. Rashid A. Buttar, LLC  All Rights Reserved</a:t>
            </a:r>
            <a:endParaRPr lang="en-US" dirty="0"/>
          </a:p>
        </p:txBody>
      </p:sp>
      <p:sp>
        <p:nvSpPr>
          <p:cNvPr id="5" name="Slide Number Placeholder 4"/>
          <p:cNvSpPr>
            <a:spLocks noGrp="1"/>
          </p:cNvSpPr>
          <p:nvPr>
            <p:ph type="sldNum" sz="quarter" idx="12"/>
          </p:nvPr>
        </p:nvSpPr>
        <p:spPr/>
        <p:txBody>
          <a:bodyPr/>
          <a:lstStyle/>
          <a:p>
            <a:fld id="{B82CCC60-E8CD-4174-8B1A-7DF615B22EEF}" type="slidenum">
              <a:rPr lang="en-US" smtClean="0"/>
              <a:pPr/>
              <a:t>57</a:t>
            </a:fld>
            <a:endParaRPr lang="en-US" dirty="0"/>
          </a:p>
        </p:txBody>
      </p:sp>
    </p:spTree>
    <p:extLst>
      <p:ext uri="{BB962C8B-B14F-4D97-AF65-F5344CB8AC3E}">
        <p14:creationId xmlns:p14="http://schemas.microsoft.com/office/powerpoint/2010/main" val="1533607833"/>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30117" y="281176"/>
            <a:ext cx="2621809" cy="4008506"/>
          </a:xfrm>
        </p:spPr>
        <p:txBody>
          <a:bodyPr>
            <a:normAutofit fontScale="90000"/>
          </a:bodyPr>
          <a:lstStyle/>
          <a:p>
            <a:pPr algn="ctr"/>
            <a:r>
              <a:rPr lang="en-US" sz="2250" b="1" dirty="0">
                <a:solidFill>
                  <a:srgbClr val="FFFF00"/>
                </a:solidFill>
              </a:rPr>
              <a:t>Assess your patients (or yourself if you’re not a provider) and know their entire medical story, how they have been doing, and how they are doing today, all on 1 page, regardless of how many years they have been your patient/client!</a:t>
            </a:r>
          </a:p>
        </p:txBody>
      </p:sp>
      <p:pic>
        <p:nvPicPr>
          <p:cNvPr id="6" name="Content Placeholder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143002" y="17620"/>
            <a:ext cx="3623769" cy="5125880"/>
          </a:xfrm>
        </p:spPr>
      </p:pic>
      <p:sp>
        <p:nvSpPr>
          <p:cNvPr id="4" name="Footer Placeholder 3"/>
          <p:cNvSpPr>
            <a:spLocks noGrp="1"/>
          </p:cNvSpPr>
          <p:nvPr>
            <p:ph type="ftr" sz="quarter" idx="11"/>
          </p:nvPr>
        </p:nvSpPr>
        <p:spPr/>
        <p:txBody>
          <a:bodyPr/>
          <a:lstStyle/>
          <a:p>
            <a:r>
              <a:rPr lang="en-US" smtClean="0"/>
              <a:t>Copyright© 2018 - Dr. Rashid A. Buttar, LLC  All Rights Reserved</a:t>
            </a:r>
            <a:endParaRPr lang="en-US"/>
          </a:p>
        </p:txBody>
      </p:sp>
      <p:sp>
        <p:nvSpPr>
          <p:cNvPr id="5" name="Slide Number Placeholder 4"/>
          <p:cNvSpPr>
            <a:spLocks noGrp="1"/>
          </p:cNvSpPr>
          <p:nvPr>
            <p:ph type="sldNum" sz="quarter" idx="12"/>
          </p:nvPr>
        </p:nvSpPr>
        <p:spPr/>
        <p:txBody>
          <a:bodyPr/>
          <a:lstStyle/>
          <a:p>
            <a:fld id="{B82CCC60-E8CD-4174-8B1A-7DF615B22EEF}" type="slidenum">
              <a:rPr lang="en-US" smtClean="0"/>
              <a:pPr/>
              <a:t>58</a:t>
            </a:fld>
            <a:endParaRPr lang="en-US" dirty="0"/>
          </a:p>
        </p:txBody>
      </p:sp>
    </p:spTree>
    <p:extLst>
      <p:ext uri="{BB962C8B-B14F-4D97-AF65-F5344CB8AC3E}">
        <p14:creationId xmlns:p14="http://schemas.microsoft.com/office/powerpoint/2010/main" val="12804102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showMasterPhAnim="0" show="0">
  <p:cSld>
    <p:spTree>
      <p:nvGrpSpPr>
        <p:cNvPr id="1" name=""/>
        <p:cNvGrpSpPr/>
        <p:nvPr/>
      </p:nvGrpSpPr>
      <p:grpSpPr>
        <a:xfrm>
          <a:off x="0" y="0"/>
          <a:ext cx="0" cy="0"/>
          <a:chOff x="0" y="0"/>
          <a:chExt cx="0" cy="0"/>
        </a:xfrm>
      </p:grpSpPr>
      <p:sp>
        <p:nvSpPr>
          <p:cNvPr id="4" name="Footer Placeholder 3"/>
          <p:cNvSpPr>
            <a:spLocks noGrp="1"/>
          </p:cNvSpPr>
          <p:nvPr>
            <p:ph type="ftr" sz="quarter" idx="4294967295"/>
          </p:nvPr>
        </p:nvSpPr>
        <p:spPr>
          <a:xfrm>
            <a:off x="5337518" y="3952280"/>
            <a:ext cx="1543050" cy="205383"/>
          </a:xfrm>
          <a:prstGeom prst="rect">
            <a:avLst/>
          </a:prstGeom>
        </p:spPr>
        <p:txBody>
          <a:bodyPr/>
          <a:lstStyle/>
          <a:p>
            <a:r>
              <a:rPr lang="en-US" altLang="en-US"/>
              <a:t>Rashid A. Buttar, DO, FAAPM, FACAM</a:t>
            </a:r>
          </a:p>
        </p:txBody>
      </p:sp>
      <p:sp>
        <p:nvSpPr>
          <p:cNvPr id="5" name="Slide Number Placeholder 4"/>
          <p:cNvSpPr>
            <a:spLocks noGrp="1"/>
          </p:cNvSpPr>
          <p:nvPr>
            <p:ph type="sldNum" sz="quarter" idx="11"/>
          </p:nvPr>
        </p:nvSpPr>
        <p:spPr/>
        <p:txBody>
          <a:bodyPr/>
          <a:lstStyle/>
          <a:p>
            <a:r>
              <a:rPr lang="en-US" altLang="en-US"/>
              <a:t>          </a:t>
            </a:r>
            <a:fld id="{0F74B708-BFBD-9D43-BEF7-77D0C070E9D8}" type="slidenum">
              <a:rPr lang="en-US" altLang="en-US"/>
              <a:pPr/>
              <a:t>59</a:t>
            </a:fld>
            <a:r>
              <a:rPr lang="en-US" altLang="en-US">
                <a:solidFill>
                  <a:schemeClr val="accent1"/>
                </a:solidFill>
              </a:rPr>
              <a:t>        </a:t>
            </a:r>
            <a:r>
              <a:rPr lang="en-US" altLang="en-US"/>
              <a:t>         </a:t>
            </a:r>
          </a:p>
        </p:txBody>
      </p:sp>
      <p:pic>
        <p:nvPicPr>
          <p:cNvPr id="8" name="Picture 2" descr="Skier - TIF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5990" y="853819"/>
            <a:ext cx="4634508" cy="348436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79724" y="985087"/>
            <a:ext cx="6172200" cy="343586"/>
          </a:xfrm>
        </p:spPr>
        <p:txBody>
          <a:bodyPr>
            <a:normAutofit fontScale="90000"/>
          </a:bodyPr>
          <a:lstStyle/>
          <a:p>
            <a:pPr algn="ctr"/>
            <a:r>
              <a:rPr lang="en-US" b="1" dirty="0">
                <a:solidFill>
                  <a:srgbClr val="FFFF00"/>
                </a:solidFill>
              </a:rPr>
              <a:t>The “MAP to get </a:t>
            </a:r>
            <a:r>
              <a:rPr lang="en-US" b="1" dirty="0" smtClean="0">
                <a:solidFill>
                  <a:srgbClr val="FFFF00"/>
                </a:solidFill>
              </a:rPr>
              <a:t>AHEAD™” </a:t>
            </a:r>
            <a:r>
              <a:rPr lang="en-US" b="1" dirty="0">
                <a:solidFill>
                  <a:srgbClr val="FFFF00"/>
                </a:solidFill>
              </a:rPr>
              <a:t>Program</a:t>
            </a:r>
            <a:endParaRPr lang="en-US" dirty="0"/>
          </a:p>
        </p:txBody>
      </p:sp>
      <p:sp>
        <p:nvSpPr>
          <p:cNvPr id="3" name="Content Placeholder 2"/>
          <p:cNvSpPr>
            <a:spLocks noGrp="1"/>
          </p:cNvSpPr>
          <p:nvPr>
            <p:ph idx="1"/>
          </p:nvPr>
        </p:nvSpPr>
        <p:spPr>
          <a:xfrm>
            <a:off x="1115312" y="1460438"/>
            <a:ext cx="3893978" cy="1561545"/>
          </a:xfrm>
        </p:spPr>
        <p:txBody>
          <a:bodyPr>
            <a:normAutofit lnSpcReduction="10000"/>
          </a:bodyPr>
          <a:lstStyle/>
          <a:p>
            <a:pPr marL="0" indent="0">
              <a:buNone/>
            </a:pPr>
            <a:r>
              <a:rPr lang="en-US" dirty="0" smtClean="0"/>
              <a:t>Experience:</a:t>
            </a:r>
          </a:p>
          <a:p>
            <a:pPr marL="0" indent="0">
              <a:buNone/>
            </a:pPr>
            <a:r>
              <a:rPr lang="en-US" dirty="0" smtClean="0"/>
              <a:t>- Improved </a:t>
            </a:r>
            <a:r>
              <a:rPr lang="en-US" dirty="0"/>
              <a:t>sleep, </a:t>
            </a:r>
            <a:endParaRPr lang="en-US" dirty="0" smtClean="0"/>
          </a:p>
          <a:p>
            <a:pPr marL="0" indent="0">
              <a:buNone/>
            </a:pPr>
            <a:r>
              <a:rPr lang="en-US" dirty="0" smtClean="0"/>
              <a:t>- Increased energy,</a:t>
            </a:r>
          </a:p>
          <a:p>
            <a:pPr marL="0" indent="0">
              <a:buNone/>
            </a:pPr>
            <a:r>
              <a:rPr lang="en-US" dirty="0" smtClean="0"/>
              <a:t>- Better </a:t>
            </a:r>
            <a:r>
              <a:rPr lang="en-US" dirty="0"/>
              <a:t>bowel </a:t>
            </a:r>
            <a:r>
              <a:rPr lang="en-US" dirty="0" smtClean="0"/>
              <a:t>movements </a:t>
            </a:r>
            <a:endParaRPr lang="en-US" dirty="0"/>
          </a:p>
        </p:txBody>
      </p:sp>
      <p:sp>
        <p:nvSpPr>
          <p:cNvPr id="4" name="Rectangle 3"/>
          <p:cNvSpPr/>
          <p:nvPr/>
        </p:nvSpPr>
        <p:spPr>
          <a:xfrm>
            <a:off x="7549750" y="4976854"/>
            <a:ext cx="451253" cy="16664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6" name="Footer Placeholder 5"/>
          <p:cNvSpPr>
            <a:spLocks noGrp="1"/>
          </p:cNvSpPr>
          <p:nvPr>
            <p:ph type="ftr" sz="quarter" idx="11"/>
          </p:nvPr>
        </p:nvSpPr>
        <p:spPr>
          <a:xfrm>
            <a:off x="2739540" y="4747797"/>
            <a:ext cx="3280260" cy="309563"/>
          </a:xfrm>
        </p:spPr>
        <p:txBody>
          <a:bodyPr/>
          <a:lstStyle/>
          <a:p>
            <a:r>
              <a:rPr lang="en-US" dirty="0" smtClean="0"/>
              <a:t>Copyright© 2019 - Dr. Rashid A. Buttar, LLC  All Rights Reserved</a:t>
            </a:r>
            <a:endParaRPr lang="en-US" dirty="0"/>
          </a:p>
        </p:txBody>
      </p:sp>
      <p:sp>
        <p:nvSpPr>
          <p:cNvPr id="7" name="Slide Number Placeholder 6"/>
          <p:cNvSpPr>
            <a:spLocks noGrp="1"/>
          </p:cNvSpPr>
          <p:nvPr>
            <p:ph type="sldNum" sz="quarter" idx="12"/>
          </p:nvPr>
        </p:nvSpPr>
        <p:spPr/>
        <p:txBody>
          <a:bodyPr/>
          <a:lstStyle/>
          <a:p>
            <a:fld id="{B82CCC60-E8CD-4174-8B1A-7DF615B22EEF}" type="slidenum">
              <a:rPr lang="en-US" smtClean="0"/>
              <a:pPr/>
              <a:t>60</a:t>
            </a:fld>
            <a:endParaRPr lang="en-US"/>
          </a:p>
        </p:txBody>
      </p:sp>
      <p:sp>
        <p:nvSpPr>
          <p:cNvPr id="9" name="Content Placeholder 2"/>
          <p:cNvSpPr txBox="1">
            <a:spLocks/>
          </p:cNvSpPr>
          <p:nvPr/>
        </p:nvSpPr>
        <p:spPr>
          <a:xfrm>
            <a:off x="5009290" y="1486363"/>
            <a:ext cx="3358595" cy="1561542"/>
          </a:xfrm>
          <a:prstGeom prst="rect">
            <a:avLst/>
          </a:prstGeom>
        </p:spPr>
        <p:txBody>
          <a:bodyPr vert="horz" lIns="68580" tIns="34290" rIns="68580" bIns="34290" rtlCol="0">
            <a:normAutofit/>
          </a:bodyPr>
          <a:lstStyle>
            <a:lvl1pPr marL="342891" indent="-342891" algn="l" defTabSz="914377" rtl="0" eaLnBrk="1" latinLnBrk="0" hangingPunct="1">
              <a:spcBef>
                <a:spcPct val="20000"/>
              </a:spcBef>
              <a:buFont typeface="Arial" pitchFamily="34" charset="0"/>
              <a:buChar char="•"/>
              <a:defRPr sz="2800" kern="1200">
                <a:solidFill>
                  <a:schemeClr val="bg1"/>
                </a:solidFill>
                <a:latin typeface="+mn-lt"/>
                <a:ea typeface="+mn-ea"/>
                <a:cs typeface="+mn-cs"/>
              </a:defRPr>
            </a:lvl1pPr>
            <a:lvl2pPr marL="742932" indent="-285744" algn="l" defTabSz="914377" rtl="0" eaLnBrk="1" latinLnBrk="0" hangingPunct="1">
              <a:spcBef>
                <a:spcPct val="20000"/>
              </a:spcBef>
              <a:buFont typeface="Arial" pitchFamily="34" charset="0"/>
              <a:buChar char="–"/>
              <a:defRPr sz="2800" kern="1200">
                <a:solidFill>
                  <a:schemeClr val="bg1"/>
                </a:solidFill>
                <a:latin typeface="+mn-lt"/>
                <a:ea typeface="+mn-ea"/>
                <a:cs typeface="+mn-cs"/>
              </a:defRPr>
            </a:lvl2pPr>
            <a:lvl3pPr marL="1142971" indent="-228594" algn="l" defTabSz="914377" rtl="0" eaLnBrk="1" latinLnBrk="0" hangingPunct="1">
              <a:spcBef>
                <a:spcPct val="20000"/>
              </a:spcBef>
              <a:buFont typeface="Arial" pitchFamily="34" charset="0"/>
              <a:buChar char="•"/>
              <a:defRPr sz="2400" kern="1200">
                <a:solidFill>
                  <a:schemeClr val="bg1"/>
                </a:solidFill>
                <a:latin typeface="+mn-lt"/>
                <a:ea typeface="+mn-ea"/>
                <a:cs typeface="+mn-cs"/>
              </a:defRPr>
            </a:lvl3pPr>
            <a:lvl4pPr marL="1600160" indent="-228594" algn="l" defTabSz="914377" rtl="0" eaLnBrk="1" latinLnBrk="0" hangingPunct="1">
              <a:spcBef>
                <a:spcPct val="20000"/>
              </a:spcBef>
              <a:buFont typeface="Arial" pitchFamily="34" charset="0"/>
              <a:buChar char="–"/>
              <a:defRPr sz="2000" kern="1200">
                <a:solidFill>
                  <a:schemeClr val="bg1"/>
                </a:solidFill>
                <a:latin typeface="+mn-lt"/>
                <a:ea typeface="+mn-ea"/>
                <a:cs typeface="+mn-cs"/>
              </a:defRPr>
            </a:lvl4pPr>
            <a:lvl5pPr marL="2057349" indent="-228594" algn="l" defTabSz="914377" rtl="0" eaLnBrk="1" latinLnBrk="0" hangingPunct="1">
              <a:spcBef>
                <a:spcPct val="20000"/>
              </a:spcBef>
              <a:buFont typeface="Arial" pitchFamily="34" charset="0"/>
              <a:buChar char="»"/>
              <a:defRPr sz="2000" kern="1200">
                <a:solidFill>
                  <a:schemeClr val="bg1"/>
                </a:solidFill>
                <a:latin typeface="+mn-lt"/>
                <a:ea typeface="+mn-ea"/>
                <a:cs typeface="+mn-cs"/>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100" dirty="0"/>
              <a:t>While enhancing your:</a:t>
            </a:r>
          </a:p>
          <a:p>
            <a:pPr>
              <a:buFontTx/>
              <a:buChar char="-"/>
            </a:pPr>
            <a:r>
              <a:rPr lang="en-US" sz="2100" dirty="0"/>
              <a:t>sense of well being,</a:t>
            </a:r>
          </a:p>
          <a:p>
            <a:pPr>
              <a:buFontTx/>
              <a:buChar char="-"/>
            </a:pPr>
            <a:r>
              <a:rPr lang="en-US" sz="2100" dirty="0"/>
              <a:t>improved concentration</a:t>
            </a:r>
          </a:p>
          <a:p>
            <a:pPr>
              <a:buFontTx/>
              <a:buChar char="-"/>
            </a:pPr>
            <a:r>
              <a:rPr lang="en-US" sz="2100" dirty="0"/>
              <a:t>Improvement of focus, </a:t>
            </a:r>
          </a:p>
        </p:txBody>
      </p:sp>
      <p:sp>
        <p:nvSpPr>
          <p:cNvPr id="10" name="TextBox 9"/>
          <p:cNvSpPr txBox="1"/>
          <p:nvPr/>
        </p:nvSpPr>
        <p:spPr>
          <a:xfrm>
            <a:off x="1536990" y="3163738"/>
            <a:ext cx="6057671" cy="1361911"/>
          </a:xfrm>
          <a:prstGeom prst="rect">
            <a:avLst/>
          </a:prstGeom>
          <a:noFill/>
        </p:spPr>
        <p:txBody>
          <a:bodyPr wrap="square" rtlCol="0">
            <a:spAutoFit/>
          </a:bodyPr>
          <a:lstStyle/>
          <a:p>
            <a:pPr algn="ctr"/>
            <a:r>
              <a:rPr lang="en-US" sz="2400" b="1" dirty="0">
                <a:solidFill>
                  <a:srgbClr val="FFFF00"/>
                </a:solidFill>
              </a:rPr>
              <a:t>All within 30 days of implementing </a:t>
            </a:r>
          </a:p>
          <a:p>
            <a:pPr algn="ctr"/>
            <a:r>
              <a:rPr lang="en-US" sz="2400" b="1" dirty="0">
                <a:solidFill>
                  <a:srgbClr val="FFFF00"/>
                </a:solidFill>
              </a:rPr>
              <a:t>2* simple things into your life! </a:t>
            </a:r>
          </a:p>
          <a:p>
            <a:pPr algn="ctr"/>
            <a:endParaRPr lang="en-US" sz="1350" dirty="0">
              <a:solidFill>
                <a:srgbClr val="FFFF00"/>
              </a:solidFill>
            </a:endParaRPr>
          </a:p>
          <a:p>
            <a:pPr algn="ctr"/>
            <a:r>
              <a:rPr lang="en-US" sz="2100" b="1" dirty="0">
                <a:solidFill>
                  <a:srgbClr val="FFFF00"/>
                </a:solidFill>
              </a:rPr>
              <a:t>Caution*** Side Effects may occur!</a:t>
            </a:r>
          </a:p>
        </p:txBody>
      </p:sp>
    </p:spTree>
    <p:extLst>
      <p:ext uri="{BB962C8B-B14F-4D97-AF65-F5344CB8AC3E}">
        <p14:creationId xmlns:p14="http://schemas.microsoft.com/office/powerpoint/2010/main" val="41033094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dissolve">
                                      <p:cBhvr>
                                        <p:cTn id="7" dur="500"/>
                                        <p:tgtEl>
                                          <p:spTgt spid="3">
                                            <p:txEl>
                                              <p:pRg st="1" end="1"/>
                                            </p:txEl>
                                          </p:spTgt>
                                        </p:tgtEl>
                                      </p:cBhvr>
                                    </p:animEffect>
                                  </p:childTnLst>
                                </p:cTn>
                              </p:par>
                              <p:par>
                                <p:cTn id="8" presetID="9"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dissolve">
                                      <p:cBhvr>
                                        <p:cTn id="10" dur="500"/>
                                        <p:tgtEl>
                                          <p:spTgt spid="3">
                                            <p:txEl>
                                              <p:pRg st="2" end="2"/>
                                            </p:txEl>
                                          </p:spTgt>
                                        </p:tgtEl>
                                      </p:cBhvr>
                                    </p:animEffect>
                                  </p:childTnLst>
                                </p:cTn>
                              </p:par>
                              <p:par>
                                <p:cTn id="11" presetID="9"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dissolve">
                                      <p:cBhvr>
                                        <p:cTn id="13" dur="500"/>
                                        <p:tgtEl>
                                          <p:spTgt spid="3">
                                            <p:txEl>
                                              <p:pRg st="3" end="3"/>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nodeType="clickEffect">
                                  <p:stCondLst>
                                    <p:cond delay="0"/>
                                  </p:stCondLst>
                                  <p:childTnLst>
                                    <p:set>
                                      <p:cBhvr>
                                        <p:cTn id="17" dur="1" fill="hold">
                                          <p:stCondLst>
                                            <p:cond delay="0"/>
                                          </p:stCondLst>
                                        </p:cTn>
                                        <p:tgtEl>
                                          <p:spTgt spid="9">
                                            <p:txEl>
                                              <p:pRg st="0" end="0"/>
                                            </p:txEl>
                                          </p:spTgt>
                                        </p:tgtEl>
                                        <p:attrNameLst>
                                          <p:attrName>style.visibility</p:attrName>
                                        </p:attrNameLst>
                                      </p:cBhvr>
                                      <p:to>
                                        <p:strVal val="visible"/>
                                      </p:to>
                                    </p:set>
                                    <p:animEffect transition="in" filter="dissolve">
                                      <p:cBhvr>
                                        <p:cTn id="18" dur="500"/>
                                        <p:tgtEl>
                                          <p:spTgt spid="9">
                                            <p:txEl>
                                              <p:pRg st="0" end="0"/>
                                            </p:txEl>
                                          </p:spTgt>
                                        </p:tgtEl>
                                      </p:cBhvr>
                                    </p:animEffect>
                                  </p:childTnLst>
                                </p:cTn>
                              </p:par>
                              <p:par>
                                <p:cTn id="19" presetID="9" presetClass="entr" presetSubtype="0" fill="hold" nodeType="withEffect">
                                  <p:stCondLst>
                                    <p:cond delay="0"/>
                                  </p:stCondLst>
                                  <p:childTnLst>
                                    <p:set>
                                      <p:cBhvr>
                                        <p:cTn id="20" dur="1" fill="hold">
                                          <p:stCondLst>
                                            <p:cond delay="0"/>
                                          </p:stCondLst>
                                        </p:cTn>
                                        <p:tgtEl>
                                          <p:spTgt spid="9">
                                            <p:txEl>
                                              <p:pRg st="1" end="1"/>
                                            </p:txEl>
                                          </p:spTgt>
                                        </p:tgtEl>
                                        <p:attrNameLst>
                                          <p:attrName>style.visibility</p:attrName>
                                        </p:attrNameLst>
                                      </p:cBhvr>
                                      <p:to>
                                        <p:strVal val="visible"/>
                                      </p:to>
                                    </p:set>
                                    <p:animEffect transition="in" filter="dissolve">
                                      <p:cBhvr>
                                        <p:cTn id="21" dur="500"/>
                                        <p:tgtEl>
                                          <p:spTgt spid="9">
                                            <p:txEl>
                                              <p:pRg st="1" end="1"/>
                                            </p:txEl>
                                          </p:spTgt>
                                        </p:tgtEl>
                                      </p:cBhvr>
                                    </p:animEffect>
                                  </p:childTnLst>
                                </p:cTn>
                              </p:par>
                              <p:par>
                                <p:cTn id="22" presetID="9" presetClass="entr" presetSubtype="0" fill="hold" nodeType="withEffect">
                                  <p:stCondLst>
                                    <p:cond delay="0"/>
                                  </p:stCondLst>
                                  <p:childTnLst>
                                    <p:set>
                                      <p:cBhvr>
                                        <p:cTn id="23" dur="1" fill="hold">
                                          <p:stCondLst>
                                            <p:cond delay="0"/>
                                          </p:stCondLst>
                                        </p:cTn>
                                        <p:tgtEl>
                                          <p:spTgt spid="9">
                                            <p:txEl>
                                              <p:pRg st="2" end="2"/>
                                            </p:txEl>
                                          </p:spTgt>
                                        </p:tgtEl>
                                        <p:attrNameLst>
                                          <p:attrName>style.visibility</p:attrName>
                                        </p:attrNameLst>
                                      </p:cBhvr>
                                      <p:to>
                                        <p:strVal val="visible"/>
                                      </p:to>
                                    </p:set>
                                    <p:animEffect transition="in" filter="dissolve">
                                      <p:cBhvr>
                                        <p:cTn id="24" dur="500"/>
                                        <p:tgtEl>
                                          <p:spTgt spid="9">
                                            <p:txEl>
                                              <p:pRg st="2" end="2"/>
                                            </p:txEl>
                                          </p:spTgt>
                                        </p:tgtEl>
                                      </p:cBhvr>
                                    </p:animEffect>
                                  </p:childTnLst>
                                </p:cTn>
                              </p:par>
                              <p:par>
                                <p:cTn id="25" presetID="9" presetClass="entr" presetSubtype="0" fill="hold" nodeType="withEffect">
                                  <p:stCondLst>
                                    <p:cond delay="0"/>
                                  </p:stCondLst>
                                  <p:childTnLst>
                                    <p:set>
                                      <p:cBhvr>
                                        <p:cTn id="26" dur="1" fill="hold">
                                          <p:stCondLst>
                                            <p:cond delay="0"/>
                                          </p:stCondLst>
                                        </p:cTn>
                                        <p:tgtEl>
                                          <p:spTgt spid="9">
                                            <p:txEl>
                                              <p:pRg st="3" end="3"/>
                                            </p:txEl>
                                          </p:spTgt>
                                        </p:tgtEl>
                                        <p:attrNameLst>
                                          <p:attrName>style.visibility</p:attrName>
                                        </p:attrNameLst>
                                      </p:cBhvr>
                                      <p:to>
                                        <p:strVal val="visible"/>
                                      </p:to>
                                    </p:set>
                                    <p:animEffect transition="in" filter="dissolve">
                                      <p:cBhvr>
                                        <p:cTn id="27" dur="500"/>
                                        <p:tgtEl>
                                          <p:spTgt spid="9">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10">
                                            <p:txEl>
                                              <p:pRg st="0" end="0"/>
                                            </p:txEl>
                                          </p:spTgt>
                                        </p:tgtEl>
                                        <p:attrNameLst>
                                          <p:attrName>style.visibility</p:attrName>
                                        </p:attrNameLst>
                                      </p:cBhvr>
                                      <p:to>
                                        <p:strVal val="visible"/>
                                      </p:to>
                                    </p:set>
                                    <p:animEffect transition="in" filter="dissolve">
                                      <p:cBhvr>
                                        <p:cTn id="32" dur="500"/>
                                        <p:tgtEl>
                                          <p:spTgt spid="10">
                                            <p:txEl>
                                              <p:pRg st="0" end="0"/>
                                            </p:txEl>
                                          </p:spTgt>
                                        </p:tgtEl>
                                      </p:cBhvr>
                                    </p:animEffect>
                                  </p:childTnLst>
                                </p:cTn>
                              </p:par>
                              <p:par>
                                <p:cTn id="33" presetID="9" presetClass="entr" presetSubtype="0" fill="hold" nodeType="withEffect">
                                  <p:stCondLst>
                                    <p:cond delay="0"/>
                                  </p:stCondLst>
                                  <p:childTnLst>
                                    <p:set>
                                      <p:cBhvr>
                                        <p:cTn id="34" dur="1" fill="hold">
                                          <p:stCondLst>
                                            <p:cond delay="0"/>
                                          </p:stCondLst>
                                        </p:cTn>
                                        <p:tgtEl>
                                          <p:spTgt spid="10">
                                            <p:txEl>
                                              <p:pRg st="1" end="1"/>
                                            </p:txEl>
                                          </p:spTgt>
                                        </p:tgtEl>
                                        <p:attrNameLst>
                                          <p:attrName>style.visibility</p:attrName>
                                        </p:attrNameLst>
                                      </p:cBhvr>
                                      <p:to>
                                        <p:strVal val="visible"/>
                                      </p:to>
                                    </p:set>
                                    <p:animEffect transition="in" filter="dissolve">
                                      <p:cBhvr>
                                        <p:cTn id="35" dur="500"/>
                                        <p:tgtEl>
                                          <p:spTgt spid="10">
                                            <p:txEl>
                                              <p:pRg st="1" end="1"/>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9" presetClass="entr" presetSubtype="0" fill="hold" nodeType="clickEffect">
                                  <p:stCondLst>
                                    <p:cond delay="0"/>
                                  </p:stCondLst>
                                  <p:childTnLst>
                                    <p:set>
                                      <p:cBhvr>
                                        <p:cTn id="39" dur="1" fill="hold">
                                          <p:stCondLst>
                                            <p:cond delay="0"/>
                                          </p:stCondLst>
                                        </p:cTn>
                                        <p:tgtEl>
                                          <p:spTgt spid="10">
                                            <p:txEl>
                                              <p:pRg st="3" end="3"/>
                                            </p:txEl>
                                          </p:spTgt>
                                        </p:tgtEl>
                                        <p:attrNameLst>
                                          <p:attrName>style.visibility</p:attrName>
                                        </p:attrNameLst>
                                      </p:cBhvr>
                                      <p:to>
                                        <p:strVal val="visible"/>
                                      </p:to>
                                    </p:set>
                                    <p:animEffect transition="in" filter="dissolve">
                                      <p:cBhvr>
                                        <p:cTn id="40" dur="500"/>
                                        <p:tgtEl>
                                          <p:spTgt spid="10">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smtClean="0">
                <a:solidFill>
                  <a:srgbClr val="FFFF00"/>
                </a:solidFill>
              </a:rPr>
              <a:t>Side Effects</a:t>
            </a:r>
            <a:endParaRPr lang="en-US" b="1" dirty="0">
              <a:solidFill>
                <a:srgbClr val="FFFF00"/>
              </a:solidFill>
            </a:endParaRPr>
          </a:p>
        </p:txBody>
      </p:sp>
      <p:sp>
        <p:nvSpPr>
          <p:cNvPr id="3" name="Content Placeholder 2"/>
          <p:cNvSpPr>
            <a:spLocks noGrp="1"/>
          </p:cNvSpPr>
          <p:nvPr>
            <p:ph idx="1"/>
          </p:nvPr>
        </p:nvSpPr>
        <p:spPr>
          <a:xfrm>
            <a:off x="1059785" y="1540995"/>
            <a:ext cx="6941218" cy="3602505"/>
          </a:xfrm>
        </p:spPr>
        <p:txBody>
          <a:bodyPr>
            <a:noAutofit/>
          </a:bodyPr>
          <a:lstStyle/>
          <a:p>
            <a:pPr marL="0" indent="0">
              <a:buNone/>
            </a:pPr>
            <a:r>
              <a:rPr lang="en-US" sz="2400" dirty="0" smtClean="0"/>
              <a:t>Side </a:t>
            </a:r>
            <a:r>
              <a:rPr lang="en-US" sz="2400" dirty="0"/>
              <a:t>effects include, but are NOT limited to </a:t>
            </a:r>
            <a:r>
              <a:rPr lang="en-US" sz="2400" dirty="0">
                <a:solidFill>
                  <a:srgbClr val="FFFF00"/>
                </a:solidFill>
              </a:rPr>
              <a:t>improvement</a:t>
            </a:r>
            <a:r>
              <a:rPr lang="en-US" sz="2400" dirty="0"/>
              <a:t> in overall mood, </a:t>
            </a:r>
            <a:r>
              <a:rPr lang="en-US" sz="2400" dirty="0">
                <a:solidFill>
                  <a:srgbClr val="FFFF00"/>
                </a:solidFill>
              </a:rPr>
              <a:t>decrease</a:t>
            </a:r>
            <a:r>
              <a:rPr lang="en-US" sz="2400" dirty="0"/>
              <a:t> in anxiety, </a:t>
            </a:r>
            <a:r>
              <a:rPr lang="en-US" sz="2400" dirty="0">
                <a:solidFill>
                  <a:srgbClr val="FFFF00"/>
                </a:solidFill>
              </a:rPr>
              <a:t>reduction</a:t>
            </a:r>
            <a:r>
              <a:rPr lang="en-US" sz="2400" dirty="0"/>
              <a:t> in depression, </a:t>
            </a:r>
            <a:r>
              <a:rPr lang="en-US" sz="2400" dirty="0">
                <a:solidFill>
                  <a:srgbClr val="FFFF00"/>
                </a:solidFill>
              </a:rPr>
              <a:t>reduced</a:t>
            </a:r>
            <a:r>
              <a:rPr lang="en-US" sz="2400" dirty="0"/>
              <a:t> joint pain, </a:t>
            </a:r>
            <a:r>
              <a:rPr lang="en-US" sz="2400" dirty="0">
                <a:solidFill>
                  <a:srgbClr val="FFFF00"/>
                </a:solidFill>
              </a:rPr>
              <a:t>improved</a:t>
            </a:r>
            <a:r>
              <a:rPr lang="en-US" sz="2400" dirty="0"/>
              <a:t> joint flexibility, </a:t>
            </a:r>
            <a:r>
              <a:rPr lang="en-US" sz="2400" dirty="0">
                <a:solidFill>
                  <a:srgbClr val="FFFF00"/>
                </a:solidFill>
              </a:rPr>
              <a:t>drop</a:t>
            </a:r>
            <a:r>
              <a:rPr lang="en-US" sz="2400" dirty="0"/>
              <a:t> in body fat, </a:t>
            </a:r>
            <a:r>
              <a:rPr lang="en-US" sz="2400" dirty="0">
                <a:solidFill>
                  <a:srgbClr val="FFFF00"/>
                </a:solidFill>
              </a:rPr>
              <a:t>improved</a:t>
            </a:r>
            <a:r>
              <a:rPr lang="en-US" sz="2400" dirty="0"/>
              <a:t> skin texture and suppleness with </a:t>
            </a:r>
            <a:r>
              <a:rPr lang="en-US" sz="2400" dirty="0">
                <a:solidFill>
                  <a:srgbClr val="FFFF00"/>
                </a:solidFill>
              </a:rPr>
              <a:t>enhanced</a:t>
            </a:r>
            <a:r>
              <a:rPr lang="en-US" sz="2400" dirty="0"/>
              <a:t> complexion, </a:t>
            </a:r>
            <a:r>
              <a:rPr lang="en-US" sz="2400" dirty="0">
                <a:solidFill>
                  <a:srgbClr val="FFFF00"/>
                </a:solidFill>
              </a:rPr>
              <a:t>reduced</a:t>
            </a:r>
            <a:r>
              <a:rPr lang="en-US" sz="2400" dirty="0"/>
              <a:t> acne and skin blemishes, with possibility of </a:t>
            </a:r>
            <a:r>
              <a:rPr lang="en-US" sz="2400" dirty="0">
                <a:solidFill>
                  <a:srgbClr val="FFFF00"/>
                </a:solidFill>
              </a:rPr>
              <a:t>improved</a:t>
            </a:r>
            <a:r>
              <a:rPr lang="en-US" sz="2400" dirty="0"/>
              <a:t> body counter.  </a:t>
            </a:r>
            <a:r>
              <a:rPr lang="en-US" sz="2400" dirty="0">
                <a:solidFill>
                  <a:srgbClr val="FFFF00"/>
                </a:solidFill>
              </a:rPr>
              <a:t>Enhanced</a:t>
            </a:r>
            <a:r>
              <a:rPr lang="en-US" sz="2400" dirty="0"/>
              <a:t> kidney functioning with overall detoxification may occur!</a:t>
            </a:r>
          </a:p>
        </p:txBody>
      </p:sp>
      <p:sp>
        <p:nvSpPr>
          <p:cNvPr id="4" name="Rectangle 3"/>
          <p:cNvSpPr/>
          <p:nvPr/>
        </p:nvSpPr>
        <p:spPr>
          <a:xfrm>
            <a:off x="7549750" y="4976854"/>
            <a:ext cx="451253" cy="16664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6" name="Footer Placeholder 5"/>
          <p:cNvSpPr>
            <a:spLocks noGrp="1"/>
          </p:cNvSpPr>
          <p:nvPr>
            <p:ph type="ftr" sz="quarter" idx="11"/>
          </p:nvPr>
        </p:nvSpPr>
        <p:spPr>
          <a:xfrm>
            <a:off x="2434130" y="4706903"/>
            <a:ext cx="3280260" cy="309563"/>
          </a:xfrm>
        </p:spPr>
        <p:txBody>
          <a:bodyPr/>
          <a:lstStyle/>
          <a:p>
            <a:r>
              <a:rPr lang="en-US" dirty="0" smtClean="0"/>
              <a:t>Copyright</a:t>
            </a:r>
            <a:r>
              <a:rPr lang="en-US" smtClean="0"/>
              <a:t>© 2019 </a:t>
            </a:r>
            <a:r>
              <a:rPr lang="en-US" dirty="0" smtClean="0"/>
              <a:t>- Dr. Rashid A. Buttar, LLC  All Rights Reserved</a:t>
            </a:r>
            <a:endParaRPr lang="en-US" dirty="0"/>
          </a:p>
        </p:txBody>
      </p:sp>
      <p:sp>
        <p:nvSpPr>
          <p:cNvPr id="7" name="Slide Number Placeholder 6"/>
          <p:cNvSpPr>
            <a:spLocks noGrp="1"/>
          </p:cNvSpPr>
          <p:nvPr>
            <p:ph type="sldNum" sz="quarter" idx="12"/>
          </p:nvPr>
        </p:nvSpPr>
        <p:spPr/>
        <p:txBody>
          <a:bodyPr/>
          <a:lstStyle/>
          <a:p>
            <a:fld id="{B82CCC60-E8CD-4174-8B1A-7DF615B22EEF}" type="slidenum">
              <a:rPr lang="en-US" smtClean="0"/>
              <a:pPr/>
              <a:t>61</a:t>
            </a:fld>
            <a:endParaRPr lang="en-US"/>
          </a:p>
        </p:txBody>
      </p:sp>
    </p:spTree>
    <p:extLst>
      <p:ext uri="{BB962C8B-B14F-4D97-AF65-F5344CB8AC3E}">
        <p14:creationId xmlns:p14="http://schemas.microsoft.com/office/powerpoint/2010/main" val="16221254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l"/>
            <a:r>
              <a:rPr lang="en-US" dirty="0" smtClean="0"/>
              <a:t>SLEEP</a:t>
            </a:r>
            <a:endParaRPr lang="en-US" dirty="0"/>
          </a:p>
        </p:txBody>
      </p:sp>
      <p:sp>
        <p:nvSpPr>
          <p:cNvPr id="6" name="Rectangle 5"/>
          <p:cNvSpPr/>
          <p:nvPr/>
        </p:nvSpPr>
        <p:spPr>
          <a:xfrm>
            <a:off x="7549750" y="4976854"/>
            <a:ext cx="451253" cy="1666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3" name="Slide Number Placeholder 2"/>
          <p:cNvSpPr>
            <a:spLocks noGrp="1"/>
          </p:cNvSpPr>
          <p:nvPr>
            <p:ph type="sldNum" sz="quarter" idx="12"/>
          </p:nvPr>
        </p:nvSpPr>
        <p:spPr>
          <a:xfrm>
            <a:off x="1342653" y="4767264"/>
            <a:ext cx="1600200" cy="273844"/>
          </a:xfrm>
        </p:spPr>
        <p:txBody>
          <a:bodyPr/>
          <a:lstStyle/>
          <a:p>
            <a:fld id="{B82CCC60-E8CD-4174-8B1A-7DF615B22EEF}" type="slidenum">
              <a:rPr lang="en-US" smtClean="0"/>
              <a:pPr/>
              <a:t>62</a:t>
            </a:fld>
            <a:endParaRPr lang="en-US"/>
          </a:p>
        </p:txBody>
      </p:sp>
      <p:pic>
        <p:nvPicPr>
          <p:cNvPr id="9" name="Content Placeholder 8"/>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2523600" y="990641"/>
            <a:ext cx="5492939" cy="3665289"/>
          </a:xfrm>
        </p:spPr>
      </p:pic>
      <p:sp>
        <p:nvSpPr>
          <p:cNvPr id="8" name="Footer Placeholder 5"/>
          <p:cNvSpPr>
            <a:spLocks noGrp="1"/>
          </p:cNvSpPr>
          <p:nvPr>
            <p:ph type="ftr" sz="quarter" idx="11"/>
          </p:nvPr>
        </p:nvSpPr>
        <p:spPr>
          <a:xfrm>
            <a:off x="3486150" y="4767264"/>
            <a:ext cx="2171700" cy="273844"/>
          </a:xfrm>
        </p:spPr>
        <p:txBody>
          <a:bodyPr/>
          <a:lstStyle/>
          <a:p>
            <a:r>
              <a:rPr lang="en-US" b="0" dirty="0" smtClean="0"/>
              <a:t>Copyright© 2018 - Dr. Rashid A. Buttar, LLC  All Rights Reserved</a:t>
            </a:r>
            <a:endParaRPr lang="en-US" b="0" dirty="0"/>
          </a:p>
        </p:txBody>
      </p:sp>
    </p:spTree>
    <p:extLst>
      <p:ext uri="{BB962C8B-B14F-4D97-AF65-F5344CB8AC3E}">
        <p14:creationId xmlns:p14="http://schemas.microsoft.com/office/powerpoint/2010/main" val="11016338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6" name="Content Placeholder 15"/>
          <p:cNvPicPr>
            <a:picLocks noGrp="1" noChangeAspect="1"/>
          </p:cNvPicPr>
          <p:nvPr>
            <p:ph idx="1"/>
          </p:nvPr>
        </p:nvPicPr>
        <p:blipFill>
          <a:blip r:embed="rId4" cstate="print">
            <a:extLst>
              <a:ext uri="{28A0092B-C50C-407E-A947-70E740481C1C}">
                <a14:useLocalDpi xmlns:a14="http://schemas.microsoft.com/office/drawing/2010/main" val="0"/>
              </a:ext>
            </a:extLst>
          </a:blip>
          <a:stretch>
            <a:fillRect/>
          </a:stretch>
        </p:blipFill>
        <p:spPr>
          <a:xfrm>
            <a:off x="3011233" y="393893"/>
            <a:ext cx="6187045" cy="4956026"/>
          </a:xfrm>
        </p:spPr>
      </p:pic>
      <p:sp>
        <p:nvSpPr>
          <p:cNvPr id="6" name="Rectangle 5"/>
          <p:cNvSpPr/>
          <p:nvPr/>
        </p:nvSpPr>
        <p:spPr>
          <a:xfrm>
            <a:off x="7549750" y="4976854"/>
            <a:ext cx="451253" cy="1666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3" name="Slide Number Placeholder 2"/>
          <p:cNvSpPr>
            <a:spLocks noGrp="1"/>
          </p:cNvSpPr>
          <p:nvPr>
            <p:ph type="sldNum" sz="quarter" idx="12"/>
          </p:nvPr>
        </p:nvSpPr>
        <p:spPr>
          <a:xfrm>
            <a:off x="1342653" y="4767264"/>
            <a:ext cx="1600200" cy="273844"/>
          </a:xfrm>
        </p:spPr>
        <p:txBody>
          <a:bodyPr/>
          <a:lstStyle/>
          <a:p>
            <a:fld id="{B82CCC60-E8CD-4174-8B1A-7DF615B22EEF}" type="slidenum">
              <a:rPr lang="en-US" smtClean="0"/>
              <a:pPr/>
              <a:t>63</a:t>
            </a:fld>
            <a:endParaRPr lang="en-US"/>
          </a:p>
        </p:txBody>
      </p:sp>
      <p:sp>
        <p:nvSpPr>
          <p:cNvPr id="8" name="Footer Placeholder 5"/>
          <p:cNvSpPr>
            <a:spLocks noGrp="1"/>
          </p:cNvSpPr>
          <p:nvPr>
            <p:ph type="ftr" sz="quarter" idx="11"/>
          </p:nvPr>
        </p:nvSpPr>
        <p:spPr>
          <a:xfrm>
            <a:off x="3486150" y="4767264"/>
            <a:ext cx="2171700" cy="273844"/>
          </a:xfrm>
        </p:spPr>
        <p:txBody>
          <a:bodyPr/>
          <a:lstStyle/>
          <a:p>
            <a:r>
              <a:rPr lang="en-US" b="0" dirty="0" smtClean="0"/>
              <a:t>Copyright© 2018 - Dr. Rashid A. Buttar, LLC  All Rights Reserved</a:t>
            </a:r>
            <a:endParaRPr lang="en-US" b="0" dirty="0"/>
          </a:p>
        </p:txBody>
      </p:sp>
      <p:sp>
        <p:nvSpPr>
          <p:cNvPr id="4" name="Title 3"/>
          <p:cNvSpPr>
            <a:spLocks noGrp="1"/>
          </p:cNvSpPr>
          <p:nvPr>
            <p:ph type="title"/>
          </p:nvPr>
        </p:nvSpPr>
        <p:spPr>
          <a:xfrm>
            <a:off x="2631188" y="52119"/>
            <a:ext cx="4918560" cy="572644"/>
          </a:xfrm>
        </p:spPr>
        <p:txBody>
          <a:bodyPr/>
          <a:lstStyle/>
          <a:p>
            <a:pPr algn="l"/>
            <a:r>
              <a:rPr lang="en-US" dirty="0" smtClean="0"/>
              <a:t>SLEEP</a:t>
            </a:r>
            <a:endParaRPr lang="en-US" dirty="0"/>
          </a:p>
        </p:txBody>
      </p:sp>
      <p:pic>
        <p:nvPicPr>
          <p:cNvPr id="10" name="Picture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13719" y="3946095"/>
            <a:ext cx="1857375" cy="1533525"/>
          </a:xfrm>
          <a:prstGeom prst="rect">
            <a:avLst/>
          </a:prstGeom>
        </p:spPr>
      </p:pic>
    </p:spTree>
    <p:extLst>
      <p:ext uri="{BB962C8B-B14F-4D97-AF65-F5344CB8AC3E}">
        <p14:creationId xmlns:p14="http://schemas.microsoft.com/office/powerpoint/2010/main" val="12019680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l"/>
            <a:r>
              <a:rPr lang="en-US" dirty="0" smtClean="0"/>
              <a:t>SLEEP</a:t>
            </a:r>
            <a:endParaRPr lang="en-US" dirty="0"/>
          </a:p>
        </p:txBody>
      </p:sp>
      <p:sp>
        <p:nvSpPr>
          <p:cNvPr id="6" name="Rectangle 5"/>
          <p:cNvSpPr/>
          <p:nvPr/>
        </p:nvSpPr>
        <p:spPr>
          <a:xfrm>
            <a:off x="7549750" y="4976854"/>
            <a:ext cx="451253" cy="1666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3" name="Slide Number Placeholder 2"/>
          <p:cNvSpPr>
            <a:spLocks noGrp="1"/>
          </p:cNvSpPr>
          <p:nvPr>
            <p:ph type="sldNum" sz="quarter" idx="12"/>
          </p:nvPr>
        </p:nvSpPr>
        <p:spPr>
          <a:xfrm>
            <a:off x="1342653" y="4767264"/>
            <a:ext cx="1600200" cy="273844"/>
          </a:xfrm>
        </p:spPr>
        <p:txBody>
          <a:bodyPr/>
          <a:lstStyle/>
          <a:p>
            <a:fld id="{B82CCC60-E8CD-4174-8B1A-7DF615B22EEF}" type="slidenum">
              <a:rPr lang="en-US" smtClean="0"/>
              <a:pPr/>
              <a:t>64</a:t>
            </a:fld>
            <a:endParaRPr lang="en-US"/>
          </a:p>
        </p:txBody>
      </p:sp>
      <p:sp>
        <p:nvSpPr>
          <p:cNvPr id="8" name="Footer Placeholder 5"/>
          <p:cNvSpPr>
            <a:spLocks noGrp="1"/>
          </p:cNvSpPr>
          <p:nvPr>
            <p:ph type="ftr" sz="quarter" idx="11"/>
          </p:nvPr>
        </p:nvSpPr>
        <p:spPr>
          <a:xfrm>
            <a:off x="3486150" y="4767264"/>
            <a:ext cx="2171700" cy="273844"/>
          </a:xfrm>
        </p:spPr>
        <p:txBody>
          <a:bodyPr/>
          <a:lstStyle/>
          <a:p>
            <a:r>
              <a:rPr lang="en-US" b="0" dirty="0" smtClean="0"/>
              <a:t>Copyright© 2018 - Dr. Rashid A. Buttar, LLC  All Rights Reserved</a:t>
            </a:r>
            <a:endParaRPr lang="en-US" b="0" dirty="0"/>
          </a:p>
        </p:txBody>
      </p:sp>
      <p:pic>
        <p:nvPicPr>
          <p:cNvPr id="5" name="Content Placeholder 4"/>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1976014" y="1084421"/>
            <a:ext cx="7205743" cy="4059079"/>
          </a:xfrm>
        </p:spPr>
      </p:pic>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13719" y="3946095"/>
            <a:ext cx="1857375" cy="1533525"/>
          </a:xfrm>
          <a:prstGeom prst="rect">
            <a:avLst/>
          </a:prstGeom>
        </p:spPr>
      </p:pic>
    </p:spTree>
    <p:extLst>
      <p:ext uri="{BB962C8B-B14F-4D97-AF65-F5344CB8AC3E}">
        <p14:creationId xmlns:p14="http://schemas.microsoft.com/office/powerpoint/2010/main" val="659563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l"/>
            <a:r>
              <a:rPr lang="en-US" dirty="0" smtClean="0"/>
              <a:t>SLEEP</a:t>
            </a:r>
            <a:endParaRPr lang="en-US" dirty="0"/>
          </a:p>
        </p:txBody>
      </p:sp>
      <p:sp>
        <p:nvSpPr>
          <p:cNvPr id="6" name="Rectangle 5"/>
          <p:cNvSpPr/>
          <p:nvPr/>
        </p:nvSpPr>
        <p:spPr>
          <a:xfrm>
            <a:off x="7549750" y="4976854"/>
            <a:ext cx="451253" cy="1666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3" name="Slide Number Placeholder 2"/>
          <p:cNvSpPr>
            <a:spLocks noGrp="1"/>
          </p:cNvSpPr>
          <p:nvPr>
            <p:ph type="sldNum" sz="quarter" idx="12"/>
          </p:nvPr>
        </p:nvSpPr>
        <p:spPr>
          <a:xfrm>
            <a:off x="1342653" y="4767264"/>
            <a:ext cx="1600200" cy="273844"/>
          </a:xfrm>
        </p:spPr>
        <p:txBody>
          <a:bodyPr/>
          <a:lstStyle/>
          <a:p>
            <a:fld id="{B82CCC60-E8CD-4174-8B1A-7DF615B22EEF}" type="slidenum">
              <a:rPr lang="en-US" smtClean="0"/>
              <a:pPr/>
              <a:t>65</a:t>
            </a:fld>
            <a:endParaRPr lang="en-US"/>
          </a:p>
        </p:txBody>
      </p:sp>
      <p:sp>
        <p:nvSpPr>
          <p:cNvPr id="8" name="Footer Placeholder 5"/>
          <p:cNvSpPr>
            <a:spLocks noGrp="1"/>
          </p:cNvSpPr>
          <p:nvPr>
            <p:ph type="ftr" sz="quarter" idx="11"/>
          </p:nvPr>
        </p:nvSpPr>
        <p:spPr>
          <a:xfrm>
            <a:off x="3486150" y="4767264"/>
            <a:ext cx="2171700" cy="273844"/>
          </a:xfrm>
        </p:spPr>
        <p:txBody>
          <a:bodyPr/>
          <a:lstStyle/>
          <a:p>
            <a:r>
              <a:rPr lang="en-US" b="0" dirty="0" smtClean="0"/>
              <a:t>Copyright© 2018 - Dr. Rashid A. Buttar, LLC  All Rights Reserved</a:t>
            </a:r>
            <a:endParaRPr lang="en-US" b="0" dirty="0"/>
          </a:p>
        </p:txBody>
      </p:sp>
      <p:pic>
        <p:nvPicPr>
          <p:cNvPr id="14" name="Content Placeholder 13"/>
          <p:cNvPicPr>
            <a:picLocks noGrp="1" noChangeAspect="1"/>
          </p:cNvPicPr>
          <p:nvPr>
            <p:ph idx="1"/>
          </p:nvPr>
        </p:nvPicPr>
        <p:blipFill>
          <a:blip r:embed="rId4" cstate="print">
            <a:extLst>
              <a:ext uri="{28A0092B-C50C-407E-A947-70E740481C1C}">
                <a14:useLocalDpi xmlns:a14="http://schemas.microsoft.com/office/drawing/2010/main" val="0"/>
              </a:ext>
            </a:extLst>
          </a:blip>
          <a:stretch>
            <a:fillRect/>
          </a:stretch>
        </p:blipFill>
        <p:spPr>
          <a:xfrm>
            <a:off x="2542034" y="758612"/>
            <a:ext cx="6601966" cy="4384888"/>
          </a:xfrm>
        </p:spPr>
      </p:pic>
      <p:pic>
        <p:nvPicPr>
          <p:cNvPr id="10" name="Picture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13719" y="3946095"/>
            <a:ext cx="1857375" cy="1533525"/>
          </a:xfrm>
          <a:prstGeom prst="rect">
            <a:avLst/>
          </a:prstGeom>
        </p:spPr>
      </p:pic>
    </p:spTree>
    <p:extLst>
      <p:ext uri="{BB962C8B-B14F-4D97-AF65-F5344CB8AC3E}">
        <p14:creationId xmlns:p14="http://schemas.microsoft.com/office/powerpoint/2010/main" val="11366095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2625013" y="281175"/>
            <a:ext cx="5153795" cy="572644"/>
          </a:xfrm>
        </p:spPr>
        <p:txBody>
          <a:bodyPr>
            <a:normAutofit/>
          </a:bodyPr>
          <a:lstStyle/>
          <a:p>
            <a:pPr algn="l"/>
            <a:r>
              <a:rPr lang="en-US" dirty="0" smtClean="0"/>
              <a:t>ENERGY</a:t>
            </a:r>
            <a:endParaRPr lang="en-US" sz="1800" dirty="0"/>
          </a:p>
        </p:txBody>
      </p:sp>
      <p:sp>
        <p:nvSpPr>
          <p:cNvPr id="6" name="Rectangle 5"/>
          <p:cNvSpPr/>
          <p:nvPr/>
        </p:nvSpPr>
        <p:spPr>
          <a:xfrm>
            <a:off x="7549750" y="4976854"/>
            <a:ext cx="451253" cy="1666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3" name="Slide Number Placeholder 2"/>
          <p:cNvSpPr>
            <a:spLocks noGrp="1"/>
          </p:cNvSpPr>
          <p:nvPr>
            <p:ph type="sldNum" sz="quarter" idx="12"/>
          </p:nvPr>
        </p:nvSpPr>
        <p:spPr>
          <a:xfrm>
            <a:off x="1342653" y="4767264"/>
            <a:ext cx="1600200" cy="273844"/>
          </a:xfrm>
        </p:spPr>
        <p:txBody>
          <a:bodyPr/>
          <a:lstStyle/>
          <a:p>
            <a:fld id="{B82CCC60-E8CD-4174-8B1A-7DF615B22EEF}" type="slidenum">
              <a:rPr lang="en-US" smtClean="0"/>
              <a:pPr/>
              <a:t>66</a:t>
            </a:fld>
            <a:endParaRPr lang="en-US" dirty="0"/>
          </a:p>
        </p:txBody>
      </p:sp>
      <p:sp>
        <p:nvSpPr>
          <p:cNvPr id="15" name="Footer Placeholder 5"/>
          <p:cNvSpPr txBox="1">
            <a:spLocks/>
          </p:cNvSpPr>
          <p:nvPr/>
        </p:nvSpPr>
        <p:spPr>
          <a:xfrm>
            <a:off x="3486150" y="4767264"/>
            <a:ext cx="2171700" cy="273844"/>
          </a:xfrm>
          <a:prstGeom prst="rect">
            <a:avLst/>
          </a:prstGeom>
        </p:spPr>
        <p:txBody>
          <a:bodyPr vert="horz" lIns="68580" tIns="34290" rIns="68580" bIns="34290" rtlCol="0" anchor="ctr"/>
          <a:lstStyle>
            <a:defPPr>
              <a:defRPr lang="en-US"/>
            </a:defPPr>
            <a:lvl1pPr marL="0" algn="ctr" defTabSz="914400" rtl="0" eaLnBrk="1" latinLnBrk="0" hangingPunct="1">
              <a:defRPr sz="1200" b="1"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0" dirty="0"/>
              <a:t>Copyright© 2018 - Dr. Rashid A. Buttar, LLC  All Rights Reserved</a:t>
            </a:r>
          </a:p>
        </p:txBody>
      </p:sp>
      <p:pic>
        <p:nvPicPr>
          <p:cNvPr id="8" name="Content Placeholder 7"/>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1976015" y="891995"/>
            <a:ext cx="7186480" cy="4251505"/>
          </a:xfrm>
        </p:spPr>
      </p:pic>
      <p:pic>
        <p:nvPicPr>
          <p:cNvPr id="10" name="Picture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13719" y="3946095"/>
            <a:ext cx="1857375" cy="1533525"/>
          </a:xfrm>
          <a:prstGeom prst="rect">
            <a:avLst/>
          </a:prstGeom>
        </p:spPr>
      </p:pic>
    </p:spTree>
    <p:extLst>
      <p:ext uri="{BB962C8B-B14F-4D97-AF65-F5344CB8AC3E}">
        <p14:creationId xmlns:p14="http://schemas.microsoft.com/office/powerpoint/2010/main" val="17003705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2625013" y="281175"/>
            <a:ext cx="5153795" cy="572644"/>
          </a:xfrm>
        </p:spPr>
        <p:txBody>
          <a:bodyPr>
            <a:normAutofit/>
          </a:bodyPr>
          <a:lstStyle/>
          <a:p>
            <a:pPr algn="l"/>
            <a:r>
              <a:rPr lang="en-US" dirty="0" smtClean="0"/>
              <a:t>ENERGY</a:t>
            </a:r>
            <a:endParaRPr lang="en-US" sz="1800" dirty="0"/>
          </a:p>
        </p:txBody>
      </p:sp>
      <p:sp>
        <p:nvSpPr>
          <p:cNvPr id="6" name="Rectangle 5"/>
          <p:cNvSpPr/>
          <p:nvPr/>
        </p:nvSpPr>
        <p:spPr>
          <a:xfrm>
            <a:off x="7549750" y="4976854"/>
            <a:ext cx="451253" cy="1666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3" name="Slide Number Placeholder 2"/>
          <p:cNvSpPr>
            <a:spLocks noGrp="1"/>
          </p:cNvSpPr>
          <p:nvPr>
            <p:ph type="sldNum" sz="quarter" idx="12"/>
          </p:nvPr>
        </p:nvSpPr>
        <p:spPr>
          <a:xfrm>
            <a:off x="1342653" y="4767264"/>
            <a:ext cx="1600200" cy="273844"/>
          </a:xfrm>
        </p:spPr>
        <p:txBody>
          <a:bodyPr/>
          <a:lstStyle/>
          <a:p>
            <a:fld id="{B82CCC60-E8CD-4174-8B1A-7DF615B22EEF}" type="slidenum">
              <a:rPr lang="en-US" smtClean="0"/>
              <a:pPr/>
              <a:t>67</a:t>
            </a:fld>
            <a:endParaRPr lang="en-US" dirty="0"/>
          </a:p>
        </p:txBody>
      </p:sp>
      <p:sp>
        <p:nvSpPr>
          <p:cNvPr id="15" name="Footer Placeholder 5"/>
          <p:cNvSpPr txBox="1">
            <a:spLocks/>
          </p:cNvSpPr>
          <p:nvPr/>
        </p:nvSpPr>
        <p:spPr>
          <a:xfrm>
            <a:off x="3486150" y="4767264"/>
            <a:ext cx="2171700" cy="273844"/>
          </a:xfrm>
          <a:prstGeom prst="rect">
            <a:avLst/>
          </a:prstGeom>
        </p:spPr>
        <p:txBody>
          <a:bodyPr vert="horz" lIns="68580" tIns="34290" rIns="68580" bIns="34290" rtlCol="0" anchor="ctr"/>
          <a:lstStyle>
            <a:defPPr>
              <a:defRPr lang="en-US"/>
            </a:defPPr>
            <a:lvl1pPr marL="0" algn="ctr" defTabSz="914400" rtl="0" eaLnBrk="1" latinLnBrk="0" hangingPunct="1">
              <a:defRPr sz="1200" b="1"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0" dirty="0"/>
              <a:t>Copyright© 2018 - Dr. Rashid A. Buttar, LLC  All Rights Reserved</a:t>
            </a:r>
          </a:p>
        </p:txBody>
      </p:sp>
      <p:pic>
        <p:nvPicPr>
          <p:cNvPr id="5" name="Content Placeholder 4"/>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2160945" y="853819"/>
            <a:ext cx="6983056" cy="4272461"/>
          </a:xfrm>
        </p:spPr>
      </p:pic>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13719" y="3946095"/>
            <a:ext cx="1857375" cy="1533525"/>
          </a:xfrm>
          <a:prstGeom prst="rect">
            <a:avLst/>
          </a:prstGeom>
        </p:spPr>
      </p:pic>
    </p:spTree>
    <p:extLst>
      <p:ext uri="{BB962C8B-B14F-4D97-AF65-F5344CB8AC3E}">
        <p14:creationId xmlns:p14="http://schemas.microsoft.com/office/powerpoint/2010/main" val="21326866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2625013" y="281175"/>
            <a:ext cx="5153795" cy="572644"/>
          </a:xfrm>
        </p:spPr>
        <p:txBody>
          <a:bodyPr>
            <a:normAutofit/>
          </a:bodyPr>
          <a:lstStyle/>
          <a:p>
            <a:pPr algn="l"/>
            <a:r>
              <a:rPr lang="en-US" dirty="0" smtClean="0"/>
              <a:t>ENERGY</a:t>
            </a:r>
            <a:endParaRPr lang="en-US" sz="1800" dirty="0"/>
          </a:p>
        </p:txBody>
      </p:sp>
      <p:sp>
        <p:nvSpPr>
          <p:cNvPr id="6" name="Rectangle 5"/>
          <p:cNvSpPr/>
          <p:nvPr/>
        </p:nvSpPr>
        <p:spPr>
          <a:xfrm>
            <a:off x="7549750" y="4976854"/>
            <a:ext cx="451253" cy="1666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18990" y="3903326"/>
            <a:ext cx="1857375" cy="1533525"/>
          </a:xfrm>
          <a:prstGeom prst="rect">
            <a:avLst/>
          </a:prstGeom>
        </p:spPr>
      </p:pic>
      <p:sp>
        <p:nvSpPr>
          <p:cNvPr id="3" name="Slide Number Placeholder 2"/>
          <p:cNvSpPr>
            <a:spLocks noGrp="1"/>
          </p:cNvSpPr>
          <p:nvPr>
            <p:ph type="sldNum" sz="quarter" idx="12"/>
          </p:nvPr>
        </p:nvSpPr>
        <p:spPr>
          <a:xfrm>
            <a:off x="1342653" y="4767264"/>
            <a:ext cx="1600200" cy="273844"/>
          </a:xfrm>
        </p:spPr>
        <p:txBody>
          <a:bodyPr/>
          <a:lstStyle/>
          <a:p>
            <a:fld id="{B82CCC60-E8CD-4174-8B1A-7DF615B22EEF}" type="slidenum">
              <a:rPr lang="en-US" smtClean="0"/>
              <a:pPr/>
              <a:t>68</a:t>
            </a:fld>
            <a:endParaRPr lang="en-US" dirty="0"/>
          </a:p>
        </p:txBody>
      </p:sp>
      <p:sp>
        <p:nvSpPr>
          <p:cNvPr id="15" name="Footer Placeholder 5"/>
          <p:cNvSpPr txBox="1">
            <a:spLocks/>
          </p:cNvSpPr>
          <p:nvPr/>
        </p:nvSpPr>
        <p:spPr>
          <a:xfrm>
            <a:off x="3486150" y="4767264"/>
            <a:ext cx="2171700" cy="273844"/>
          </a:xfrm>
          <a:prstGeom prst="rect">
            <a:avLst/>
          </a:prstGeom>
        </p:spPr>
        <p:txBody>
          <a:bodyPr vert="horz" lIns="68580" tIns="34290" rIns="68580" bIns="34290" rtlCol="0" anchor="ctr"/>
          <a:lstStyle>
            <a:defPPr>
              <a:defRPr lang="en-US"/>
            </a:defPPr>
            <a:lvl1pPr marL="0" algn="ctr" defTabSz="914400" rtl="0" eaLnBrk="1" latinLnBrk="0" hangingPunct="1">
              <a:defRPr sz="1200" b="1"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0" dirty="0"/>
              <a:t>Copyright© 2018 - Dr. Rashid A. Buttar, LLC  All Rights Reserved</a:t>
            </a:r>
          </a:p>
        </p:txBody>
      </p:sp>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52031" y="2255552"/>
            <a:ext cx="4291969" cy="2961458"/>
          </a:xfrm>
          <a:prstGeom prst="rect">
            <a:avLst/>
          </a:prstGeom>
        </p:spPr>
      </p:pic>
      <p:pic>
        <p:nvPicPr>
          <p:cNvPr id="5" name="Content Placeholder 4"/>
          <p:cNvPicPr>
            <a:picLocks noGrp="1" noChangeAspect="1"/>
          </p:cNvPicPr>
          <p:nvPr>
            <p:ph idx="1"/>
          </p:nvPr>
        </p:nvPicPr>
        <p:blipFill>
          <a:blip r:embed="rId6">
            <a:extLst>
              <a:ext uri="{28A0092B-C50C-407E-A947-70E740481C1C}">
                <a14:useLocalDpi xmlns:a14="http://schemas.microsoft.com/office/drawing/2010/main" val="0"/>
              </a:ext>
            </a:extLst>
          </a:blip>
          <a:stretch>
            <a:fillRect/>
          </a:stretch>
        </p:blipFill>
        <p:spPr>
          <a:xfrm>
            <a:off x="1927210" y="845334"/>
            <a:ext cx="4591779" cy="2295890"/>
          </a:xfrm>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13719" y="3946095"/>
            <a:ext cx="1857375" cy="1533525"/>
          </a:xfrm>
          <a:prstGeom prst="rect">
            <a:avLst/>
          </a:prstGeom>
        </p:spPr>
      </p:pic>
    </p:spTree>
    <p:extLst>
      <p:ext uri="{BB962C8B-B14F-4D97-AF65-F5344CB8AC3E}">
        <p14:creationId xmlns:p14="http://schemas.microsoft.com/office/powerpoint/2010/main" val="19624407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2625013" y="281175"/>
            <a:ext cx="5153795" cy="572644"/>
          </a:xfrm>
        </p:spPr>
        <p:txBody>
          <a:bodyPr>
            <a:normAutofit/>
          </a:bodyPr>
          <a:lstStyle/>
          <a:p>
            <a:pPr algn="l"/>
            <a:r>
              <a:rPr lang="en-US" dirty="0" smtClean="0"/>
              <a:t>ENERGY</a:t>
            </a:r>
            <a:endParaRPr lang="en-US" sz="1800" dirty="0"/>
          </a:p>
        </p:txBody>
      </p:sp>
      <p:sp>
        <p:nvSpPr>
          <p:cNvPr id="6" name="Rectangle 5"/>
          <p:cNvSpPr/>
          <p:nvPr/>
        </p:nvSpPr>
        <p:spPr>
          <a:xfrm>
            <a:off x="7549750" y="4976854"/>
            <a:ext cx="451253" cy="1666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3" name="Slide Number Placeholder 2"/>
          <p:cNvSpPr>
            <a:spLocks noGrp="1"/>
          </p:cNvSpPr>
          <p:nvPr>
            <p:ph type="sldNum" sz="quarter" idx="12"/>
          </p:nvPr>
        </p:nvSpPr>
        <p:spPr>
          <a:xfrm>
            <a:off x="1342653" y="4767264"/>
            <a:ext cx="1600200" cy="273844"/>
          </a:xfrm>
        </p:spPr>
        <p:txBody>
          <a:bodyPr/>
          <a:lstStyle/>
          <a:p>
            <a:fld id="{B82CCC60-E8CD-4174-8B1A-7DF615B22EEF}" type="slidenum">
              <a:rPr lang="en-US" smtClean="0"/>
              <a:pPr/>
              <a:t>69</a:t>
            </a:fld>
            <a:endParaRPr lang="en-US" dirty="0"/>
          </a:p>
        </p:txBody>
      </p:sp>
      <p:sp>
        <p:nvSpPr>
          <p:cNvPr id="15" name="Footer Placeholder 5"/>
          <p:cNvSpPr txBox="1">
            <a:spLocks/>
          </p:cNvSpPr>
          <p:nvPr/>
        </p:nvSpPr>
        <p:spPr>
          <a:xfrm>
            <a:off x="3486150" y="4767264"/>
            <a:ext cx="2171700" cy="273844"/>
          </a:xfrm>
          <a:prstGeom prst="rect">
            <a:avLst/>
          </a:prstGeom>
        </p:spPr>
        <p:txBody>
          <a:bodyPr vert="horz" lIns="68580" tIns="34290" rIns="68580" bIns="34290" rtlCol="0" anchor="ctr"/>
          <a:lstStyle>
            <a:defPPr>
              <a:defRPr lang="en-US"/>
            </a:defPPr>
            <a:lvl1pPr marL="0" algn="ctr" defTabSz="914400" rtl="0" eaLnBrk="1" latinLnBrk="0" hangingPunct="1">
              <a:defRPr sz="1200" b="1"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0" dirty="0"/>
              <a:t>Copyright© 2018 - Dr. Rashid A. Buttar, LLC  All Rights Reserved</a:t>
            </a:r>
          </a:p>
        </p:txBody>
      </p:sp>
      <p:pic>
        <p:nvPicPr>
          <p:cNvPr id="10" name="Content Placeholder 9"/>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2625013" y="804468"/>
            <a:ext cx="6518987" cy="4345992"/>
          </a:xfrm>
        </p:spPr>
      </p:pic>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13719" y="3946095"/>
            <a:ext cx="1857375" cy="1533525"/>
          </a:xfrm>
          <a:prstGeom prst="rect">
            <a:avLst/>
          </a:prstGeom>
        </p:spPr>
      </p:pic>
    </p:spTree>
    <p:extLst>
      <p:ext uri="{BB962C8B-B14F-4D97-AF65-F5344CB8AC3E}">
        <p14:creationId xmlns:p14="http://schemas.microsoft.com/office/powerpoint/2010/main" val="4301348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smtClean="0"/>
              <a:t>BOWEL MOVEMENTS</a:t>
            </a:r>
            <a:endParaRPr lang="en-US" dirty="0"/>
          </a:p>
        </p:txBody>
      </p:sp>
      <p:sp>
        <p:nvSpPr>
          <p:cNvPr id="6" name="Rectangle 5"/>
          <p:cNvSpPr/>
          <p:nvPr/>
        </p:nvSpPr>
        <p:spPr>
          <a:xfrm>
            <a:off x="7549750" y="4976854"/>
            <a:ext cx="451253" cy="1666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3" name="Slide Number Placeholder 2"/>
          <p:cNvSpPr>
            <a:spLocks noGrp="1"/>
          </p:cNvSpPr>
          <p:nvPr>
            <p:ph type="sldNum" sz="quarter" idx="12"/>
          </p:nvPr>
        </p:nvSpPr>
        <p:spPr>
          <a:xfrm>
            <a:off x="1342653" y="4767264"/>
            <a:ext cx="1600200" cy="273844"/>
          </a:xfrm>
        </p:spPr>
        <p:txBody>
          <a:bodyPr/>
          <a:lstStyle/>
          <a:p>
            <a:fld id="{B82CCC60-E8CD-4174-8B1A-7DF615B22EEF}" type="slidenum">
              <a:rPr lang="en-US" smtClean="0"/>
              <a:pPr/>
              <a:t>70</a:t>
            </a:fld>
            <a:endParaRPr lang="en-US"/>
          </a:p>
        </p:txBody>
      </p:sp>
      <p:sp>
        <p:nvSpPr>
          <p:cNvPr id="8" name="Footer Placeholder 5"/>
          <p:cNvSpPr>
            <a:spLocks noGrp="1"/>
          </p:cNvSpPr>
          <p:nvPr>
            <p:ph type="ftr" sz="quarter" idx="11"/>
          </p:nvPr>
        </p:nvSpPr>
        <p:spPr>
          <a:xfrm>
            <a:off x="3486150" y="4767264"/>
            <a:ext cx="2171700" cy="273844"/>
          </a:xfrm>
        </p:spPr>
        <p:txBody>
          <a:bodyPr/>
          <a:lstStyle/>
          <a:p>
            <a:r>
              <a:rPr lang="en-US" b="0" dirty="0" smtClean="0"/>
              <a:t>Copyright© 2018 - Dr. Rashid A. Buttar, LLC  All Rights Reserved</a:t>
            </a:r>
            <a:endParaRPr lang="en-US" b="0" dirty="0"/>
          </a:p>
        </p:txBody>
      </p:sp>
      <p:pic>
        <p:nvPicPr>
          <p:cNvPr id="10" name="Content Placeholder 9"/>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542033" y="853819"/>
            <a:ext cx="6601967" cy="4292241"/>
          </a:xfr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13719" y="3946095"/>
            <a:ext cx="1857375" cy="1533525"/>
          </a:xfrm>
          <a:prstGeom prst="rect">
            <a:avLst/>
          </a:prstGeom>
        </p:spPr>
      </p:pic>
    </p:spTree>
    <p:extLst>
      <p:ext uri="{BB962C8B-B14F-4D97-AF65-F5344CB8AC3E}">
        <p14:creationId xmlns:p14="http://schemas.microsoft.com/office/powerpoint/2010/main" val="3994429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smtClean="0"/>
              <a:t>BOWEL MOVEMENTS</a:t>
            </a:r>
            <a:endParaRPr lang="en-US" dirty="0"/>
          </a:p>
        </p:txBody>
      </p:sp>
      <p:sp>
        <p:nvSpPr>
          <p:cNvPr id="6" name="Rectangle 5"/>
          <p:cNvSpPr/>
          <p:nvPr/>
        </p:nvSpPr>
        <p:spPr>
          <a:xfrm>
            <a:off x="7549750" y="4976854"/>
            <a:ext cx="451253" cy="1666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3" name="Slide Number Placeholder 2"/>
          <p:cNvSpPr>
            <a:spLocks noGrp="1"/>
          </p:cNvSpPr>
          <p:nvPr>
            <p:ph type="sldNum" sz="quarter" idx="12"/>
          </p:nvPr>
        </p:nvSpPr>
        <p:spPr>
          <a:xfrm>
            <a:off x="1342653" y="4767264"/>
            <a:ext cx="1600200" cy="273844"/>
          </a:xfrm>
        </p:spPr>
        <p:txBody>
          <a:bodyPr/>
          <a:lstStyle/>
          <a:p>
            <a:fld id="{B82CCC60-E8CD-4174-8B1A-7DF615B22EEF}" type="slidenum">
              <a:rPr lang="en-US" smtClean="0"/>
              <a:pPr/>
              <a:t>71</a:t>
            </a:fld>
            <a:endParaRPr lang="en-US"/>
          </a:p>
        </p:txBody>
      </p:sp>
      <p:sp>
        <p:nvSpPr>
          <p:cNvPr id="8" name="Footer Placeholder 5"/>
          <p:cNvSpPr>
            <a:spLocks noGrp="1"/>
          </p:cNvSpPr>
          <p:nvPr>
            <p:ph type="ftr" sz="quarter" idx="11"/>
          </p:nvPr>
        </p:nvSpPr>
        <p:spPr>
          <a:xfrm>
            <a:off x="3486150" y="4767264"/>
            <a:ext cx="2171700" cy="273844"/>
          </a:xfrm>
        </p:spPr>
        <p:txBody>
          <a:bodyPr/>
          <a:lstStyle/>
          <a:p>
            <a:r>
              <a:rPr lang="en-US" b="0" dirty="0" smtClean="0"/>
              <a:t>Copyright© 2018 - Dr. Rashid A. Buttar, LLC  All Rights Reserved</a:t>
            </a:r>
            <a:endParaRPr lang="en-US" b="0" dirty="0"/>
          </a:p>
        </p:txBody>
      </p:sp>
      <p:pic>
        <p:nvPicPr>
          <p:cNvPr id="9" name="Content Placeholder 8"/>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634280" y="822374"/>
            <a:ext cx="6510940" cy="4883207"/>
          </a:xfr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13719" y="3946095"/>
            <a:ext cx="1857375" cy="1533525"/>
          </a:xfrm>
          <a:prstGeom prst="rect">
            <a:avLst/>
          </a:prstGeom>
        </p:spPr>
      </p:pic>
    </p:spTree>
    <p:extLst>
      <p:ext uri="{BB962C8B-B14F-4D97-AF65-F5344CB8AC3E}">
        <p14:creationId xmlns:p14="http://schemas.microsoft.com/office/powerpoint/2010/main" val="1947357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smtClean="0"/>
              <a:t>BOWEL MOVEMENTS</a:t>
            </a:r>
            <a:endParaRPr lang="en-US" dirty="0"/>
          </a:p>
        </p:txBody>
      </p:sp>
      <p:sp>
        <p:nvSpPr>
          <p:cNvPr id="6" name="Rectangle 5"/>
          <p:cNvSpPr/>
          <p:nvPr/>
        </p:nvSpPr>
        <p:spPr>
          <a:xfrm>
            <a:off x="7549750" y="4976854"/>
            <a:ext cx="451253" cy="1666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3" name="Slide Number Placeholder 2"/>
          <p:cNvSpPr>
            <a:spLocks noGrp="1"/>
          </p:cNvSpPr>
          <p:nvPr>
            <p:ph type="sldNum" sz="quarter" idx="12"/>
          </p:nvPr>
        </p:nvSpPr>
        <p:spPr>
          <a:xfrm>
            <a:off x="1342653" y="4767264"/>
            <a:ext cx="1600200" cy="273844"/>
          </a:xfrm>
        </p:spPr>
        <p:txBody>
          <a:bodyPr/>
          <a:lstStyle/>
          <a:p>
            <a:fld id="{B82CCC60-E8CD-4174-8B1A-7DF615B22EEF}" type="slidenum">
              <a:rPr lang="en-US" smtClean="0"/>
              <a:pPr/>
              <a:t>72</a:t>
            </a:fld>
            <a:endParaRPr lang="en-US"/>
          </a:p>
        </p:txBody>
      </p:sp>
      <p:sp>
        <p:nvSpPr>
          <p:cNvPr id="8" name="Footer Placeholder 5"/>
          <p:cNvSpPr>
            <a:spLocks noGrp="1"/>
          </p:cNvSpPr>
          <p:nvPr>
            <p:ph type="ftr" sz="quarter" idx="11"/>
          </p:nvPr>
        </p:nvSpPr>
        <p:spPr>
          <a:xfrm>
            <a:off x="3486150" y="4767264"/>
            <a:ext cx="2171700" cy="273844"/>
          </a:xfrm>
        </p:spPr>
        <p:txBody>
          <a:bodyPr/>
          <a:lstStyle/>
          <a:p>
            <a:r>
              <a:rPr lang="en-US" b="0" dirty="0" smtClean="0"/>
              <a:t>Copyright© 2018 - Dr. Rashid A. Buttar, LLC  All Rights Reserved</a:t>
            </a:r>
            <a:endParaRPr lang="en-US" b="0" dirty="0"/>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281425" y="812051"/>
            <a:ext cx="6949837" cy="4624800"/>
          </a:xfrm>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13719" y="3946095"/>
            <a:ext cx="1857375" cy="1533525"/>
          </a:xfrm>
          <a:prstGeom prst="rect">
            <a:avLst/>
          </a:prstGeom>
        </p:spPr>
      </p:pic>
    </p:spTree>
    <p:extLst>
      <p:ext uri="{BB962C8B-B14F-4D97-AF65-F5344CB8AC3E}">
        <p14:creationId xmlns:p14="http://schemas.microsoft.com/office/powerpoint/2010/main" val="10959899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smtClean="0"/>
              <a:t>BOWEL MOVEMENTS</a:t>
            </a:r>
            <a:endParaRPr lang="en-US" dirty="0"/>
          </a:p>
        </p:txBody>
      </p:sp>
      <p:sp>
        <p:nvSpPr>
          <p:cNvPr id="6" name="Rectangle 5"/>
          <p:cNvSpPr/>
          <p:nvPr/>
        </p:nvSpPr>
        <p:spPr>
          <a:xfrm>
            <a:off x="7549750" y="4976854"/>
            <a:ext cx="451253" cy="1666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3" name="Slide Number Placeholder 2"/>
          <p:cNvSpPr>
            <a:spLocks noGrp="1"/>
          </p:cNvSpPr>
          <p:nvPr>
            <p:ph type="sldNum" sz="quarter" idx="12"/>
          </p:nvPr>
        </p:nvSpPr>
        <p:spPr>
          <a:xfrm>
            <a:off x="1342653" y="4767264"/>
            <a:ext cx="1600200" cy="273844"/>
          </a:xfrm>
        </p:spPr>
        <p:txBody>
          <a:bodyPr/>
          <a:lstStyle/>
          <a:p>
            <a:fld id="{B82CCC60-E8CD-4174-8B1A-7DF615B22EEF}" type="slidenum">
              <a:rPr lang="en-US" smtClean="0"/>
              <a:pPr/>
              <a:t>73</a:t>
            </a:fld>
            <a:endParaRPr lang="en-US"/>
          </a:p>
        </p:txBody>
      </p:sp>
      <p:sp>
        <p:nvSpPr>
          <p:cNvPr id="8" name="Footer Placeholder 5"/>
          <p:cNvSpPr>
            <a:spLocks noGrp="1"/>
          </p:cNvSpPr>
          <p:nvPr>
            <p:ph type="ftr" sz="quarter" idx="11"/>
          </p:nvPr>
        </p:nvSpPr>
        <p:spPr>
          <a:xfrm>
            <a:off x="3486150" y="4767264"/>
            <a:ext cx="2171700" cy="273844"/>
          </a:xfrm>
        </p:spPr>
        <p:txBody>
          <a:bodyPr/>
          <a:lstStyle/>
          <a:p>
            <a:r>
              <a:rPr lang="en-US" b="0" dirty="0" smtClean="0"/>
              <a:t>Copyright© 2018 - Dr. Rashid A. Buttar, LLC  All Rights Reserved</a:t>
            </a:r>
            <a:endParaRPr lang="en-US" b="0" dirty="0"/>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272275" y="853819"/>
            <a:ext cx="6871725" cy="4352092"/>
          </a:xfrm>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13719" y="3946095"/>
            <a:ext cx="1857375" cy="1533525"/>
          </a:xfrm>
          <a:prstGeom prst="rect">
            <a:avLst/>
          </a:prstGeom>
        </p:spPr>
      </p:pic>
    </p:spTree>
    <p:extLst>
      <p:ext uri="{BB962C8B-B14F-4D97-AF65-F5344CB8AC3E}">
        <p14:creationId xmlns:p14="http://schemas.microsoft.com/office/powerpoint/2010/main" val="1289457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81498" y="-421450"/>
            <a:ext cx="4162502" cy="5564950"/>
          </a:xfrm>
          <a:prstGeom prst="rect">
            <a:avLst/>
          </a:prstGeom>
        </p:spPr>
      </p:pic>
      <p:sp>
        <p:nvSpPr>
          <p:cNvPr id="4" name="Title 3"/>
          <p:cNvSpPr>
            <a:spLocks noGrp="1"/>
          </p:cNvSpPr>
          <p:nvPr>
            <p:ph type="title"/>
          </p:nvPr>
        </p:nvSpPr>
        <p:spPr>
          <a:xfrm>
            <a:off x="2631187" y="-2400"/>
            <a:ext cx="5033089" cy="1258084"/>
          </a:xfrm>
        </p:spPr>
        <p:txBody>
          <a:bodyPr>
            <a:normAutofit/>
          </a:bodyPr>
          <a:lstStyle/>
          <a:p>
            <a:pPr algn="l"/>
            <a:r>
              <a:rPr lang="en-US" dirty="0" smtClean="0"/>
              <a:t>SENSE </a:t>
            </a:r>
            <a:r>
              <a:rPr lang="en-US" smtClean="0"/>
              <a:t>OF </a:t>
            </a:r>
            <a:br>
              <a:rPr lang="en-US" smtClean="0"/>
            </a:br>
            <a:r>
              <a:rPr lang="en-US" smtClean="0"/>
              <a:t>WELL </a:t>
            </a:r>
            <a:r>
              <a:rPr lang="en-US" dirty="0" smtClean="0"/>
              <a:t>BEING</a:t>
            </a:r>
            <a:endParaRPr lang="en-US" dirty="0"/>
          </a:p>
        </p:txBody>
      </p:sp>
      <p:sp>
        <p:nvSpPr>
          <p:cNvPr id="3" name="Slide Number Placeholder 2"/>
          <p:cNvSpPr>
            <a:spLocks noGrp="1"/>
          </p:cNvSpPr>
          <p:nvPr>
            <p:ph type="sldNum" sz="quarter" idx="12"/>
          </p:nvPr>
        </p:nvSpPr>
        <p:spPr>
          <a:xfrm>
            <a:off x="1342653" y="4767264"/>
            <a:ext cx="1600200" cy="273844"/>
          </a:xfrm>
        </p:spPr>
        <p:txBody>
          <a:bodyPr/>
          <a:lstStyle/>
          <a:p>
            <a:fld id="{B82CCC60-E8CD-4174-8B1A-7DF615B22EEF}" type="slidenum">
              <a:rPr lang="en-US" smtClean="0"/>
              <a:pPr/>
              <a:t>74</a:t>
            </a:fld>
            <a:endParaRPr lang="en-US"/>
          </a:p>
        </p:txBody>
      </p:sp>
      <p:sp>
        <p:nvSpPr>
          <p:cNvPr id="8" name="Footer Placeholder 5"/>
          <p:cNvSpPr>
            <a:spLocks noGrp="1"/>
          </p:cNvSpPr>
          <p:nvPr>
            <p:ph type="ftr" sz="quarter" idx="11"/>
          </p:nvPr>
        </p:nvSpPr>
        <p:spPr>
          <a:xfrm>
            <a:off x="3486150" y="4767264"/>
            <a:ext cx="2171700" cy="273844"/>
          </a:xfrm>
        </p:spPr>
        <p:txBody>
          <a:bodyPr/>
          <a:lstStyle/>
          <a:p>
            <a:r>
              <a:rPr lang="en-US" b="0" dirty="0" smtClean="0"/>
              <a:t>Copyright© 2018 - Dr. Rashid A. Buttar, LLC  All Rights Reserved</a:t>
            </a:r>
            <a:endParaRPr lang="en-US" b="0" dirty="0"/>
          </a:p>
        </p:txBody>
      </p:sp>
      <p:pic>
        <p:nvPicPr>
          <p:cNvPr id="9" name="Content Placeholder 8"/>
          <p:cNvPicPr>
            <a:picLocks noGrp="1" noChangeAspect="1"/>
          </p:cNvPicPr>
          <p:nvPr>
            <p:ph idx="1"/>
          </p:nvPr>
        </p:nvPicPr>
        <p:blipFill>
          <a:blip r:embed="rId4" cstate="print">
            <a:extLst>
              <a:ext uri="{28A0092B-C50C-407E-A947-70E740481C1C}">
                <a14:useLocalDpi xmlns:a14="http://schemas.microsoft.com/office/drawing/2010/main" val="0"/>
              </a:ext>
            </a:extLst>
          </a:blip>
          <a:stretch>
            <a:fillRect/>
          </a:stretch>
        </p:blipFill>
        <p:spPr>
          <a:xfrm>
            <a:off x="2295190" y="1100715"/>
            <a:ext cx="2695190" cy="4042785"/>
          </a:xfrm>
        </p:spPr>
      </p:pic>
      <p:pic>
        <p:nvPicPr>
          <p:cNvPr id="13" name="Picture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13719" y="3946095"/>
            <a:ext cx="1857375" cy="1533525"/>
          </a:xfrm>
          <a:prstGeom prst="rect">
            <a:avLst/>
          </a:prstGeom>
        </p:spPr>
      </p:pic>
    </p:spTree>
    <p:extLst>
      <p:ext uri="{BB962C8B-B14F-4D97-AF65-F5344CB8AC3E}">
        <p14:creationId xmlns:p14="http://schemas.microsoft.com/office/powerpoint/2010/main" val="19776675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l"/>
            <a:r>
              <a:rPr lang="en-US" dirty="0" smtClean="0"/>
              <a:t>SENSE OF WELL BEING</a:t>
            </a:r>
            <a:endParaRPr lang="en-US" dirty="0"/>
          </a:p>
        </p:txBody>
      </p:sp>
      <p:sp>
        <p:nvSpPr>
          <p:cNvPr id="6" name="Rectangle 5"/>
          <p:cNvSpPr/>
          <p:nvPr/>
        </p:nvSpPr>
        <p:spPr>
          <a:xfrm>
            <a:off x="7549750" y="4976854"/>
            <a:ext cx="451253" cy="1666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3" name="Slide Number Placeholder 2"/>
          <p:cNvSpPr>
            <a:spLocks noGrp="1"/>
          </p:cNvSpPr>
          <p:nvPr>
            <p:ph type="sldNum" sz="quarter" idx="12"/>
          </p:nvPr>
        </p:nvSpPr>
        <p:spPr>
          <a:xfrm>
            <a:off x="1342653" y="4767264"/>
            <a:ext cx="1600200" cy="273844"/>
          </a:xfrm>
        </p:spPr>
        <p:txBody>
          <a:bodyPr/>
          <a:lstStyle/>
          <a:p>
            <a:fld id="{B82CCC60-E8CD-4174-8B1A-7DF615B22EEF}" type="slidenum">
              <a:rPr lang="en-US" smtClean="0"/>
              <a:pPr/>
              <a:t>75</a:t>
            </a:fld>
            <a:endParaRPr lang="en-US"/>
          </a:p>
        </p:txBody>
      </p:sp>
      <p:sp>
        <p:nvSpPr>
          <p:cNvPr id="8" name="Footer Placeholder 5"/>
          <p:cNvSpPr>
            <a:spLocks noGrp="1"/>
          </p:cNvSpPr>
          <p:nvPr>
            <p:ph type="ftr" sz="quarter" idx="11"/>
          </p:nvPr>
        </p:nvSpPr>
        <p:spPr>
          <a:xfrm>
            <a:off x="3486150" y="4767264"/>
            <a:ext cx="2171700" cy="273844"/>
          </a:xfrm>
        </p:spPr>
        <p:txBody>
          <a:bodyPr/>
          <a:lstStyle/>
          <a:p>
            <a:r>
              <a:rPr lang="en-US" b="0" dirty="0" smtClean="0"/>
              <a:t>Copyright© 2018 - Dr. Rashid A. Buttar, LLC  All Rights Reserved</a:t>
            </a:r>
            <a:endParaRPr lang="en-US" b="0" dirty="0"/>
          </a:p>
        </p:txBody>
      </p:sp>
      <p:pic>
        <p:nvPicPr>
          <p:cNvPr id="9" name="Content Placeholder 8"/>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824713" y="1044700"/>
            <a:ext cx="7319287" cy="4098800"/>
          </a:xfr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13719" y="3946095"/>
            <a:ext cx="1857375" cy="1533525"/>
          </a:xfrm>
          <a:prstGeom prst="rect">
            <a:avLst/>
          </a:prstGeom>
        </p:spPr>
      </p:pic>
    </p:spTree>
    <p:extLst>
      <p:ext uri="{BB962C8B-B14F-4D97-AF65-F5344CB8AC3E}">
        <p14:creationId xmlns:p14="http://schemas.microsoft.com/office/powerpoint/2010/main" val="20424544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069448" y="431298"/>
            <a:ext cx="7074552" cy="4712202"/>
          </a:xfrm>
          <a:prstGeom prst="rect">
            <a:avLst/>
          </a:prstGeom>
        </p:spPr>
      </p:pic>
      <p:sp>
        <p:nvSpPr>
          <p:cNvPr id="6" name="Rectangle 5"/>
          <p:cNvSpPr/>
          <p:nvPr/>
        </p:nvSpPr>
        <p:spPr>
          <a:xfrm>
            <a:off x="7549750" y="4976854"/>
            <a:ext cx="451253" cy="1666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3" name="Slide Number Placeholder 2"/>
          <p:cNvSpPr>
            <a:spLocks noGrp="1"/>
          </p:cNvSpPr>
          <p:nvPr>
            <p:ph type="sldNum" sz="quarter" idx="12"/>
          </p:nvPr>
        </p:nvSpPr>
        <p:spPr>
          <a:xfrm>
            <a:off x="1342653" y="4767264"/>
            <a:ext cx="1600200" cy="273844"/>
          </a:xfrm>
        </p:spPr>
        <p:txBody>
          <a:bodyPr/>
          <a:lstStyle/>
          <a:p>
            <a:fld id="{B82CCC60-E8CD-4174-8B1A-7DF615B22EEF}" type="slidenum">
              <a:rPr lang="en-US" smtClean="0"/>
              <a:pPr/>
              <a:t>76</a:t>
            </a:fld>
            <a:endParaRPr lang="en-US"/>
          </a:p>
        </p:txBody>
      </p:sp>
      <p:sp>
        <p:nvSpPr>
          <p:cNvPr id="8" name="Footer Placeholder 5"/>
          <p:cNvSpPr>
            <a:spLocks noGrp="1"/>
          </p:cNvSpPr>
          <p:nvPr>
            <p:ph type="ftr" sz="quarter" idx="11"/>
          </p:nvPr>
        </p:nvSpPr>
        <p:spPr>
          <a:xfrm>
            <a:off x="3486150" y="4767264"/>
            <a:ext cx="2171700" cy="273844"/>
          </a:xfrm>
        </p:spPr>
        <p:txBody>
          <a:bodyPr/>
          <a:lstStyle/>
          <a:p>
            <a:r>
              <a:rPr lang="en-US" b="0" dirty="0" smtClean="0"/>
              <a:t>Copyright© 2018 - Dr. Rashid A. Buttar, LLC  All Rights Reserved</a:t>
            </a:r>
            <a:endParaRPr lang="en-US" b="0" dirty="0"/>
          </a:p>
        </p:txBody>
      </p:sp>
      <p:sp>
        <p:nvSpPr>
          <p:cNvPr id="13" name="Title 3"/>
          <p:cNvSpPr txBox="1">
            <a:spLocks/>
          </p:cNvSpPr>
          <p:nvPr/>
        </p:nvSpPr>
        <p:spPr>
          <a:xfrm>
            <a:off x="2739311" y="395475"/>
            <a:ext cx="4918560" cy="572644"/>
          </a:xfrm>
          <a:prstGeom prst="rect">
            <a:avLst/>
          </a:prstGeom>
        </p:spPr>
        <p:txBody>
          <a:bodyPr vert="horz" lIns="68580" tIns="34290" rIns="68580" bIns="34290" rtlCol="0" anchor="ctr">
            <a:normAutofit/>
          </a:bodyPr>
          <a:lstStyle>
            <a:lvl1pPr algn="l" defTabSz="914377" rtl="0" eaLnBrk="1" latinLnBrk="0" hangingPunct="1">
              <a:spcBef>
                <a:spcPct val="0"/>
              </a:spcBef>
              <a:buNone/>
              <a:defRPr sz="3600" kern="1200">
                <a:solidFill>
                  <a:srgbClr val="00B0F0"/>
                </a:solidFill>
                <a:latin typeface="+mj-lt"/>
                <a:ea typeface="+mj-ea"/>
                <a:cs typeface="+mj-cs"/>
              </a:defRPr>
            </a:lvl1pPr>
          </a:lstStyle>
          <a:p>
            <a:r>
              <a:rPr lang="en-US" sz="2700" dirty="0"/>
              <a:t>SENSE OF WELL BEING</a:t>
            </a:r>
          </a:p>
        </p:txBody>
      </p:sp>
      <p:pic>
        <p:nvPicPr>
          <p:cNvPr id="10" name="Picture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13719" y="3946095"/>
            <a:ext cx="1857375" cy="1533525"/>
          </a:xfrm>
          <a:prstGeom prst="rect">
            <a:avLst/>
          </a:prstGeom>
        </p:spPr>
      </p:pic>
    </p:spTree>
    <p:extLst>
      <p:ext uri="{BB962C8B-B14F-4D97-AF65-F5344CB8AC3E}">
        <p14:creationId xmlns:p14="http://schemas.microsoft.com/office/powerpoint/2010/main" val="1293982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1" name="Content Placeholder 10"/>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976015" y="14075"/>
            <a:ext cx="7167985" cy="5129426"/>
          </a:xfrm>
        </p:spPr>
      </p:pic>
      <p:sp>
        <p:nvSpPr>
          <p:cNvPr id="6" name="Rectangle 5"/>
          <p:cNvSpPr/>
          <p:nvPr/>
        </p:nvSpPr>
        <p:spPr>
          <a:xfrm>
            <a:off x="7549750" y="4976854"/>
            <a:ext cx="451253" cy="1666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3" name="Slide Number Placeholder 2"/>
          <p:cNvSpPr>
            <a:spLocks noGrp="1"/>
          </p:cNvSpPr>
          <p:nvPr>
            <p:ph type="sldNum" sz="quarter" idx="12"/>
          </p:nvPr>
        </p:nvSpPr>
        <p:spPr>
          <a:xfrm>
            <a:off x="1342653" y="4767264"/>
            <a:ext cx="1600200" cy="273844"/>
          </a:xfrm>
        </p:spPr>
        <p:txBody>
          <a:bodyPr/>
          <a:lstStyle/>
          <a:p>
            <a:fld id="{B82CCC60-E8CD-4174-8B1A-7DF615B22EEF}" type="slidenum">
              <a:rPr lang="en-US" smtClean="0"/>
              <a:pPr/>
              <a:t>77</a:t>
            </a:fld>
            <a:endParaRPr lang="en-US"/>
          </a:p>
        </p:txBody>
      </p:sp>
      <p:sp>
        <p:nvSpPr>
          <p:cNvPr id="8" name="Footer Placeholder 5"/>
          <p:cNvSpPr>
            <a:spLocks noGrp="1"/>
          </p:cNvSpPr>
          <p:nvPr>
            <p:ph type="ftr" sz="quarter" idx="11"/>
          </p:nvPr>
        </p:nvSpPr>
        <p:spPr>
          <a:xfrm>
            <a:off x="3486150" y="4767264"/>
            <a:ext cx="2171700" cy="273844"/>
          </a:xfrm>
        </p:spPr>
        <p:txBody>
          <a:bodyPr/>
          <a:lstStyle/>
          <a:p>
            <a:r>
              <a:rPr lang="en-US" b="0" dirty="0" smtClean="0"/>
              <a:t>Copyright© 2018 - Dr. Rashid A. Buttar, LLC  All Rights Reserved</a:t>
            </a:r>
            <a:endParaRPr lang="en-US" b="0" dirty="0"/>
          </a:p>
        </p:txBody>
      </p:sp>
      <p:sp>
        <p:nvSpPr>
          <p:cNvPr id="9" name="Title 3"/>
          <p:cNvSpPr txBox="1">
            <a:spLocks/>
          </p:cNvSpPr>
          <p:nvPr/>
        </p:nvSpPr>
        <p:spPr>
          <a:xfrm>
            <a:off x="2537495" y="-66220"/>
            <a:ext cx="4918560" cy="572644"/>
          </a:xfrm>
          <a:prstGeom prst="rect">
            <a:avLst/>
          </a:prstGeom>
        </p:spPr>
        <p:txBody>
          <a:bodyPr vert="horz" lIns="68580" tIns="34290" rIns="68580" bIns="34290" rtlCol="0" anchor="ctr">
            <a:normAutofit/>
          </a:bodyPr>
          <a:lstStyle>
            <a:lvl1pPr algn="l" defTabSz="914377" rtl="0" eaLnBrk="1" latinLnBrk="0" hangingPunct="1">
              <a:spcBef>
                <a:spcPct val="0"/>
              </a:spcBef>
              <a:buNone/>
              <a:defRPr sz="3600" kern="1200">
                <a:solidFill>
                  <a:srgbClr val="00B0F0"/>
                </a:solidFill>
                <a:latin typeface="+mj-lt"/>
                <a:ea typeface="+mj-ea"/>
                <a:cs typeface="+mj-cs"/>
              </a:defRPr>
            </a:lvl1pPr>
          </a:lstStyle>
          <a:p>
            <a:r>
              <a:rPr lang="en-US" sz="2700" dirty="0"/>
              <a:t>CONCENTRATION</a:t>
            </a:r>
          </a:p>
        </p:txBody>
      </p:sp>
      <p:pic>
        <p:nvPicPr>
          <p:cNvPr id="13" name="Picture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13719" y="3946095"/>
            <a:ext cx="1857375" cy="1533525"/>
          </a:xfrm>
          <a:prstGeom prst="rect">
            <a:avLst/>
          </a:prstGeom>
        </p:spPr>
      </p:pic>
    </p:spTree>
    <p:extLst>
      <p:ext uri="{BB962C8B-B14F-4D97-AF65-F5344CB8AC3E}">
        <p14:creationId xmlns:p14="http://schemas.microsoft.com/office/powerpoint/2010/main" val="17211668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l"/>
            <a:r>
              <a:rPr lang="en-US" dirty="0" smtClean="0"/>
              <a:t>CONCENTRATION</a:t>
            </a:r>
            <a:endParaRPr lang="en-US" dirty="0"/>
          </a:p>
        </p:txBody>
      </p:sp>
      <p:sp>
        <p:nvSpPr>
          <p:cNvPr id="6" name="Rectangle 5"/>
          <p:cNvSpPr/>
          <p:nvPr/>
        </p:nvSpPr>
        <p:spPr>
          <a:xfrm>
            <a:off x="7549750" y="4976854"/>
            <a:ext cx="451253" cy="1666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3" name="Slide Number Placeholder 2"/>
          <p:cNvSpPr>
            <a:spLocks noGrp="1"/>
          </p:cNvSpPr>
          <p:nvPr>
            <p:ph type="sldNum" sz="quarter" idx="12"/>
          </p:nvPr>
        </p:nvSpPr>
        <p:spPr>
          <a:xfrm>
            <a:off x="1342653" y="4767264"/>
            <a:ext cx="1600200" cy="273844"/>
          </a:xfrm>
        </p:spPr>
        <p:txBody>
          <a:bodyPr/>
          <a:lstStyle/>
          <a:p>
            <a:fld id="{B82CCC60-E8CD-4174-8B1A-7DF615B22EEF}" type="slidenum">
              <a:rPr lang="en-US" smtClean="0"/>
              <a:pPr/>
              <a:t>78</a:t>
            </a:fld>
            <a:endParaRPr lang="en-US"/>
          </a:p>
        </p:txBody>
      </p:sp>
      <p:sp>
        <p:nvSpPr>
          <p:cNvPr id="8" name="Footer Placeholder 5"/>
          <p:cNvSpPr>
            <a:spLocks noGrp="1"/>
          </p:cNvSpPr>
          <p:nvPr>
            <p:ph type="ftr" sz="quarter" idx="11"/>
          </p:nvPr>
        </p:nvSpPr>
        <p:spPr>
          <a:xfrm>
            <a:off x="3486150" y="4767264"/>
            <a:ext cx="2171700" cy="273844"/>
          </a:xfrm>
        </p:spPr>
        <p:txBody>
          <a:bodyPr/>
          <a:lstStyle/>
          <a:p>
            <a:r>
              <a:rPr lang="en-US" b="0" dirty="0" smtClean="0"/>
              <a:t>Copyright© 2018 - Dr. Rashid A. Buttar, LLC  All Rights Reserved</a:t>
            </a:r>
            <a:endParaRPr lang="en-US" b="0" dirty="0"/>
          </a:p>
        </p:txBody>
      </p:sp>
      <p:pic>
        <p:nvPicPr>
          <p:cNvPr id="9" name="Content Placeholder 8"/>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2542032" y="811736"/>
            <a:ext cx="6601967" cy="4403511"/>
          </a:xfr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13719" y="3946095"/>
            <a:ext cx="1857375" cy="1533525"/>
          </a:xfrm>
          <a:prstGeom prst="rect">
            <a:avLst/>
          </a:prstGeom>
        </p:spPr>
      </p:pic>
    </p:spTree>
    <p:extLst>
      <p:ext uri="{BB962C8B-B14F-4D97-AF65-F5344CB8AC3E}">
        <p14:creationId xmlns:p14="http://schemas.microsoft.com/office/powerpoint/2010/main" val="19854522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l"/>
            <a:r>
              <a:rPr lang="en-US" dirty="0" smtClean="0"/>
              <a:t>FOCUS</a:t>
            </a:r>
            <a:endParaRPr lang="en-US" dirty="0"/>
          </a:p>
        </p:txBody>
      </p:sp>
      <p:sp>
        <p:nvSpPr>
          <p:cNvPr id="6" name="Rectangle 5"/>
          <p:cNvSpPr/>
          <p:nvPr/>
        </p:nvSpPr>
        <p:spPr>
          <a:xfrm>
            <a:off x="7549750" y="4976854"/>
            <a:ext cx="451253" cy="1666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18990" y="3903326"/>
            <a:ext cx="1857375" cy="1533525"/>
          </a:xfrm>
          <a:prstGeom prst="rect">
            <a:avLst/>
          </a:prstGeom>
        </p:spPr>
      </p:pic>
      <p:sp>
        <p:nvSpPr>
          <p:cNvPr id="3" name="Slide Number Placeholder 2"/>
          <p:cNvSpPr>
            <a:spLocks noGrp="1"/>
          </p:cNvSpPr>
          <p:nvPr>
            <p:ph type="sldNum" sz="quarter" idx="12"/>
          </p:nvPr>
        </p:nvSpPr>
        <p:spPr>
          <a:xfrm>
            <a:off x="1342653" y="4767264"/>
            <a:ext cx="1600200" cy="273844"/>
          </a:xfrm>
        </p:spPr>
        <p:txBody>
          <a:bodyPr/>
          <a:lstStyle/>
          <a:p>
            <a:fld id="{B82CCC60-E8CD-4174-8B1A-7DF615B22EEF}" type="slidenum">
              <a:rPr lang="en-US" smtClean="0"/>
              <a:pPr/>
              <a:t>79</a:t>
            </a:fld>
            <a:endParaRPr lang="en-US"/>
          </a:p>
        </p:txBody>
      </p:sp>
      <p:sp>
        <p:nvSpPr>
          <p:cNvPr id="8" name="Footer Placeholder 5"/>
          <p:cNvSpPr>
            <a:spLocks noGrp="1"/>
          </p:cNvSpPr>
          <p:nvPr>
            <p:ph type="ftr" sz="quarter" idx="11"/>
          </p:nvPr>
        </p:nvSpPr>
        <p:spPr>
          <a:xfrm>
            <a:off x="3486150" y="4767264"/>
            <a:ext cx="2171700" cy="273844"/>
          </a:xfrm>
        </p:spPr>
        <p:txBody>
          <a:bodyPr/>
          <a:lstStyle/>
          <a:p>
            <a:r>
              <a:rPr lang="en-US" b="0" dirty="0" smtClean="0"/>
              <a:t>Copyright© 2018 - Dr. Rashid A. Buttar, LLC  All Rights Reserved</a:t>
            </a:r>
            <a:endParaRPr lang="en-US" b="0" dirty="0"/>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71620" y="-176940"/>
            <a:ext cx="5672380" cy="5716013"/>
          </a:xfrm>
          <a:prstGeom prst="rect">
            <a:avLst/>
          </a:prstGeom>
        </p:spPr>
      </p:pic>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13719" y="3946095"/>
            <a:ext cx="1857375" cy="1533525"/>
          </a:xfrm>
          <a:prstGeom prst="rect">
            <a:avLst/>
          </a:prstGeom>
        </p:spPr>
      </p:pic>
    </p:spTree>
    <p:extLst>
      <p:ext uri="{BB962C8B-B14F-4D97-AF65-F5344CB8AC3E}">
        <p14:creationId xmlns:p14="http://schemas.microsoft.com/office/powerpoint/2010/main" val="8395797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l"/>
            <a:r>
              <a:rPr lang="en-US" dirty="0" smtClean="0"/>
              <a:t>FOCUS</a:t>
            </a:r>
            <a:endParaRPr lang="en-US" dirty="0"/>
          </a:p>
        </p:txBody>
      </p:sp>
      <p:sp>
        <p:nvSpPr>
          <p:cNvPr id="6" name="Rectangle 5"/>
          <p:cNvSpPr/>
          <p:nvPr/>
        </p:nvSpPr>
        <p:spPr>
          <a:xfrm>
            <a:off x="7549750" y="4976854"/>
            <a:ext cx="451253" cy="1666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3" name="Slide Number Placeholder 2"/>
          <p:cNvSpPr>
            <a:spLocks noGrp="1"/>
          </p:cNvSpPr>
          <p:nvPr>
            <p:ph type="sldNum" sz="quarter" idx="12"/>
          </p:nvPr>
        </p:nvSpPr>
        <p:spPr>
          <a:xfrm>
            <a:off x="1342653" y="4767264"/>
            <a:ext cx="1600200" cy="273844"/>
          </a:xfrm>
        </p:spPr>
        <p:txBody>
          <a:bodyPr/>
          <a:lstStyle/>
          <a:p>
            <a:fld id="{B82CCC60-E8CD-4174-8B1A-7DF615B22EEF}" type="slidenum">
              <a:rPr lang="en-US" smtClean="0"/>
              <a:pPr/>
              <a:t>80</a:t>
            </a:fld>
            <a:endParaRPr lang="en-US"/>
          </a:p>
        </p:txBody>
      </p:sp>
      <p:sp>
        <p:nvSpPr>
          <p:cNvPr id="8" name="Footer Placeholder 5"/>
          <p:cNvSpPr>
            <a:spLocks noGrp="1"/>
          </p:cNvSpPr>
          <p:nvPr>
            <p:ph type="ftr" sz="quarter" idx="11"/>
          </p:nvPr>
        </p:nvSpPr>
        <p:spPr>
          <a:xfrm>
            <a:off x="3486150" y="4767264"/>
            <a:ext cx="2171700" cy="273844"/>
          </a:xfrm>
        </p:spPr>
        <p:txBody>
          <a:bodyPr/>
          <a:lstStyle/>
          <a:p>
            <a:r>
              <a:rPr lang="en-US" b="0" dirty="0" smtClean="0"/>
              <a:t>Copyright© 2018 - Dr. Rashid A. Buttar, LLC  All Rights Reserved</a:t>
            </a:r>
            <a:endParaRPr lang="en-US" b="0" dirty="0"/>
          </a:p>
        </p:txBody>
      </p:sp>
      <p:pic>
        <p:nvPicPr>
          <p:cNvPr id="9" name="Content Placeholder 8"/>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542033" y="733857"/>
            <a:ext cx="6763822" cy="4829370"/>
          </a:xfrm>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13719" y="3946095"/>
            <a:ext cx="1857375" cy="1533525"/>
          </a:xfrm>
          <a:prstGeom prst="rect">
            <a:avLst/>
          </a:prstGeom>
        </p:spPr>
      </p:pic>
    </p:spTree>
    <p:extLst>
      <p:ext uri="{BB962C8B-B14F-4D97-AF65-F5344CB8AC3E}">
        <p14:creationId xmlns:p14="http://schemas.microsoft.com/office/powerpoint/2010/main" val="7051556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80192" y="1525590"/>
            <a:ext cx="3206805" cy="1561541"/>
          </a:xfrm>
        </p:spPr>
        <p:txBody>
          <a:bodyPr>
            <a:normAutofit lnSpcReduction="10000"/>
          </a:bodyPr>
          <a:lstStyle/>
          <a:p>
            <a:pPr marL="0" indent="0">
              <a:buNone/>
            </a:pPr>
            <a:r>
              <a:rPr lang="en-US" dirty="0" smtClean="0"/>
              <a:t>Experience:</a:t>
            </a:r>
          </a:p>
          <a:p>
            <a:pPr marL="0" indent="0">
              <a:buNone/>
            </a:pPr>
            <a:r>
              <a:rPr lang="en-US" dirty="0" smtClean="0"/>
              <a:t>- Improved </a:t>
            </a:r>
            <a:r>
              <a:rPr lang="en-US" dirty="0"/>
              <a:t>sleep, </a:t>
            </a:r>
            <a:endParaRPr lang="en-US" dirty="0" smtClean="0"/>
          </a:p>
          <a:p>
            <a:pPr marL="0" indent="0">
              <a:buNone/>
            </a:pPr>
            <a:r>
              <a:rPr lang="en-US" dirty="0" smtClean="0"/>
              <a:t>- Increased energy,</a:t>
            </a:r>
          </a:p>
          <a:p>
            <a:pPr marL="0" indent="0">
              <a:buNone/>
            </a:pPr>
            <a:r>
              <a:rPr lang="en-US" dirty="0" smtClean="0"/>
              <a:t>- Better </a:t>
            </a:r>
            <a:r>
              <a:rPr lang="en-US" dirty="0"/>
              <a:t>bowel movements, </a:t>
            </a:r>
          </a:p>
        </p:txBody>
      </p:sp>
      <p:sp>
        <p:nvSpPr>
          <p:cNvPr id="4" name="Rectangle 3"/>
          <p:cNvSpPr/>
          <p:nvPr/>
        </p:nvSpPr>
        <p:spPr>
          <a:xfrm>
            <a:off x="7549750" y="4976854"/>
            <a:ext cx="451253" cy="16664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6" name="Footer Placeholder 5"/>
          <p:cNvSpPr>
            <a:spLocks noGrp="1"/>
          </p:cNvSpPr>
          <p:nvPr>
            <p:ph type="ftr" sz="quarter" idx="11"/>
          </p:nvPr>
        </p:nvSpPr>
        <p:spPr/>
        <p:txBody>
          <a:bodyPr/>
          <a:lstStyle/>
          <a:p>
            <a:r>
              <a:rPr lang="en-US" dirty="0" smtClean="0"/>
              <a:t>Copyright© 2018 - Dr. Rashid A. Buttar, LLC  All Rights Reserved</a:t>
            </a:r>
            <a:endParaRPr lang="en-US" dirty="0"/>
          </a:p>
        </p:txBody>
      </p:sp>
      <p:sp>
        <p:nvSpPr>
          <p:cNvPr id="7" name="Slide Number Placeholder 6"/>
          <p:cNvSpPr>
            <a:spLocks noGrp="1"/>
          </p:cNvSpPr>
          <p:nvPr>
            <p:ph type="sldNum" sz="quarter" idx="12"/>
          </p:nvPr>
        </p:nvSpPr>
        <p:spPr/>
        <p:txBody>
          <a:bodyPr/>
          <a:lstStyle/>
          <a:p>
            <a:fld id="{B82CCC60-E8CD-4174-8B1A-7DF615B22EEF}" type="slidenum">
              <a:rPr lang="en-US" smtClean="0"/>
              <a:pPr/>
              <a:t>81</a:t>
            </a:fld>
            <a:endParaRPr lang="en-US" dirty="0"/>
          </a:p>
        </p:txBody>
      </p:sp>
      <p:sp>
        <p:nvSpPr>
          <p:cNvPr id="9" name="Content Placeholder 2"/>
          <p:cNvSpPr txBox="1">
            <a:spLocks/>
          </p:cNvSpPr>
          <p:nvPr/>
        </p:nvSpPr>
        <p:spPr>
          <a:xfrm>
            <a:off x="4735278" y="1525587"/>
            <a:ext cx="3039757" cy="1603402"/>
          </a:xfrm>
          <a:prstGeom prst="rect">
            <a:avLst/>
          </a:prstGeom>
        </p:spPr>
        <p:txBody>
          <a:bodyPr vert="horz" lIns="68580" tIns="34290" rIns="68580" bIns="34290" rtlCol="0">
            <a:normAutofit fontScale="92500"/>
          </a:bodyPr>
          <a:lstStyle>
            <a:lvl1pPr marL="342891" indent="-342891" algn="l" defTabSz="914377" rtl="0" eaLnBrk="1" latinLnBrk="0" hangingPunct="1">
              <a:spcBef>
                <a:spcPct val="20000"/>
              </a:spcBef>
              <a:buFont typeface="Arial" pitchFamily="34" charset="0"/>
              <a:buChar char="•"/>
              <a:defRPr sz="2800" kern="1200">
                <a:solidFill>
                  <a:schemeClr val="bg1"/>
                </a:solidFill>
                <a:latin typeface="+mn-lt"/>
                <a:ea typeface="+mn-ea"/>
                <a:cs typeface="+mn-cs"/>
              </a:defRPr>
            </a:lvl1pPr>
            <a:lvl2pPr marL="742932" indent="-285744" algn="l" defTabSz="914377" rtl="0" eaLnBrk="1" latinLnBrk="0" hangingPunct="1">
              <a:spcBef>
                <a:spcPct val="20000"/>
              </a:spcBef>
              <a:buFont typeface="Arial" pitchFamily="34" charset="0"/>
              <a:buChar char="–"/>
              <a:defRPr sz="2800" kern="1200">
                <a:solidFill>
                  <a:schemeClr val="bg1"/>
                </a:solidFill>
                <a:latin typeface="+mn-lt"/>
                <a:ea typeface="+mn-ea"/>
                <a:cs typeface="+mn-cs"/>
              </a:defRPr>
            </a:lvl2pPr>
            <a:lvl3pPr marL="1142971" indent="-228594" algn="l" defTabSz="914377" rtl="0" eaLnBrk="1" latinLnBrk="0" hangingPunct="1">
              <a:spcBef>
                <a:spcPct val="20000"/>
              </a:spcBef>
              <a:buFont typeface="Arial" pitchFamily="34" charset="0"/>
              <a:buChar char="•"/>
              <a:defRPr sz="2400" kern="1200">
                <a:solidFill>
                  <a:schemeClr val="bg1"/>
                </a:solidFill>
                <a:latin typeface="+mn-lt"/>
                <a:ea typeface="+mn-ea"/>
                <a:cs typeface="+mn-cs"/>
              </a:defRPr>
            </a:lvl3pPr>
            <a:lvl4pPr marL="1600160" indent="-228594" algn="l" defTabSz="914377" rtl="0" eaLnBrk="1" latinLnBrk="0" hangingPunct="1">
              <a:spcBef>
                <a:spcPct val="20000"/>
              </a:spcBef>
              <a:buFont typeface="Arial" pitchFamily="34" charset="0"/>
              <a:buChar char="–"/>
              <a:defRPr sz="2000" kern="1200">
                <a:solidFill>
                  <a:schemeClr val="bg1"/>
                </a:solidFill>
                <a:latin typeface="+mn-lt"/>
                <a:ea typeface="+mn-ea"/>
                <a:cs typeface="+mn-cs"/>
              </a:defRPr>
            </a:lvl4pPr>
            <a:lvl5pPr marL="2057349" indent="-228594" algn="l" defTabSz="914377" rtl="0" eaLnBrk="1" latinLnBrk="0" hangingPunct="1">
              <a:spcBef>
                <a:spcPct val="20000"/>
              </a:spcBef>
              <a:buFont typeface="Arial" pitchFamily="34" charset="0"/>
              <a:buChar char="»"/>
              <a:defRPr sz="2000" kern="1200">
                <a:solidFill>
                  <a:schemeClr val="bg1"/>
                </a:solidFill>
                <a:latin typeface="+mn-lt"/>
                <a:ea typeface="+mn-ea"/>
                <a:cs typeface="+mn-cs"/>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100" dirty="0"/>
              <a:t>While enhancing your:</a:t>
            </a:r>
          </a:p>
          <a:p>
            <a:pPr>
              <a:buFontTx/>
              <a:buChar char="-"/>
            </a:pPr>
            <a:r>
              <a:rPr lang="en-US" sz="2100" dirty="0"/>
              <a:t>sense of well being,</a:t>
            </a:r>
          </a:p>
          <a:p>
            <a:pPr>
              <a:buFontTx/>
              <a:buChar char="-"/>
            </a:pPr>
            <a:r>
              <a:rPr lang="en-US" sz="2100" dirty="0"/>
              <a:t>improved concentration</a:t>
            </a:r>
          </a:p>
          <a:p>
            <a:pPr>
              <a:buFontTx/>
              <a:buChar char="-"/>
            </a:pPr>
            <a:r>
              <a:rPr lang="en-US" sz="2100" dirty="0"/>
              <a:t>Improvement of focus, </a:t>
            </a:r>
          </a:p>
        </p:txBody>
      </p:sp>
      <p:sp>
        <p:nvSpPr>
          <p:cNvPr id="10" name="TextBox 9"/>
          <p:cNvSpPr txBox="1"/>
          <p:nvPr/>
        </p:nvSpPr>
        <p:spPr>
          <a:xfrm>
            <a:off x="1594255" y="3149134"/>
            <a:ext cx="6057671" cy="1361911"/>
          </a:xfrm>
          <a:prstGeom prst="rect">
            <a:avLst/>
          </a:prstGeom>
          <a:noFill/>
        </p:spPr>
        <p:txBody>
          <a:bodyPr wrap="square" rtlCol="0">
            <a:spAutoFit/>
          </a:bodyPr>
          <a:lstStyle/>
          <a:p>
            <a:pPr algn="ctr"/>
            <a:r>
              <a:rPr lang="en-US" sz="2400" b="1" dirty="0">
                <a:solidFill>
                  <a:srgbClr val="FFFF00"/>
                </a:solidFill>
              </a:rPr>
              <a:t>All within 30 days of implementing </a:t>
            </a:r>
          </a:p>
          <a:p>
            <a:pPr algn="ctr"/>
            <a:r>
              <a:rPr lang="en-US" sz="2400" b="1" dirty="0">
                <a:solidFill>
                  <a:srgbClr val="FFFF00"/>
                </a:solidFill>
              </a:rPr>
              <a:t>2* simple things into your life! </a:t>
            </a:r>
          </a:p>
          <a:p>
            <a:pPr algn="ctr"/>
            <a:endParaRPr lang="en-US" sz="1350" dirty="0">
              <a:solidFill>
                <a:srgbClr val="FFFF00"/>
              </a:solidFill>
            </a:endParaRPr>
          </a:p>
          <a:p>
            <a:pPr algn="ctr"/>
            <a:r>
              <a:rPr lang="en-US" sz="2100" b="1" dirty="0">
                <a:solidFill>
                  <a:srgbClr val="FFFF00"/>
                </a:solidFill>
              </a:rPr>
              <a:t>Caution*** Side Effects may occur!</a:t>
            </a:r>
          </a:p>
        </p:txBody>
      </p:sp>
      <p:sp>
        <p:nvSpPr>
          <p:cNvPr id="12" name="Title 1"/>
          <p:cNvSpPr>
            <a:spLocks noGrp="1"/>
          </p:cNvSpPr>
          <p:nvPr>
            <p:ph type="title"/>
          </p:nvPr>
        </p:nvSpPr>
        <p:spPr>
          <a:xfrm>
            <a:off x="1479724" y="1082878"/>
            <a:ext cx="6172200" cy="343586"/>
          </a:xfrm>
        </p:spPr>
        <p:txBody>
          <a:bodyPr>
            <a:normAutofit fontScale="90000"/>
          </a:bodyPr>
          <a:lstStyle/>
          <a:p>
            <a:pPr algn="ctr"/>
            <a:r>
              <a:rPr lang="en-US" b="1" dirty="0" smtClean="0">
                <a:solidFill>
                  <a:srgbClr val="FFFF00"/>
                </a:solidFill>
              </a:rPr>
              <a:t>The “MAP to get AHEAD” Program</a:t>
            </a:r>
            <a:endParaRPr lang="en-US" b="1" dirty="0">
              <a:solidFill>
                <a:srgbClr val="FFFF00"/>
              </a:solidFill>
            </a:endParaRPr>
          </a:p>
        </p:txBody>
      </p:sp>
    </p:spTree>
    <p:extLst>
      <p:ext uri="{BB962C8B-B14F-4D97-AF65-F5344CB8AC3E}">
        <p14:creationId xmlns:p14="http://schemas.microsoft.com/office/powerpoint/2010/main" val="157344421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9">
                                            <p:txEl>
                                              <p:pRg st="0" end="0"/>
                                            </p:txEl>
                                          </p:spTgt>
                                        </p:tgtEl>
                                        <p:attrNameLst>
                                          <p:attrName>style.visibility</p:attrName>
                                        </p:attrNameLst>
                                      </p:cBhvr>
                                      <p:to>
                                        <p:strVal val="visible"/>
                                      </p:to>
                                    </p:set>
                                    <p:anim calcmode="lin" valueType="num">
                                      <p:cBhvr>
                                        <p:cTn id="35" dur="500" fill="hold"/>
                                        <p:tgtEl>
                                          <p:spTgt spid="9">
                                            <p:txEl>
                                              <p:pRg st="0" end="0"/>
                                            </p:txEl>
                                          </p:spTgt>
                                        </p:tgtEl>
                                        <p:attrNameLst>
                                          <p:attrName>ppt_w</p:attrName>
                                        </p:attrNameLst>
                                      </p:cBhvr>
                                      <p:tavLst>
                                        <p:tav tm="0">
                                          <p:val>
                                            <p:fltVal val="0"/>
                                          </p:val>
                                        </p:tav>
                                        <p:tav tm="100000">
                                          <p:val>
                                            <p:strVal val="#ppt_w"/>
                                          </p:val>
                                        </p:tav>
                                      </p:tavLst>
                                    </p:anim>
                                    <p:anim calcmode="lin" valueType="num">
                                      <p:cBhvr>
                                        <p:cTn id="36" dur="500" fill="hold"/>
                                        <p:tgtEl>
                                          <p:spTgt spid="9">
                                            <p:txEl>
                                              <p:pRg st="0" end="0"/>
                                            </p:txEl>
                                          </p:spTgt>
                                        </p:tgtEl>
                                        <p:attrNameLst>
                                          <p:attrName>ppt_h</p:attrName>
                                        </p:attrNameLst>
                                      </p:cBhvr>
                                      <p:tavLst>
                                        <p:tav tm="0">
                                          <p:val>
                                            <p:fltVal val="0"/>
                                          </p:val>
                                        </p:tav>
                                        <p:tav tm="100000">
                                          <p:val>
                                            <p:strVal val="#ppt_h"/>
                                          </p:val>
                                        </p:tav>
                                      </p:tavLst>
                                    </p:anim>
                                    <p:animEffect transition="in" filter="fade">
                                      <p:cBhvr>
                                        <p:cTn id="37" dur="500"/>
                                        <p:tgtEl>
                                          <p:spTgt spid="9">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9">
                                            <p:txEl>
                                              <p:pRg st="1" end="1"/>
                                            </p:txEl>
                                          </p:spTgt>
                                        </p:tgtEl>
                                        <p:attrNameLst>
                                          <p:attrName>style.visibility</p:attrName>
                                        </p:attrNameLst>
                                      </p:cBhvr>
                                      <p:to>
                                        <p:strVal val="visible"/>
                                      </p:to>
                                    </p:set>
                                    <p:anim calcmode="lin" valueType="num">
                                      <p:cBhvr>
                                        <p:cTn id="42" dur="500" fill="hold"/>
                                        <p:tgtEl>
                                          <p:spTgt spid="9">
                                            <p:txEl>
                                              <p:pRg st="1" end="1"/>
                                            </p:txEl>
                                          </p:spTgt>
                                        </p:tgtEl>
                                        <p:attrNameLst>
                                          <p:attrName>ppt_w</p:attrName>
                                        </p:attrNameLst>
                                      </p:cBhvr>
                                      <p:tavLst>
                                        <p:tav tm="0">
                                          <p:val>
                                            <p:fltVal val="0"/>
                                          </p:val>
                                        </p:tav>
                                        <p:tav tm="100000">
                                          <p:val>
                                            <p:strVal val="#ppt_w"/>
                                          </p:val>
                                        </p:tav>
                                      </p:tavLst>
                                    </p:anim>
                                    <p:anim calcmode="lin" valueType="num">
                                      <p:cBhvr>
                                        <p:cTn id="43" dur="500" fill="hold"/>
                                        <p:tgtEl>
                                          <p:spTgt spid="9">
                                            <p:txEl>
                                              <p:pRg st="1" end="1"/>
                                            </p:txEl>
                                          </p:spTgt>
                                        </p:tgtEl>
                                        <p:attrNameLst>
                                          <p:attrName>ppt_h</p:attrName>
                                        </p:attrNameLst>
                                      </p:cBhvr>
                                      <p:tavLst>
                                        <p:tav tm="0">
                                          <p:val>
                                            <p:fltVal val="0"/>
                                          </p:val>
                                        </p:tav>
                                        <p:tav tm="100000">
                                          <p:val>
                                            <p:strVal val="#ppt_h"/>
                                          </p:val>
                                        </p:tav>
                                      </p:tavLst>
                                    </p:anim>
                                    <p:animEffect transition="in" filter="fade">
                                      <p:cBhvr>
                                        <p:cTn id="44" dur="500"/>
                                        <p:tgtEl>
                                          <p:spTgt spid="9">
                                            <p:txEl>
                                              <p:pRg st="1" end="1"/>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nodeType="clickEffect">
                                  <p:stCondLst>
                                    <p:cond delay="0"/>
                                  </p:stCondLst>
                                  <p:childTnLst>
                                    <p:set>
                                      <p:cBhvr>
                                        <p:cTn id="48" dur="1" fill="hold">
                                          <p:stCondLst>
                                            <p:cond delay="0"/>
                                          </p:stCondLst>
                                        </p:cTn>
                                        <p:tgtEl>
                                          <p:spTgt spid="9">
                                            <p:txEl>
                                              <p:pRg st="2" end="2"/>
                                            </p:txEl>
                                          </p:spTgt>
                                        </p:tgtEl>
                                        <p:attrNameLst>
                                          <p:attrName>style.visibility</p:attrName>
                                        </p:attrNameLst>
                                      </p:cBhvr>
                                      <p:to>
                                        <p:strVal val="visible"/>
                                      </p:to>
                                    </p:set>
                                    <p:anim calcmode="lin" valueType="num">
                                      <p:cBhvr>
                                        <p:cTn id="49" dur="500" fill="hold"/>
                                        <p:tgtEl>
                                          <p:spTgt spid="9">
                                            <p:txEl>
                                              <p:pRg st="2" end="2"/>
                                            </p:txEl>
                                          </p:spTgt>
                                        </p:tgtEl>
                                        <p:attrNameLst>
                                          <p:attrName>ppt_w</p:attrName>
                                        </p:attrNameLst>
                                      </p:cBhvr>
                                      <p:tavLst>
                                        <p:tav tm="0">
                                          <p:val>
                                            <p:fltVal val="0"/>
                                          </p:val>
                                        </p:tav>
                                        <p:tav tm="100000">
                                          <p:val>
                                            <p:strVal val="#ppt_w"/>
                                          </p:val>
                                        </p:tav>
                                      </p:tavLst>
                                    </p:anim>
                                    <p:anim calcmode="lin" valueType="num">
                                      <p:cBhvr>
                                        <p:cTn id="50" dur="500" fill="hold"/>
                                        <p:tgtEl>
                                          <p:spTgt spid="9">
                                            <p:txEl>
                                              <p:pRg st="2" end="2"/>
                                            </p:txEl>
                                          </p:spTgt>
                                        </p:tgtEl>
                                        <p:attrNameLst>
                                          <p:attrName>ppt_h</p:attrName>
                                        </p:attrNameLst>
                                      </p:cBhvr>
                                      <p:tavLst>
                                        <p:tav tm="0">
                                          <p:val>
                                            <p:fltVal val="0"/>
                                          </p:val>
                                        </p:tav>
                                        <p:tav tm="100000">
                                          <p:val>
                                            <p:strVal val="#ppt_h"/>
                                          </p:val>
                                        </p:tav>
                                      </p:tavLst>
                                    </p:anim>
                                    <p:animEffect transition="in" filter="fade">
                                      <p:cBhvr>
                                        <p:cTn id="51" dur="500"/>
                                        <p:tgtEl>
                                          <p:spTgt spid="9">
                                            <p:txEl>
                                              <p:pRg st="2" end="2"/>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nodeType="clickEffect">
                                  <p:stCondLst>
                                    <p:cond delay="0"/>
                                  </p:stCondLst>
                                  <p:childTnLst>
                                    <p:set>
                                      <p:cBhvr>
                                        <p:cTn id="55" dur="1" fill="hold">
                                          <p:stCondLst>
                                            <p:cond delay="0"/>
                                          </p:stCondLst>
                                        </p:cTn>
                                        <p:tgtEl>
                                          <p:spTgt spid="9">
                                            <p:txEl>
                                              <p:pRg st="3" end="3"/>
                                            </p:txEl>
                                          </p:spTgt>
                                        </p:tgtEl>
                                        <p:attrNameLst>
                                          <p:attrName>style.visibility</p:attrName>
                                        </p:attrNameLst>
                                      </p:cBhvr>
                                      <p:to>
                                        <p:strVal val="visible"/>
                                      </p:to>
                                    </p:set>
                                    <p:anim calcmode="lin" valueType="num">
                                      <p:cBhvr>
                                        <p:cTn id="56" dur="500" fill="hold"/>
                                        <p:tgtEl>
                                          <p:spTgt spid="9">
                                            <p:txEl>
                                              <p:pRg st="3" end="3"/>
                                            </p:txEl>
                                          </p:spTgt>
                                        </p:tgtEl>
                                        <p:attrNameLst>
                                          <p:attrName>ppt_w</p:attrName>
                                        </p:attrNameLst>
                                      </p:cBhvr>
                                      <p:tavLst>
                                        <p:tav tm="0">
                                          <p:val>
                                            <p:fltVal val="0"/>
                                          </p:val>
                                        </p:tav>
                                        <p:tav tm="100000">
                                          <p:val>
                                            <p:strVal val="#ppt_w"/>
                                          </p:val>
                                        </p:tav>
                                      </p:tavLst>
                                    </p:anim>
                                    <p:anim calcmode="lin" valueType="num">
                                      <p:cBhvr>
                                        <p:cTn id="57" dur="500" fill="hold"/>
                                        <p:tgtEl>
                                          <p:spTgt spid="9">
                                            <p:txEl>
                                              <p:pRg st="3" end="3"/>
                                            </p:txEl>
                                          </p:spTgt>
                                        </p:tgtEl>
                                        <p:attrNameLst>
                                          <p:attrName>ppt_h</p:attrName>
                                        </p:attrNameLst>
                                      </p:cBhvr>
                                      <p:tavLst>
                                        <p:tav tm="0">
                                          <p:val>
                                            <p:fltVal val="0"/>
                                          </p:val>
                                        </p:tav>
                                        <p:tav tm="100000">
                                          <p:val>
                                            <p:strVal val="#ppt_h"/>
                                          </p:val>
                                        </p:tav>
                                      </p:tavLst>
                                    </p:anim>
                                    <p:animEffect transition="in" filter="fade">
                                      <p:cBhvr>
                                        <p:cTn id="58" dur="500"/>
                                        <p:tgtEl>
                                          <p:spTgt spid="9">
                                            <p:txEl>
                                              <p:pRg st="3" end="3"/>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9" presetClass="entr" presetSubtype="0" fill="hold" grpId="0" nodeType="clickEffect">
                                  <p:stCondLst>
                                    <p:cond delay="0"/>
                                  </p:stCondLst>
                                  <p:childTnLst>
                                    <p:set>
                                      <p:cBhvr>
                                        <p:cTn id="62" dur="1" fill="hold">
                                          <p:stCondLst>
                                            <p:cond delay="0"/>
                                          </p:stCondLst>
                                        </p:cTn>
                                        <p:tgtEl>
                                          <p:spTgt spid="10"/>
                                        </p:tgtEl>
                                        <p:attrNameLst>
                                          <p:attrName>style.visibility</p:attrName>
                                        </p:attrNameLst>
                                      </p:cBhvr>
                                      <p:to>
                                        <p:strVal val="visible"/>
                                      </p:to>
                                    </p:set>
                                    <p:animEffect transition="in" filter="dissolve">
                                      <p:cBhvr>
                                        <p:cTn id="63"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8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smtClean="0">
                <a:solidFill>
                  <a:srgbClr val="FFFF00"/>
                </a:solidFill>
              </a:rPr>
              <a:t>Side Effects</a:t>
            </a:r>
            <a:endParaRPr lang="en-US" b="1" dirty="0">
              <a:solidFill>
                <a:srgbClr val="FFFF00"/>
              </a:solidFill>
            </a:endParaRPr>
          </a:p>
        </p:txBody>
      </p:sp>
      <p:sp>
        <p:nvSpPr>
          <p:cNvPr id="3" name="Content Placeholder 2"/>
          <p:cNvSpPr>
            <a:spLocks noGrp="1"/>
          </p:cNvSpPr>
          <p:nvPr>
            <p:ph idx="1"/>
          </p:nvPr>
        </p:nvSpPr>
        <p:spPr>
          <a:xfrm>
            <a:off x="1479727" y="1540995"/>
            <a:ext cx="6299081" cy="3142511"/>
          </a:xfrm>
        </p:spPr>
        <p:txBody>
          <a:bodyPr>
            <a:normAutofit/>
          </a:bodyPr>
          <a:lstStyle/>
          <a:p>
            <a:pPr marL="0" indent="0">
              <a:buNone/>
            </a:pPr>
            <a:r>
              <a:rPr lang="en-US" dirty="0" smtClean="0"/>
              <a:t>Side </a:t>
            </a:r>
            <a:r>
              <a:rPr lang="en-US" dirty="0"/>
              <a:t>effects include, but are NOT limited to </a:t>
            </a:r>
            <a:r>
              <a:rPr lang="en-US" dirty="0">
                <a:solidFill>
                  <a:srgbClr val="FFFF00"/>
                </a:solidFill>
              </a:rPr>
              <a:t>improvement</a:t>
            </a:r>
            <a:r>
              <a:rPr lang="en-US" dirty="0"/>
              <a:t> in overall mood, </a:t>
            </a:r>
            <a:r>
              <a:rPr lang="en-US" dirty="0">
                <a:solidFill>
                  <a:srgbClr val="FFFF00"/>
                </a:solidFill>
              </a:rPr>
              <a:t>decrease</a:t>
            </a:r>
            <a:r>
              <a:rPr lang="en-US" dirty="0"/>
              <a:t> in anxiety, </a:t>
            </a:r>
            <a:r>
              <a:rPr lang="en-US" dirty="0">
                <a:solidFill>
                  <a:srgbClr val="FFFF00"/>
                </a:solidFill>
              </a:rPr>
              <a:t>reduction</a:t>
            </a:r>
            <a:r>
              <a:rPr lang="en-US" dirty="0"/>
              <a:t> in depression, </a:t>
            </a:r>
            <a:r>
              <a:rPr lang="en-US" dirty="0">
                <a:solidFill>
                  <a:srgbClr val="FFFF00"/>
                </a:solidFill>
              </a:rPr>
              <a:t>reduced</a:t>
            </a:r>
            <a:r>
              <a:rPr lang="en-US" dirty="0"/>
              <a:t> joint pain, </a:t>
            </a:r>
            <a:r>
              <a:rPr lang="en-US" dirty="0">
                <a:solidFill>
                  <a:srgbClr val="FFFF00"/>
                </a:solidFill>
              </a:rPr>
              <a:t>improved</a:t>
            </a:r>
            <a:r>
              <a:rPr lang="en-US" dirty="0"/>
              <a:t> joint flexibility, </a:t>
            </a:r>
            <a:r>
              <a:rPr lang="en-US" dirty="0">
                <a:solidFill>
                  <a:srgbClr val="FFFF00"/>
                </a:solidFill>
              </a:rPr>
              <a:t>drop</a:t>
            </a:r>
            <a:r>
              <a:rPr lang="en-US" dirty="0"/>
              <a:t> in body fat, </a:t>
            </a:r>
            <a:r>
              <a:rPr lang="en-US" dirty="0">
                <a:solidFill>
                  <a:srgbClr val="FFFF00"/>
                </a:solidFill>
              </a:rPr>
              <a:t>improved</a:t>
            </a:r>
            <a:r>
              <a:rPr lang="en-US" dirty="0"/>
              <a:t> skin texture and suppleness with </a:t>
            </a:r>
            <a:r>
              <a:rPr lang="en-US" dirty="0">
                <a:solidFill>
                  <a:srgbClr val="FFFF00"/>
                </a:solidFill>
              </a:rPr>
              <a:t>enhanced</a:t>
            </a:r>
            <a:r>
              <a:rPr lang="en-US" dirty="0"/>
              <a:t> complexion, </a:t>
            </a:r>
            <a:r>
              <a:rPr lang="en-US" dirty="0">
                <a:solidFill>
                  <a:srgbClr val="FFFF00"/>
                </a:solidFill>
              </a:rPr>
              <a:t>reduced</a:t>
            </a:r>
            <a:r>
              <a:rPr lang="en-US" dirty="0"/>
              <a:t> acne and skin blemishes, with possibility of </a:t>
            </a:r>
            <a:r>
              <a:rPr lang="en-US" dirty="0">
                <a:solidFill>
                  <a:srgbClr val="FFFF00"/>
                </a:solidFill>
              </a:rPr>
              <a:t>improved</a:t>
            </a:r>
            <a:r>
              <a:rPr lang="en-US" dirty="0"/>
              <a:t> body counter.  </a:t>
            </a:r>
            <a:r>
              <a:rPr lang="en-US" dirty="0">
                <a:solidFill>
                  <a:srgbClr val="FFFF00"/>
                </a:solidFill>
              </a:rPr>
              <a:t>Enhanced</a:t>
            </a:r>
            <a:r>
              <a:rPr lang="en-US" dirty="0"/>
              <a:t> kidney functioning with overall detoxification may occur!</a:t>
            </a:r>
          </a:p>
        </p:txBody>
      </p:sp>
      <p:sp>
        <p:nvSpPr>
          <p:cNvPr id="4" name="Rectangle 3"/>
          <p:cNvSpPr/>
          <p:nvPr/>
        </p:nvSpPr>
        <p:spPr>
          <a:xfrm>
            <a:off x="7549750" y="4976854"/>
            <a:ext cx="451253" cy="16664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6" name="Footer Placeholder 5"/>
          <p:cNvSpPr>
            <a:spLocks noGrp="1"/>
          </p:cNvSpPr>
          <p:nvPr>
            <p:ph type="ftr" sz="quarter" idx="11"/>
          </p:nvPr>
        </p:nvSpPr>
        <p:spPr/>
        <p:txBody>
          <a:bodyPr/>
          <a:lstStyle/>
          <a:p>
            <a:r>
              <a:rPr lang="en-US" dirty="0" smtClean="0"/>
              <a:t>Copyright© 2018 - Dr. Rashid A. Buttar, LLC  All Rights Reserved</a:t>
            </a:r>
            <a:endParaRPr lang="en-US" dirty="0"/>
          </a:p>
        </p:txBody>
      </p:sp>
      <p:sp>
        <p:nvSpPr>
          <p:cNvPr id="7" name="Slide Number Placeholder 6"/>
          <p:cNvSpPr>
            <a:spLocks noGrp="1"/>
          </p:cNvSpPr>
          <p:nvPr>
            <p:ph type="sldNum" sz="quarter" idx="12"/>
          </p:nvPr>
        </p:nvSpPr>
        <p:spPr/>
        <p:txBody>
          <a:bodyPr/>
          <a:lstStyle/>
          <a:p>
            <a:fld id="{B82CCC60-E8CD-4174-8B1A-7DF615B22EEF}" type="slidenum">
              <a:rPr lang="en-US" smtClean="0"/>
              <a:pPr/>
              <a:t>82</a:t>
            </a:fld>
            <a:endParaRPr lang="en-US"/>
          </a:p>
        </p:txBody>
      </p:sp>
    </p:spTree>
    <p:extLst>
      <p:ext uri="{BB962C8B-B14F-4D97-AF65-F5344CB8AC3E}">
        <p14:creationId xmlns:p14="http://schemas.microsoft.com/office/powerpoint/2010/main" val="201712774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smtClean="0">
                <a:solidFill>
                  <a:srgbClr val="FFFF00"/>
                </a:solidFill>
              </a:rPr>
              <a:t>The “MAP to get AHEAD” Program</a:t>
            </a:r>
            <a:endParaRPr lang="en-US" b="1" dirty="0">
              <a:solidFill>
                <a:srgbClr val="FFFF00"/>
              </a:solidFill>
            </a:endParaRPr>
          </a:p>
        </p:txBody>
      </p:sp>
      <p:sp>
        <p:nvSpPr>
          <p:cNvPr id="3" name="Content Placeholder 2"/>
          <p:cNvSpPr>
            <a:spLocks noGrp="1"/>
          </p:cNvSpPr>
          <p:nvPr>
            <p:ph idx="1"/>
          </p:nvPr>
        </p:nvSpPr>
        <p:spPr>
          <a:xfrm>
            <a:off x="1366569" y="1535342"/>
            <a:ext cx="5954122" cy="3123045"/>
          </a:xfrm>
        </p:spPr>
        <p:txBody>
          <a:bodyPr>
            <a:noAutofit/>
          </a:bodyPr>
          <a:lstStyle/>
          <a:p>
            <a:pPr marL="385745" lvl="1" indent="-385745" defTabSz="685766">
              <a:spcBef>
                <a:spcPts val="0"/>
              </a:spcBef>
              <a:buFont typeface="Arial" charset="0"/>
              <a:buAutoNum type="arabicPeriod"/>
              <a:defRPr/>
            </a:pPr>
            <a:r>
              <a:rPr lang="en-US" sz="1800" dirty="0">
                <a:solidFill>
                  <a:srgbClr val="FFFF00"/>
                </a:solidFill>
              </a:rPr>
              <a:t>Experience improved sleep, better BM’s and increased energy with </a:t>
            </a:r>
            <a:r>
              <a:rPr lang="en-US" sz="1800" b="1" dirty="0">
                <a:solidFill>
                  <a:srgbClr val="FFFF00"/>
                </a:solidFill>
              </a:rPr>
              <a:t>2 simple changes</a:t>
            </a:r>
            <a:r>
              <a:rPr lang="en-US" sz="1800" dirty="0">
                <a:solidFill>
                  <a:srgbClr val="FFFF00"/>
                </a:solidFill>
              </a:rPr>
              <a:t> in your life! - $150 value</a:t>
            </a:r>
          </a:p>
          <a:p>
            <a:pPr marL="385745" lvl="1" indent="-385745" defTabSz="685766">
              <a:spcBef>
                <a:spcPts val="0"/>
              </a:spcBef>
              <a:buFont typeface="Arial" charset="0"/>
              <a:buAutoNum type="arabicPeriod"/>
              <a:defRPr/>
            </a:pPr>
            <a:r>
              <a:rPr lang="en-US" sz="1800" dirty="0"/>
              <a:t>The 9 Steps to Keep the Doctor Away Hard Cover - $25</a:t>
            </a:r>
          </a:p>
          <a:p>
            <a:pPr marL="385745" lvl="1" indent="-385745" defTabSz="685766">
              <a:spcBef>
                <a:spcPts val="0"/>
              </a:spcBef>
              <a:buFont typeface="Arial" charset="0"/>
              <a:buAutoNum type="arabicPeriod"/>
              <a:defRPr/>
            </a:pPr>
            <a:r>
              <a:rPr lang="en-US" sz="1800" dirty="0"/>
              <a:t>KYO DVD – The 9 Steps to Optimal Health - $89.55</a:t>
            </a:r>
          </a:p>
          <a:p>
            <a:pPr marL="385745" lvl="1" indent="-385745" defTabSz="685766">
              <a:spcBef>
                <a:spcPts val="0"/>
              </a:spcBef>
              <a:buFont typeface="Arial" charset="0"/>
              <a:buAutoNum type="arabicPeriod"/>
              <a:defRPr/>
            </a:pPr>
            <a:r>
              <a:rPr lang="en-US" sz="1800" dirty="0"/>
              <a:t>Subliminal binaural beat audio program corresponding to KYO DVD – 9 Steps - $55</a:t>
            </a:r>
          </a:p>
          <a:p>
            <a:pPr marL="385745" lvl="1" indent="-385745" defTabSz="685766">
              <a:spcBef>
                <a:spcPts val="0"/>
              </a:spcBef>
              <a:buFont typeface="Arial" charset="0"/>
              <a:buAutoNum type="arabicPeriod"/>
              <a:defRPr/>
            </a:pPr>
            <a:r>
              <a:rPr lang="en-US" sz="1800" dirty="0"/>
              <a:t>Lifetime Membership to the IADFW - $99 / YEAR</a:t>
            </a:r>
          </a:p>
          <a:p>
            <a:pPr marL="385745" lvl="1" indent="-385745" defTabSz="685766">
              <a:spcBef>
                <a:spcPts val="0"/>
              </a:spcBef>
              <a:buFont typeface="Arial" charset="0"/>
              <a:buAutoNum type="arabicPeriod"/>
              <a:defRPr/>
            </a:pPr>
            <a:r>
              <a:rPr lang="en-US" sz="1800" dirty="0"/>
              <a:t>Lifetime Access to all the AHEAD MAP tools - $300 /1 x use</a:t>
            </a:r>
          </a:p>
          <a:p>
            <a:pPr marL="385745" lvl="1" indent="-385745" defTabSz="685766">
              <a:spcBef>
                <a:spcPts val="0"/>
              </a:spcBef>
              <a:buFont typeface="Arial" charset="0"/>
              <a:buAutoNum type="arabicPeriod"/>
              <a:defRPr/>
            </a:pPr>
            <a:r>
              <a:rPr lang="en-US" sz="1800" dirty="0">
                <a:solidFill>
                  <a:srgbClr val="FFFF00"/>
                </a:solidFill>
              </a:rPr>
              <a:t>FREE 1 Hour AHEAD MAP Coaching Consultation - $250</a:t>
            </a:r>
          </a:p>
          <a:p>
            <a:pPr marL="385745" lvl="1" indent="-385745" defTabSz="685766">
              <a:spcBef>
                <a:spcPts val="0"/>
              </a:spcBef>
              <a:buFont typeface="Arial" charset="0"/>
              <a:buAutoNum type="arabicPeriod"/>
              <a:defRPr/>
            </a:pPr>
            <a:r>
              <a:rPr lang="en-US" sz="1800" dirty="0"/>
              <a:t>Over 450 hours of radio show archives, access to protocols unavailable to the public, access to special webinars, etc.</a:t>
            </a:r>
          </a:p>
          <a:p>
            <a:pPr marL="385745" lvl="1" indent="-385745" defTabSz="685766">
              <a:spcBef>
                <a:spcPts val="0"/>
              </a:spcBef>
              <a:buFont typeface="Arial" charset="0"/>
              <a:buAutoNum type="arabicPeriod"/>
              <a:defRPr/>
            </a:pPr>
            <a:endParaRPr lang="en-US" sz="1800" dirty="0"/>
          </a:p>
        </p:txBody>
      </p:sp>
      <p:sp>
        <p:nvSpPr>
          <p:cNvPr id="4" name="Rectangle 3"/>
          <p:cNvSpPr/>
          <p:nvPr/>
        </p:nvSpPr>
        <p:spPr>
          <a:xfrm>
            <a:off x="7549750" y="4976854"/>
            <a:ext cx="451253" cy="16664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6" name="Footer Placeholder 5"/>
          <p:cNvSpPr>
            <a:spLocks noGrp="1"/>
          </p:cNvSpPr>
          <p:nvPr>
            <p:ph type="ftr" sz="quarter" idx="11"/>
          </p:nvPr>
        </p:nvSpPr>
        <p:spPr/>
        <p:txBody>
          <a:bodyPr/>
          <a:lstStyle/>
          <a:p>
            <a:r>
              <a:rPr lang="en-US" dirty="0" smtClean="0"/>
              <a:t>Copyright© 2018 - Dr. Rashid A. Buttar, LLC  All Rights Reserved</a:t>
            </a:r>
            <a:endParaRPr lang="en-US" dirty="0"/>
          </a:p>
        </p:txBody>
      </p:sp>
      <p:sp>
        <p:nvSpPr>
          <p:cNvPr id="7" name="Slide Number Placeholder 6"/>
          <p:cNvSpPr>
            <a:spLocks noGrp="1"/>
          </p:cNvSpPr>
          <p:nvPr>
            <p:ph type="sldNum" sz="quarter" idx="12"/>
          </p:nvPr>
        </p:nvSpPr>
        <p:spPr/>
        <p:txBody>
          <a:bodyPr/>
          <a:lstStyle/>
          <a:p>
            <a:fld id="{B82CCC60-E8CD-4174-8B1A-7DF615B22EEF}" type="slidenum">
              <a:rPr lang="en-US" smtClean="0"/>
              <a:pPr/>
              <a:t>83</a:t>
            </a:fld>
            <a:endParaRPr lang="en-US" dirty="0"/>
          </a:p>
        </p:txBody>
      </p:sp>
      <p:sp>
        <p:nvSpPr>
          <p:cNvPr id="12" name="Content Placeholder 2"/>
          <p:cNvSpPr txBox="1">
            <a:spLocks/>
          </p:cNvSpPr>
          <p:nvPr/>
        </p:nvSpPr>
        <p:spPr>
          <a:xfrm>
            <a:off x="4306943" y="1535342"/>
            <a:ext cx="3490381" cy="3123045"/>
          </a:xfrm>
          <a:prstGeom prst="rect">
            <a:avLst/>
          </a:prstGeom>
        </p:spPr>
        <p:txBody>
          <a:bodyPr vert="horz" lIns="68580" tIns="34290" rIns="68580" bIns="34290" rtlCol="0">
            <a:normAutofit/>
          </a:bodyPr>
          <a:lstStyle>
            <a:lvl1pPr marL="342891" indent="-342891" algn="l" defTabSz="914377" rtl="0" eaLnBrk="1" latinLnBrk="0" hangingPunct="1">
              <a:spcBef>
                <a:spcPct val="20000"/>
              </a:spcBef>
              <a:buFont typeface="Arial" pitchFamily="34" charset="0"/>
              <a:buChar char="•"/>
              <a:defRPr sz="2800" kern="1200">
                <a:solidFill>
                  <a:schemeClr val="bg1"/>
                </a:solidFill>
                <a:latin typeface="+mn-lt"/>
                <a:ea typeface="+mn-ea"/>
                <a:cs typeface="+mn-cs"/>
              </a:defRPr>
            </a:lvl1pPr>
            <a:lvl2pPr marL="742932" indent="-285744" algn="l" defTabSz="914377" rtl="0" eaLnBrk="1" latinLnBrk="0" hangingPunct="1">
              <a:spcBef>
                <a:spcPct val="20000"/>
              </a:spcBef>
              <a:buFont typeface="Arial" pitchFamily="34" charset="0"/>
              <a:buChar char="–"/>
              <a:defRPr sz="2800" kern="1200">
                <a:solidFill>
                  <a:schemeClr val="bg1"/>
                </a:solidFill>
                <a:latin typeface="+mn-lt"/>
                <a:ea typeface="+mn-ea"/>
                <a:cs typeface="+mn-cs"/>
              </a:defRPr>
            </a:lvl2pPr>
            <a:lvl3pPr marL="1142971" indent="-228594" algn="l" defTabSz="914377" rtl="0" eaLnBrk="1" latinLnBrk="0" hangingPunct="1">
              <a:spcBef>
                <a:spcPct val="20000"/>
              </a:spcBef>
              <a:buFont typeface="Arial" pitchFamily="34" charset="0"/>
              <a:buChar char="•"/>
              <a:defRPr sz="2400" kern="1200">
                <a:solidFill>
                  <a:schemeClr val="bg1"/>
                </a:solidFill>
                <a:latin typeface="+mn-lt"/>
                <a:ea typeface="+mn-ea"/>
                <a:cs typeface="+mn-cs"/>
              </a:defRPr>
            </a:lvl3pPr>
            <a:lvl4pPr marL="1600160" indent="-228594" algn="l" defTabSz="914377" rtl="0" eaLnBrk="1" latinLnBrk="0" hangingPunct="1">
              <a:spcBef>
                <a:spcPct val="20000"/>
              </a:spcBef>
              <a:buFont typeface="Arial" pitchFamily="34" charset="0"/>
              <a:buChar char="–"/>
              <a:defRPr sz="2000" kern="1200">
                <a:solidFill>
                  <a:schemeClr val="bg1"/>
                </a:solidFill>
                <a:latin typeface="+mn-lt"/>
                <a:ea typeface="+mn-ea"/>
                <a:cs typeface="+mn-cs"/>
              </a:defRPr>
            </a:lvl4pPr>
            <a:lvl5pPr marL="2057349" indent="-228594" algn="l" defTabSz="914377" rtl="0" eaLnBrk="1" latinLnBrk="0" hangingPunct="1">
              <a:spcBef>
                <a:spcPct val="20000"/>
              </a:spcBef>
              <a:buFont typeface="Arial" pitchFamily="34" charset="0"/>
              <a:buChar char="»"/>
              <a:defRPr sz="2000" kern="1200">
                <a:solidFill>
                  <a:schemeClr val="bg1"/>
                </a:solidFill>
                <a:latin typeface="+mn-lt"/>
                <a:ea typeface="+mn-ea"/>
                <a:cs typeface="+mn-cs"/>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85757" lvl="1" indent="-342884">
              <a:spcBef>
                <a:spcPts val="0"/>
              </a:spcBef>
              <a:buFontTx/>
              <a:buAutoNum type="arabicPeriod" startAt="7"/>
              <a:defRPr/>
            </a:pPr>
            <a:endParaRPr lang="en-US" sz="1800" dirty="0">
              <a:solidFill>
                <a:schemeClr val="tx2">
                  <a:lumMod val="40000"/>
                  <a:lumOff val="60000"/>
                </a:schemeClr>
              </a:solidFill>
            </a:endParaRPr>
          </a:p>
          <a:p>
            <a:pPr marL="685757" lvl="1" indent="-342884">
              <a:spcBef>
                <a:spcPts val="0"/>
              </a:spcBef>
              <a:buNone/>
              <a:defRPr/>
            </a:pPr>
            <a:endParaRPr lang="en-US" sz="1800" dirty="0">
              <a:solidFill>
                <a:schemeClr val="tx2">
                  <a:lumMod val="40000"/>
                  <a:lumOff val="60000"/>
                </a:schemeClr>
              </a:solidFill>
            </a:endParaRPr>
          </a:p>
        </p:txBody>
      </p:sp>
      <p:sp>
        <p:nvSpPr>
          <p:cNvPr id="8" name="TextBox 7"/>
          <p:cNvSpPr txBox="1"/>
          <p:nvPr/>
        </p:nvSpPr>
        <p:spPr>
          <a:xfrm>
            <a:off x="6513618" y="944088"/>
            <a:ext cx="184731" cy="300082"/>
          </a:xfrm>
          <a:prstGeom prst="rect">
            <a:avLst/>
          </a:prstGeom>
          <a:noFill/>
        </p:spPr>
        <p:txBody>
          <a:bodyPr wrap="none" rtlCol="0">
            <a:spAutoFit/>
          </a:bodyPr>
          <a:lstStyle/>
          <a:p>
            <a:endParaRPr lang="en-US" sz="1350" dirty="0"/>
          </a:p>
        </p:txBody>
      </p:sp>
    </p:spTree>
    <p:extLst>
      <p:ext uri="{BB962C8B-B14F-4D97-AF65-F5344CB8AC3E}">
        <p14:creationId xmlns:p14="http://schemas.microsoft.com/office/powerpoint/2010/main" val="128981725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3">
                                            <p:txEl>
                                              <p:pRg st="2" end="2"/>
                                            </p:txEl>
                                          </p:spTgt>
                                        </p:tgtEl>
                                      </p:cBhvr>
                                    </p:animEffect>
                                  </p:childTnLst>
                                </p:cTn>
                              </p:par>
                              <p:par>
                                <p:cTn id="24" presetID="3" presetClass="emph" presetSubtype="2" fill="hold" nodeType="withEffect">
                                  <p:stCondLst>
                                    <p:cond delay="0"/>
                                  </p:stCondLst>
                                  <p:childTnLst>
                                    <p:animClr clrSpc="rgb" dir="cw">
                                      <p:cBhvr override="childStyle">
                                        <p:cTn id="25" dur="2000" fill="hold"/>
                                        <p:tgtEl>
                                          <p:spTgt spid="3">
                                            <p:txEl>
                                              <p:pRg st="1" end="1"/>
                                            </p:txEl>
                                          </p:spTgt>
                                        </p:tgtEl>
                                        <p:attrNameLst>
                                          <p:attrName>style.color</p:attrName>
                                        </p:attrNameLst>
                                      </p:cBhvr>
                                      <p:to>
                                        <a:schemeClr val="accent2"/>
                                      </p:to>
                                    </p:animClr>
                                  </p:childTnLst>
                                </p:cTn>
                              </p:par>
                            </p:childTnLst>
                          </p:cTn>
                        </p:par>
                      </p:childTnLst>
                    </p:cTn>
                  </p:par>
                  <p:par>
                    <p:cTn id="26" fill="hold">
                      <p:stCondLst>
                        <p:cond delay="indefinite"/>
                      </p:stCondLst>
                      <p:childTnLst>
                        <p:par>
                          <p:cTn id="27" fill="hold">
                            <p:stCondLst>
                              <p:cond delay="0"/>
                            </p:stCondLst>
                            <p:childTnLst>
                              <p:par>
                                <p:cTn id="28" presetID="53" presetClass="entr" presetSubtype="16" fill="hold" nodeType="clickEffect">
                                  <p:stCondLst>
                                    <p:cond delay="0"/>
                                  </p:stCondLst>
                                  <p:childTnLst>
                                    <p:set>
                                      <p:cBhvr>
                                        <p:cTn id="29" dur="1" fill="hold">
                                          <p:stCondLst>
                                            <p:cond delay="0"/>
                                          </p:stCondLst>
                                        </p:cTn>
                                        <p:tgtEl>
                                          <p:spTgt spid="3">
                                            <p:txEl>
                                              <p:pRg st="3" end="3"/>
                                            </p:txEl>
                                          </p:spTgt>
                                        </p:tgtEl>
                                        <p:attrNameLst>
                                          <p:attrName>style.visibility</p:attrName>
                                        </p:attrNameLst>
                                      </p:cBhvr>
                                      <p:to>
                                        <p:strVal val="visible"/>
                                      </p:to>
                                    </p:set>
                                    <p:anim calcmode="lin" valueType="num">
                                      <p:cBhvr>
                                        <p:cTn id="30"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1"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2" dur="500"/>
                                        <p:tgtEl>
                                          <p:spTgt spid="3">
                                            <p:txEl>
                                              <p:pRg st="3" end="3"/>
                                            </p:txEl>
                                          </p:spTgt>
                                        </p:tgtEl>
                                      </p:cBhvr>
                                    </p:animEffect>
                                  </p:childTnLst>
                                </p:cTn>
                              </p:par>
                              <p:par>
                                <p:cTn id="33" presetID="3" presetClass="emph" presetSubtype="2" fill="hold" nodeType="withEffect">
                                  <p:stCondLst>
                                    <p:cond delay="0"/>
                                  </p:stCondLst>
                                  <p:childTnLst>
                                    <p:animClr clrSpc="rgb" dir="cw">
                                      <p:cBhvr override="childStyle">
                                        <p:cTn id="34" dur="2000" fill="hold"/>
                                        <p:tgtEl>
                                          <p:spTgt spid="3">
                                            <p:txEl>
                                              <p:pRg st="2" end="2"/>
                                            </p:txEl>
                                          </p:spTgt>
                                        </p:tgtEl>
                                        <p:attrNameLst>
                                          <p:attrName>style.color</p:attrName>
                                        </p:attrNameLst>
                                      </p:cBhvr>
                                      <p:to>
                                        <a:schemeClr val="accent2"/>
                                      </p:to>
                                    </p:animClr>
                                  </p:childTnLst>
                                </p:cTn>
                              </p:par>
                            </p:childTnLst>
                          </p:cTn>
                        </p:par>
                      </p:childTnLst>
                    </p:cTn>
                  </p:par>
                  <p:par>
                    <p:cTn id="35" fill="hold">
                      <p:stCondLst>
                        <p:cond delay="indefinite"/>
                      </p:stCondLst>
                      <p:childTnLst>
                        <p:par>
                          <p:cTn id="36" fill="hold">
                            <p:stCondLst>
                              <p:cond delay="0"/>
                            </p:stCondLst>
                            <p:childTnLst>
                              <p:par>
                                <p:cTn id="37" presetID="53" presetClass="entr" presetSubtype="16" fill="hold" nodeType="clickEffect">
                                  <p:stCondLst>
                                    <p:cond delay="0"/>
                                  </p:stCondLst>
                                  <p:childTnLst>
                                    <p:set>
                                      <p:cBhvr>
                                        <p:cTn id="38" dur="1" fill="hold">
                                          <p:stCondLst>
                                            <p:cond delay="0"/>
                                          </p:stCondLst>
                                        </p:cTn>
                                        <p:tgtEl>
                                          <p:spTgt spid="3">
                                            <p:txEl>
                                              <p:pRg st="4" end="4"/>
                                            </p:txEl>
                                          </p:spTgt>
                                        </p:tgtEl>
                                        <p:attrNameLst>
                                          <p:attrName>style.visibility</p:attrName>
                                        </p:attrNameLst>
                                      </p:cBhvr>
                                      <p:to>
                                        <p:strVal val="visible"/>
                                      </p:to>
                                    </p:set>
                                    <p:anim calcmode="lin" valueType="num">
                                      <p:cBhvr>
                                        <p:cTn id="39"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0"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41" dur="500"/>
                                        <p:tgtEl>
                                          <p:spTgt spid="3">
                                            <p:txEl>
                                              <p:pRg st="4" end="4"/>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53" presetClass="entr" presetSubtype="16" fill="hold" nodeType="clickEffect">
                                  <p:stCondLst>
                                    <p:cond delay="0"/>
                                  </p:stCondLst>
                                  <p:childTnLst>
                                    <p:set>
                                      <p:cBhvr>
                                        <p:cTn id="45" dur="1" fill="hold">
                                          <p:stCondLst>
                                            <p:cond delay="0"/>
                                          </p:stCondLst>
                                        </p:cTn>
                                        <p:tgtEl>
                                          <p:spTgt spid="3">
                                            <p:txEl>
                                              <p:pRg st="5" end="5"/>
                                            </p:txEl>
                                          </p:spTgt>
                                        </p:tgtEl>
                                        <p:attrNameLst>
                                          <p:attrName>style.visibility</p:attrName>
                                        </p:attrNameLst>
                                      </p:cBhvr>
                                      <p:to>
                                        <p:strVal val="visible"/>
                                      </p:to>
                                    </p:set>
                                    <p:anim calcmode="lin" valueType="num">
                                      <p:cBhvr>
                                        <p:cTn id="46"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47" dur="5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48" dur="500"/>
                                        <p:tgtEl>
                                          <p:spTgt spid="3">
                                            <p:txEl>
                                              <p:pRg st="5" end="5"/>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53" presetClass="entr" presetSubtype="16" fill="hold" nodeType="clickEffect">
                                  <p:stCondLst>
                                    <p:cond delay="0"/>
                                  </p:stCondLst>
                                  <p:childTnLst>
                                    <p:set>
                                      <p:cBhvr>
                                        <p:cTn id="52" dur="1" fill="hold">
                                          <p:stCondLst>
                                            <p:cond delay="0"/>
                                          </p:stCondLst>
                                        </p:cTn>
                                        <p:tgtEl>
                                          <p:spTgt spid="3">
                                            <p:txEl>
                                              <p:pRg st="6" end="6"/>
                                            </p:txEl>
                                          </p:spTgt>
                                        </p:tgtEl>
                                        <p:attrNameLst>
                                          <p:attrName>style.visibility</p:attrName>
                                        </p:attrNameLst>
                                      </p:cBhvr>
                                      <p:to>
                                        <p:strVal val="visible"/>
                                      </p:to>
                                    </p:set>
                                    <p:anim calcmode="lin" valueType="num">
                                      <p:cBhvr>
                                        <p:cTn id="53" dur="500" fill="hold"/>
                                        <p:tgtEl>
                                          <p:spTgt spid="3">
                                            <p:txEl>
                                              <p:pRg st="6" end="6"/>
                                            </p:txEl>
                                          </p:spTgt>
                                        </p:tgtEl>
                                        <p:attrNameLst>
                                          <p:attrName>ppt_w</p:attrName>
                                        </p:attrNameLst>
                                      </p:cBhvr>
                                      <p:tavLst>
                                        <p:tav tm="0">
                                          <p:val>
                                            <p:fltVal val="0"/>
                                          </p:val>
                                        </p:tav>
                                        <p:tav tm="100000">
                                          <p:val>
                                            <p:strVal val="#ppt_w"/>
                                          </p:val>
                                        </p:tav>
                                      </p:tavLst>
                                    </p:anim>
                                    <p:anim calcmode="lin" valueType="num">
                                      <p:cBhvr>
                                        <p:cTn id="54" dur="500" fill="hold"/>
                                        <p:tgtEl>
                                          <p:spTgt spid="3">
                                            <p:txEl>
                                              <p:pRg st="6" end="6"/>
                                            </p:txEl>
                                          </p:spTgt>
                                        </p:tgtEl>
                                        <p:attrNameLst>
                                          <p:attrName>ppt_h</p:attrName>
                                        </p:attrNameLst>
                                      </p:cBhvr>
                                      <p:tavLst>
                                        <p:tav tm="0">
                                          <p:val>
                                            <p:fltVal val="0"/>
                                          </p:val>
                                        </p:tav>
                                        <p:tav tm="100000">
                                          <p:val>
                                            <p:strVal val="#ppt_h"/>
                                          </p:val>
                                        </p:tav>
                                      </p:tavLst>
                                    </p:anim>
                                    <p:animEffect transition="in" filter="fade">
                                      <p:cBhvr>
                                        <p:cTn id="55" dur="500"/>
                                        <p:tgtEl>
                                          <p:spTgt spid="3">
                                            <p:txEl>
                                              <p:pRg st="6" end="6"/>
                                            </p:txEl>
                                          </p:spTgt>
                                        </p:tgtEl>
                                      </p:cBhvr>
                                    </p:animEffect>
                                  </p:childTnLst>
                                </p:cTn>
                              </p:par>
                            </p:childTnLst>
                          </p:cTn>
                        </p:par>
                      </p:childTnLst>
                    </p:cTn>
                  </p:par>
                  <p:par>
                    <p:cTn id="56" fill="hold">
                      <p:stCondLst>
                        <p:cond delay="indefinite"/>
                      </p:stCondLst>
                      <p:childTnLst>
                        <p:par>
                          <p:cTn id="57" fill="hold">
                            <p:stCondLst>
                              <p:cond delay="0"/>
                            </p:stCondLst>
                            <p:childTnLst>
                              <p:par>
                                <p:cTn id="58" presetID="53" presetClass="entr" presetSubtype="16" fill="hold" nodeType="clickEffect">
                                  <p:stCondLst>
                                    <p:cond delay="0"/>
                                  </p:stCondLst>
                                  <p:childTnLst>
                                    <p:set>
                                      <p:cBhvr>
                                        <p:cTn id="59" dur="1" fill="hold">
                                          <p:stCondLst>
                                            <p:cond delay="0"/>
                                          </p:stCondLst>
                                        </p:cTn>
                                        <p:tgtEl>
                                          <p:spTgt spid="3">
                                            <p:txEl>
                                              <p:pRg st="7" end="7"/>
                                            </p:txEl>
                                          </p:spTgt>
                                        </p:tgtEl>
                                        <p:attrNameLst>
                                          <p:attrName>style.visibility</p:attrName>
                                        </p:attrNameLst>
                                      </p:cBhvr>
                                      <p:to>
                                        <p:strVal val="visible"/>
                                      </p:to>
                                    </p:set>
                                    <p:anim calcmode="lin" valueType="num">
                                      <p:cBhvr>
                                        <p:cTn id="60" dur="500" fill="hold"/>
                                        <p:tgtEl>
                                          <p:spTgt spid="3">
                                            <p:txEl>
                                              <p:pRg st="7" end="7"/>
                                            </p:txEl>
                                          </p:spTgt>
                                        </p:tgtEl>
                                        <p:attrNameLst>
                                          <p:attrName>ppt_w</p:attrName>
                                        </p:attrNameLst>
                                      </p:cBhvr>
                                      <p:tavLst>
                                        <p:tav tm="0">
                                          <p:val>
                                            <p:fltVal val="0"/>
                                          </p:val>
                                        </p:tav>
                                        <p:tav tm="100000">
                                          <p:val>
                                            <p:strVal val="#ppt_w"/>
                                          </p:val>
                                        </p:tav>
                                      </p:tavLst>
                                    </p:anim>
                                    <p:anim calcmode="lin" valueType="num">
                                      <p:cBhvr>
                                        <p:cTn id="61" dur="500" fill="hold"/>
                                        <p:tgtEl>
                                          <p:spTgt spid="3">
                                            <p:txEl>
                                              <p:pRg st="7" end="7"/>
                                            </p:txEl>
                                          </p:spTgt>
                                        </p:tgtEl>
                                        <p:attrNameLst>
                                          <p:attrName>ppt_h</p:attrName>
                                        </p:attrNameLst>
                                      </p:cBhvr>
                                      <p:tavLst>
                                        <p:tav tm="0">
                                          <p:val>
                                            <p:fltVal val="0"/>
                                          </p:val>
                                        </p:tav>
                                        <p:tav tm="100000">
                                          <p:val>
                                            <p:strVal val="#ppt_h"/>
                                          </p:val>
                                        </p:tav>
                                      </p:tavLst>
                                    </p:anim>
                                    <p:animEffect transition="in" filter="fade">
                                      <p:cBhvr>
                                        <p:cTn id="62" dur="500"/>
                                        <p:tgtEl>
                                          <p:spTgt spid="3">
                                            <p:txEl>
                                              <p:pRg st="7" end="7"/>
                                            </p:txEl>
                                          </p:spTgt>
                                        </p:tgtEl>
                                      </p:cBhvr>
                                    </p:animEffect>
                                  </p:childTnLst>
                                </p:cTn>
                              </p:par>
                              <p:par>
                                <p:cTn id="63" presetID="3" presetClass="emph" presetSubtype="2" fill="hold" nodeType="withEffect">
                                  <p:stCondLst>
                                    <p:cond delay="0"/>
                                  </p:stCondLst>
                                  <p:childTnLst>
                                    <p:animClr clrSpc="rgb" dir="cw">
                                      <p:cBhvr override="childStyle">
                                        <p:cTn id="64" dur="2000" fill="hold"/>
                                        <p:tgtEl>
                                          <p:spTgt spid="3">
                                            <p:txEl>
                                              <p:pRg st="3" end="3"/>
                                            </p:txEl>
                                          </p:spTgt>
                                        </p:tgtEl>
                                        <p:attrNameLst>
                                          <p:attrName>style.color</p:attrName>
                                        </p:attrNameLst>
                                      </p:cBhvr>
                                      <p:to>
                                        <a:schemeClr val="accent2"/>
                                      </p:to>
                                    </p:animClr>
                                  </p:childTnLst>
                                </p:cTn>
                              </p:par>
                              <p:par>
                                <p:cTn id="65" presetID="3" presetClass="emph" presetSubtype="2" fill="hold" nodeType="withEffect">
                                  <p:stCondLst>
                                    <p:cond delay="0"/>
                                  </p:stCondLst>
                                  <p:childTnLst>
                                    <p:animClr clrSpc="rgb" dir="cw">
                                      <p:cBhvr override="childStyle">
                                        <p:cTn id="66" dur="2000" fill="hold"/>
                                        <p:tgtEl>
                                          <p:spTgt spid="3">
                                            <p:txEl>
                                              <p:pRg st="4" end="4"/>
                                            </p:txEl>
                                          </p:spTgt>
                                        </p:tgtEl>
                                        <p:attrNameLst>
                                          <p:attrName>style.color</p:attrName>
                                        </p:attrNameLst>
                                      </p:cBhvr>
                                      <p:to>
                                        <a:schemeClr val="accent2"/>
                                      </p:to>
                                    </p:animClr>
                                  </p:childTnLst>
                                </p:cTn>
                              </p:par>
                              <p:par>
                                <p:cTn id="67" presetID="3" presetClass="emph" presetSubtype="2" fill="hold" nodeType="withEffect">
                                  <p:stCondLst>
                                    <p:cond delay="0"/>
                                  </p:stCondLst>
                                  <p:childTnLst>
                                    <p:animClr clrSpc="rgb" dir="cw">
                                      <p:cBhvr override="childStyle">
                                        <p:cTn id="68" dur="2000" fill="hold"/>
                                        <p:tgtEl>
                                          <p:spTgt spid="3">
                                            <p:txEl>
                                              <p:pRg st="5" end="5"/>
                                            </p:txEl>
                                          </p:spTgt>
                                        </p:tgtEl>
                                        <p:attrNameLst>
                                          <p:attrName>style.color</p:attrName>
                                        </p:attrNameLst>
                                      </p:cBhvr>
                                      <p:to>
                                        <a:schemeClr val="accent2"/>
                                      </p:to>
                                    </p:animClr>
                                  </p:childTnLst>
                                </p:cTn>
                              </p:par>
                              <p:par>
                                <p:cTn id="69" presetID="3" presetClass="emph" presetSubtype="2" fill="hold" nodeType="withEffect">
                                  <p:stCondLst>
                                    <p:cond delay="0"/>
                                  </p:stCondLst>
                                  <p:childTnLst>
                                    <p:animClr clrSpc="rgb" dir="cw">
                                      <p:cBhvr override="childStyle">
                                        <p:cTn id="70" dur="2000" fill="hold"/>
                                        <p:tgtEl>
                                          <p:spTgt spid="3">
                                            <p:txEl>
                                              <p:pRg st="6" end="6"/>
                                            </p:txEl>
                                          </p:spTgt>
                                        </p:tgtEl>
                                        <p:attrNameLst>
                                          <p:attrName>style.color</p:attrName>
                                        </p:attrNameLst>
                                      </p:cBhvr>
                                      <p:to>
                                        <a:schemeClr val="accent2"/>
                                      </p:to>
                                    </p:animClr>
                                  </p:childTnLst>
                                </p:cTn>
                              </p:par>
                              <p:par>
                                <p:cTn id="71" presetID="3" presetClass="emph" presetSubtype="2" fill="hold" nodeType="withEffect">
                                  <p:stCondLst>
                                    <p:cond delay="0"/>
                                  </p:stCondLst>
                                  <p:childTnLst>
                                    <p:animClr clrSpc="rgb" dir="cw">
                                      <p:cBhvr override="childStyle">
                                        <p:cTn id="72" dur="2000" fill="hold"/>
                                        <p:tgtEl>
                                          <p:spTgt spid="3">
                                            <p:txEl>
                                              <p:pRg st="7" end="7"/>
                                            </p:txEl>
                                          </p:spTgt>
                                        </p:tgtEl>
                                        <p:attrNameLst>
                                          <p:attrName>style.color</p:attrName>
                                        </p:attrNameLst>
                                      </p:cBhvr>
                                      <p:to>
                                        <a:schemeClr val="accent2"/>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smtClean="0"/>
              <a:t>Guarantee</a:t>
            </a:r>
            <a:endParaRPr lang="en-US" dirty="0"/>
          </a:p>
        </p:txBody>
      </p:sp>
      <p:sp>
        <p:nvSpPr>
          <p:cNvPr id="3" name="Content Placeholder 2"/>
          <p:cNvSpPr>
            <a:spLocks noGrp="1"/>
          </p:cNvSpPr>
          <p:nvPr>
            <p:ph idx="1"/>
          </p:nvPr>
        </p:nvSpPr>
        <p:spPr>
          <a:xfrm>
            <a:off x="1479727" y="1540995"/>
            <a:ext cx="6299081" cy="3142511"/>
          </a:xfrm>
        </p:spPr>
        <p:txBody>
          <a:bodyPr>
            <a:normAutofit fontScale="92500"/>
          </a:bodyPr>
          <a:lstStyle/>
          <a:p>
            <a:r>
              <a:rPr lang="en-US" dirty="0" smtClean="0"/>
              <a:t>1</a:t>
            </a:r>
            <a:r>
              <a:rPr lang="en-US" baseline="30000" dirty="0" smtClean="0"/>
              <a:t>st</a:t>
            </a:r>
            <a:r>
              <a:rPr lang="en-US" dirty="0" smtClean="0"/>
              <a:t> – The Program Works</a:t>
            </a:r>
            <a:r>
              <a:rPr lang="is-IS" dirty="0" smtClean="0"/>
              <a:t>…BUT:</a:t>
            </a:r>
            <a:endParaRPr lang="en-US" dirty="0" smtClean="0"/>
          </a:p>
          <a:p>
            <a:pPr lvl="1"/>
            <a:r>
              <a:rPr lang="en-US" dirty="0" smtClean="0"/>
              <a:t>This is NO different than anything else in life.</a:t>
            </a:r>
          </a:p>
          <a:p>
            <a:pPr lvl="1"/>
            <a:r>
              <a:rPr lang="en-US" dirty="0" smtClean="0"/>
              <a:t>You will only get out of it, what you PUT INTO it!</a:t>
            </a:r>
            <a:endParaRPr lang="en-US" sz="2400" b="1" dirty="0"/>
          </a:p>
          <a:p>
            <a:pPr lvl="1"/>
            <a:r>
              <a:rPr lang="en-US" dirty="0" smtClean="0"/>
              <a:t>You HAVE to follow instructions and DO THE WORK! </a:t>
            </a:r>
          </a:p>
          <a:p>
            <a:pPr lvl="1"/>
            <a:r>
              <a:rPr lang="en-US" dirty="0" smtClean="0"/>
              <a:t>If you don’t, you simply WILL NOT get the results.  </a:t>
            </a:r>
          </a:p>
          <a:p>
            <a:r>
              <a:rPr lang="en-US" dirty="0" smtClean="0"/>
              <a:t>2</a:t>
            </a:r>
            <a:r>
              <a:rPr lang="en-US" baseline="30000" dirty="0" smtClean="0"/>
              <a:t>nd</a:t>
            </a:r>
            <a:r>
              <a:rPr lang="en-US" dirty="0" smtClean="0"/>
              <a:t> – If Your Mind Set Is About the Guarantee</a:t>
            </a:r>
            <a:r>
              <a:rPr lang="is-IS" dirty="0" smtClean="0"/>
              <a:t>…</a:t>
            </a:r>
            <a:endParaRPr lang="en-US" dirty="0" smtClean="0"/>
          </a:p>
          <a:p>
            <a:pPr lvl="1"/>
            <a:r>
              <a:rPr lang="en-US" sz="2400" b="1" dirty="0"/>
              <a:t>There are NO guarantees in life</a:t>
            </a:r>
          </a:p>
          <a:p>
            <a:pPr lvl="1"/>
            <a:r>
              <a:rPr lang="en-US" sz="2400" b="1" dirty="0"/>
              <a:t>Where ATTENTION goes, ENERGY Flows!</a:t>
            </a:r>
          </a:p>
          <a:p>
            <a:endParaRPr lang="en-US" dirty="0" smtClean="0"/>
          </a:p>
          <a:p>
            <a:endParaRPr lang="en-US" dirty="0"/>
          </a:p>
        </p:txBody>
      </p:sp>
      <p:sp>
        <p:nvSpPr>
          <p:cNvPr id="4" name="Rectangle 3"/>
          <p:cNvSpPr/>
          <p:nvPr/>
        </p:nvSpPr>
        <p:spPr>
          <a:xfrm>
            <a:off x="7549750" y="4976854"/>
            <a:ext cx="451253" cy="16664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6" name="Footer Placeholder 5"/>
          <p:cNvSpPr>
            <a:spLocks noGrp="1"/>
          </p:cNvSpPr>
          <p:nvPr>
            <p:ph type="ftr" sz="quarter" idx="11"/>
          </p:nvPr>
        </p:nvSpPr>
        <p:spPr/>
        <p:txBody>
          <a:bodyPr/>
          <a:lstStyle/>
          <a:p>
            <a:r>
              <a:rPr lang="en-US" dirty="0" smtClean="0"/>
              <a:t>Copyright© 2018 - Dr. Rashid A. Buttar, LLC  All Rights Reserved</a:t>
            </a:r>
            <a:endParaRPr lang="en-US" dirty="0"/>
          </a:p>
        </p:txBody>
      </p:sp>
      <p:sp>
        <p:nvSpPr>
          <p:cNvPr id="7" name="Slide Number Placeholder 6"/>
          <p:cNvSpPr>
            <a:spLocks noGrp="1"/>
          </p:cNvSpPr>
          <p:nvPr>
            <p:ph type="sldNum" sz="quarter" idx="12"/>
          </p:nvPr>
        </p:nvSpPr>
        <p:spPr/>
        <p:txBody>
          <a:bodyPr/>
          <a:lstStyle/>
          <a:p>
            <a:fld id="{B82CCC60-E8CD-4174-8B1A-7DF615B22EEF}" type="slidenum">
              <a:rPr lang="en-US" smtClean="0"/>
              <a:pPr/>
              <a:t>84</a:t>
            </a:fld>
            <a:endParaRPr lang="en-US"/>
          </a:p>
        </p:txBody>
      </p:sp>
    </p:spTree>
    <p:extLst>
      <p:ext uri="{BB962C8B-B14F-4D97-AF65-F5344CB8AC3E}">
        <p14:creationId xmlns:p14="http://schemas.microsoft.com/office/powerpoint/2010/main" val="109430533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3">
                                            <p:txEl>
                                              <p:pRg st="2" end="2"/>
                                            </p:txEl>
                                          </p:spTgt>
                                        </p:tgtEl>
                                      </p:cBhvr>
                                    </p:animEffect>
                                  </p:childTnLst>
                                </p:cTn>
                              </p:par>
                              <p:par>
                                <p:cTn id="24" presetID="3" presetClass="emph" presetSubtype="2" fill="hold" nodeType="withEffect">
                                  <p:stCondLst>
                                    <p:cond delay="0"/>
                                  </p:stCondLst>
                                  <p:childTnLst>
                                    <p:animClr clrSpc="rgb" dir="cw">
                                      <p:cBhvr override="childStyle">
                                        <p:cTn id="25" dur="2000" fill="hold"/>
                                        <p:tgtEl>
                                          <p:spTgt spid="3">
                                            <p:txEl>
                                              <p:pRg st="1" end="1"/>
                                            </p:txEl>
                                          </p:spTgt>
                                        </p:tgtEl>
                                        <p:attrNameLst>
                                          <p:attrName>style.color</p:attrName>
                                        </p:attrNameLst>
                                      </p:cBhvr>
                                      <p:to>
                                        <a:srgbClr val="FFF124"/>
                                      </p:to>
                                    </p:animClr>
                                  </p:childTnLst>
                                </p:cTn>
                              </p:par>
                            </p:childTnLst>
                          </p:cTn>
                        </p:par>
                      </p:childTnLst>
                    </p:cTn>
                  </p:par>
                  <p:par>
                    <p:cTn id="26" fill="hold">
                      <p:stCondLst>
                        <p:cond delay="indefinite"/>
                      </p:stCondLst>
                      <p:childTnLst>
                        <p:par>
                          <p:cTn id="27" fill="hold">
                            <p:stCondLst>
                              <p:cond delay="0"/>
                            </p:stCondLst>
                            <p:childTnLst>
                              <p:par>
                                <p:cTn id="28" presetID="53" presetClass="entr" presetSubtype="16" fill="hold" nodeType="clickEffect">
                                  <p:stCondLst>
                                    <p:cond delay="0"/>
                                  </p:stCondLst>
                                  <p:childTnLst>
                                    <p:set>
                                      <p:cBhvr>
                                        <p:cTn id="29" dur="1" fill="hold">
                                          <p:stCondLst>
                                            <p:cond delay="0"/>
                                          </p:stCondLst>
                                        </p:cTn>
                                        <p:tgtEl>
                                          <p:spTgt spid="3">
                                            <p:txEl>
                                              <p:pRg st="3" end="3"/>
                                            </p:txEl>
                                          </p:spTgt>
                                        </p:tgtEl>
                                        <p:attrNameLst>
                                          <p:attrName>style.visibility</p:attrName>
                                        </p:attrNameLst>
                                      </p:cBhvr>
                                      <p:to>
                                        <p:strVal val="visible"/>
                                      </p:to>
                                    </p:set>
                                    <p:anim calcmode="lin" valueType="num">
                                      <p:cBhvr>
                                        <p:cTn id="30"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1"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2" dur="500"/>
                                        <p:tgtEl>
                                          <p:spTgt spid="3">
                                            <p:txEl>
                                              <p:pRg st="3" end="3"/>
                                            </p:txEl>
                                          </p:spTgt>
                                        </p:tgtEl>
                                      </p:cBhvr>
                                    </p:animEffect>
                                  </p:childTnLst>
                                </p:cTn>
                              </p:par>
                              <p:par>
                                <p:cTn id="33" presetID="3" presetClass="emph" presetSubtype="2" fill="hold" nodeType="withEffect">
                                  <p:stCondLst>
                                    <p:cond delay="0"/>
                                  </p:stCondLst>
                                  <p:childTnLst>
                                    <p:animClr clrSpc="rgb" dir="cw">
                                      <p:cBhvr override="childStyle">
                                        <p:cTn id="34" dur="2000" fill="hold"/>
                                        <p:tgtEl>
                                          <p:spTgt spid="3">
                                            <p:txEl>
                                              <p:pRg st="2" end="2"/>
                                            </p:txEl>
                                          </p:spTgt>
                                        </p:tgtEl>
                                        <p:attrNameLst>
                                          <p:attrName>style.color</p:attrName>
                                        </p:attrNameLst>
                                      </p:cBhvr>
                                      <p:to>
                                        <a:srgbClr val="FFF124"/>
                                      </p:to>
                                    </p:animClr>
                                  </p:childTnLst>
                                </p:cTn>
                              </p:par>
                            </p:childTnLst>
                          </p:cTn>
                        </p:par>
                      </p:childTnLst>
                    </p:cTn>
                  </p:par>
                  <p:par>
                    <p:cTn id="35" fill="hold">
                      <p:stCondLst>
                        <p:cond delay="indefinite"/>
                      </p:stCondLst>
                      <p:childTnLst>
                        <p:par>
                          <p:cTn id="36" fill="hold">
                            <p:stCondLst>
                              <p:cond delay="0"/>
                            </p:stCondLst>
                            <p:childTnLst>
                              <p:par>
                                <p:cTn id="37" presetID="53" presetClass="entr" presetSubtype="16" fill="hold" nodeType="clickEffect">
                                  <p:stCondLst>
                                    <p:cond delay="0"/>
                                  </p:stCondLst>
                                  <p:childTnLst>
                                    <p:set>
                                      <p:cBhvr>
                                        <p:cTn id="38" dur="1" fill="hold">
                                          <p:stCondLst>
                                            <p:cond delay="0"/>
                                          </p:stCondLst>
                                        </p:cTn>
                                        <p:tgtEl>
                                          <p:spTgt spid="3">
                                            <p:txEl>
                                              <p:pRg st="4" end="4"/>
                                            </p:txEl>
                                          </p:spTgt>
                                        </p:tgtEl>
                                        <p:attrNameLst>
                                          <p:attrName>style.visibility</p:attrName>
                                        </p:attrNameLst>
                                      </p:cBhvr>
                                      <p:to>
                                        <p:strVal val="visible"/>
                                      </p:to>
                                    </p:set>
                                    <p:anim calcmode="lin" valueType="num">
                                      <p:cBhvr>
                                        <p:cTn id="39"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0"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41" dur="500"/>
                                        <p:tgtEl>
                                          <p:spTgt spid="3">
                                            <p:txEl>
                                              <p:pRg st="4" end="4"/>
                                            </p:txEl>
                                          </p:spTgt>
                                        </p:tgtEl>
                                      </p:cBhvr>
                                    </p:animEffect>
                                  </p:childTnLst>
                                </p:cTn>
                              </p:par>
                              <p:par>
                                <p:cTn id="42" presetID="3" presetClass="emph" presetSubtype="2" fill="hold" nodeType="withEffect">
                                  <p:stCondLst>
                                    <p:cond delay="0"/>
                                  </p:stCondLst>
                                  <p:childTnLst>
                                    <p:animClr clrSpc="rgb" dir="cw">
                                      <p:cBhvr override="childStyle">
                                        <p:cTn id="43" dur="2000" fill="hold"/>
                                        <p:tgtEl>
                                          <p:spTgt spid="3">
                                            <p:txEl>
                                              <p:pRg st="3" end="3"/>
                                            </p:txEl>
                                          </p:spTgt>
                                        </p:tgtEl>
                                        <p:attrNameLst>
                                          <p:attrName>style.color</p:attrName>
                                        </p:attrNameLst>
                                      </p:cBhvr>
                                      <p:to>
                                        <a:srgbClr val="FFF124"/>
                                      </p:to>
                                    </p:animClr>
                                  </p:childTnLst>
                                </p:cTn>
                              </p:par>
                            </p:childTnLst>
                          </p:cTn>
                        </p:par>
                      </p:childTnLst>
                    </p:cTn>
                  </p:par>
                  <p:par>
                    <p:cTn id="44" fill="hold">
                      <p:stCondLst>
                        <p:cond delay="indefinite"/>
                      </p:stCondLst>
                      <p:childTnLst>
                        <p:par>
                          <p:cTn id="45" fill="hold">
                            <p:stCondLst>
                              <p:cond delay="0"/>
                            </p:stCondLst>
                            <p:childTnLst>
                              <p:par>
                                <p:cTn id="46" presetID="53" presetClass="entr" presetSubtype="16" fill="hold" nodeType="clickEffect">
                                  <p:stCondLst>
                                    <p:cond delay="0"/>
                                  </p:stCondLst>
                                  <p:childTnLst>
                                    <p:set>
                                      <p:cBhvr>
                                        <p:cTn id="47" dur="1" fill="hold">
                                          <p:stCondLst>
                                            <p:cond delay="0"/>
                                          </p:stCondLst>
                                        </p:cTn>
                                        <p:tgtEl>
                                          <p:spTgt spid="3">
                                            <p:txEl>
                                              <p:pRg st="5" end="5"/>
                                            </p:txEl>
                                          </p:spTgt>
                                        </p:tgtEl>
                                        <p:attrNameLst>
                                          <p:attrName>style.visibility</p:attrName>
                                        </p:attrNameLst>
                                      </p:cBhvr>
                                      <p:to>
                                        <p:strVal val="visible"/>
                                      </p:to>
                                    </p:set>
                                    <p:anim calcmode="lin" valueType="num">
                                      <p:cBhvr>
                                        <p:cTn id="48"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49" dur="5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50" dur="500"/>
                                        <p:tgtEl>
                                          <p:spTgt spid="3">
                                            <p:txEl>
                                              <p:pRg st="5" end="5"/>
                                            </p:txEl>
                                          </p:spTgt>
                                        </p:tgtEl>
                                      </p:cBhvr>
                                    </p:animEffect>
                                  </p:childTnLst>
                                </p:cTn>
                              </p:par>
                              <p:par>
                                <p:cTn id="51" presetID="3" presetClass="emph" presetSubtype="2" fill="hold" nodeType="withEffect">
                                  <p:stCondLst>
                                    <p:cond delay="0"/>
                                  </p:stCondLst>
                                  <p:childTnLst>
                                    <p:animClr clrSpc="rgb" dir="cw">
                                      <p:cBhvr override="childStyle">
                                        <p:cTn id="52" dur="3000" fill="hold"/>
                                        <p:tgtEl>
                                          <p:spTgt spid="3">
                                            <p:txEl>
                                              <p:pRg st="4" end="4"/>
                                            </p:txEl>
                                          </p:spTgt>
                                        </p:tgtEl>
                                        <p:attrNameLst>
                                          <p:attrName>style.color</p:attrName>
                                        </p:attrNameLst>
                                      </p:cBhvr>
                                      <p:to>
                                        <a:schemeClr val="accent2"/>
                                      </p:to>
                                    </p:animClr>
                                  </p:childTnLst>
                                </p:cTn>
                              </p:par>
                            </p:childTnLst>
                          </p:cTn>
                        </p:par>
                      </p:childTnLst>
                    </p:cTn>
                  </p:par>
                  <p:par>
                    <p:cTn id="53" fill="hold">
                      <p:stCondLst>
                        <p:cond delay="indefinite"/>
                      </p:stCondLst>
                      <p:childTnLst>
                        <p:par>
                          <p:cTn id="54" fill="hold">
                            <p:stCondLst>
                              <p:cond delay="0"/>
                            </p:stCondLst>
                            <p:childTnLst>
                              <p:par>
                                <p:cTn id="55" presetID="53" presetClass="entr" presetSubtype="16" fill="hold" nodeType="clickEffect">
                                  <p:stCondLst>
                                    <p:cond delay="0"/>
                                  </p:stCondLst>
                                  <p:childTnLst>
                                    <p:set>
                                      <p:cBhvr>
                                        <p:cTn id="56" dur="1" fill="hold">
                                          <p:stCondLst>
                                            <p:cond delay="0"/>
                                          </p:stCondLst>
                                        </p:cTn>
                                        <p:tgtEl>
                                          <p:spTgt spid="3">
                                            <p:txEl>
                                              <p:pRg st="6" end="6"/>
                                            </p:txEl>
                                          </p:spTgt>
                                        </p:tgtEl>
                                        <p:attrNameLst>
                                          <p:attrName>style.visibility</p:attrName>
                                        </p:attrNameLst>
                                      </p:cBhvr>
                                      <p:to>
                                        <p:strVal val="visible"/>
                                      </p:to>
                                    </p:set>
                                    <p:anim calcmode="lin" valueType="num">
                                      <p:cBhvr>
                                        <p:cTn id="57" dur="500" fill="hold"/>
                                        <p:tgtEl>
                                          <p:spTgt spid="3">
                                            <p:txEl>
                                              <p:pRg st="6" end="6"/>
                                            </p:txEl>
                                          </p:spTgt>
                                        </p:tgtEl>
                                        <p:attrNameLst>
                                          <p:attrName>ppt_w</p:attrName>
                                        </p:attrNameLst>
                                      </p:cBhvr>
                                      <p:tavLst>
                                        <p:tav tm="0">
                                          <p:val>
                                            <p:fltVal val="0"/>
                                          </p:val>
                                        </p:tav>
                                        <p:tav tm="100000">
                                          <p:val>
                                            <p:strVal val="#ppt_w"/>
                                          </p:val>
                                        </p:tav>
                                      </p:tavLst>
                                    </p:anim>
                                    <p:anim calcmode="lin" valueType="num">
                                      <p:cBhvr>
                                        <p:cTn id="58" dur="500" fill="hold"/>
                                        <p:tgtEl>
                                          <p:spTgt spid="3">
                                            <p:txEl>
                                              <p:pRg st="6" end="6"/>
                                            </p:txEl>
                                          </p:spTgt>
                                        </p:tgtEl>
                                        <p:attrNameLst>
                                          <p:attrName>ppt_h</p:attrName>
                                        </p:attrNameLst>
                                      </p:cBhvr>
                                      <p:tavLst>
                                        <p:tav tm="0">
                                          <p:val>
                                            <p:fltVal val="0"/>
                                          </p:val>
                                        </p:tav>
                                        <p:tav tm="100000">
                                          <p:val>
                                            <p:strVal val="#ppt_h"/>
                                          </p:val>
                                        </p:tav>
                                      </p:tavLst>
                                    </p:anim>
                                    <p:animEffect transition="in" filter="fade">
                                      <p:cBhvr>
                                        <p:cTn id="59" dur="500"/>
                                        <p:tgtEl>
                                          <p:spTgt spid="3">
                                            <p:txEl>
                                              <p:pRg st="6" end="6"/>
                                            </p:txEl>
                                          </p:spTgt>
                                        </p:tgtEl>
                                      </p:cBhvr>
                                    </p:animEffect>
                                  </p:childTnLst>
                                </p:cTn>
                              </p:par>
                              <p:par>
                                <p:cTn id="60" presetID="3" presetClass="emph" presetSubtype="2" fill="hold" nodeType="withEffect">
                                  <p:stCondLst>
                                    <p:cond delay="0"/>
                                  </p:stCondLst>
                                  <p:childTnLst>
                                    <p:animClr clrSpc="rgb" dir="cw">
                                      <p:cBhvr override="childStyle">
                                        <p:cTn id="61" dur="3000" fill="hold"/>
                                        <p:tgtEl>
                                          <p:spTgt spid="3">
                                            <p:txEl>
                                              <p:pRg st="1" end="1"/>
                                            </p:txEl>
                                          </p:spTgt>
                                        </p:tgtEl>
                                        <p:attrNameLst>
                                          <p:attrName>style.color</p:attrName>
                                        </p:attrNameLst>
                                      </p:cBhvr>
                                      <p:to>
                                        <a:schemeClr val="accent2"/>
                                      </p:to>
                                    </p:animClr>
                                  </p:childTnLst>
                                </p:cTn>
                              </p:par>
                            </p:childTnLst>
                          </p:cTn>
                        </p:par>
                      </p:childTnLst>
                    </p:cTn>
                  </p:par>
                  <p:par>
                    <p:cTn id="62" fill="hold">
                      <p:stCondLst>
                        <p:cond delay="indefinite"/>
                      </p:stCondLst>
                      <p:childTnLst>
                        <p:par>
                          <p:cTn id="63" fill="hold">
                            <p:stCondLst>
                              <p:cond delay="0"/>
                            </p:stCondLst>
                            <p:childTnLst>
                              <p:par>
                                <p:cTn id="64" presetID="53" presetClass="entr" presetSubtype="16" fill="hold" nodeType="clickEffect">
                                  <p:stCondLst>
                                    <p:cond delay="0"/>
                                  </p:stCondLst>
                                  <p:childTnLst>
                                    <p:set>
                                      <p:cBhvr>
                                        <p:cTn id="65" dur="1" fill="hold">
                                          <p:stCondLst>
                                            <p:cond delay="0"/>
                                          </p:stCondLst>
                                        </p:cTn>
                                        <p:tgtEl>
                                          <p:spTgt spid="3">
                                            <p:txEl>
                                              <p:pRg st="7" end="7"/>
                                            </p:txEl>
                                          </p:spTgt>
                                        </p:tgtEl>
                                        <p:attrNameLst>
                                          <p:attrName>style.visibility</p:attrName>
                                        </p:attrNameLst>
                                      </p:cBhvr>
                                      <p:to>
                                        <p:strVal val="visible"/>
                                      </p:to>
                                    </p:set>
                                    <p:anim calcmode="lin" valueType="num">
                                      <p:cBhvr>
                                        <p:cTn id="66" dur="500" fill="hold"/>
                                        <p:tgtEl>
                                          <p:spTgt spid="3">
                                            <p:txEl>
                                              <p:pRg st="7" end="7"/>
                                            </p:txEl>
                                          </p:spTgt>
                                        </p:tgtEl>
                                        <p:attrNameLst>
                                          <p:attrName>ppt_w</p:attrName>
                                        </p:attrNameLst>
                                      </p:cBhvr>
                                      <p:tavLst>
                                        <p:tav tm="0">
                                          <p:val>
                                            <p:fltVal val="0"/>
                                          </p:val>
                                        </p:tav>
                                        <p:tav tm="100000">
                                          <p:val>
                                            <p:strVal val="#ppt_w"/>
                                          </p:val>
                                        </p:tav>
                                      </p:tavLst>
                                    </p:anim>
                                    <p:anim calcmode="lin" valueType="num">
                                      <p:cBhvr>
                                        <p:cTn id="67" dur="500" fill="hold"/>
                                        <p:tgtEl>
                                          <p:spTgt spid="3">
                                            <p:txEl>
                                              <p:pRg st="7" end="7"/>
                                            </p:txEl>
                                          </p:spTgt>
                                        </p:tgtEl>
                                        <p:attrNameLst>
                                          <p:attrName>ppt_h</p:attrName>
                                        </p:attrNameLst>
                                      </p:cBhvr>
                                      <p:tavLst>
                                        <p:tav tm="0">
                                          <p:val>
                                            <p:fltVal val="0"/>
                                          </p:val>
                                        </p:tav>
                                        <p:tav tm="100000">
                                          <p:val>
                                            <p:strVal val="#ppt_h"/>
                                          </p:val>
                                        </p:tav>
                                      </p:tavLst>
                                    </p:anim>
                                    <p:animEffect transition="in" filter="fade">
                                      <p:cBhvr>
                                        <p:cTn id="68" dur="500"/>
                                        <p:tgtEl>
                                          <p:spTgt spid="3">
                                            <p:txEl>
                                              <p:pRg st="7" end="7"/>
                                            </p:txEl>
                                          </p:spTgt>
                                        </p:tgtEl>
                                      </p:cBhvr>
                                    </p:animEffect>
                                  </p:childTnLst>
                                </p:cTn>
                              </p:par>
                              <p:par>
                                <p:cTn id="69" presetID="3" presetClass="emph" presetSubtype="2" fill="hold" nodeType="withEffect">
                                  <p:stCondLst>
                                    <p:cond delay="0"/>
                                  </p:stCondLst>
                                  <p:childTnLst>
                                    <p:animClr clrSpc="rgb" dir="cw">
                                      <p:cBhvr override="childStyle">
                                        <p:cTn id="70" dur="2000" fill="hold"/>
                                        <p:tgtEl>
                                          <p:spTgt spid="3">
                                            <p:txEl>
                                              <p:pRg st="4" end="4"/>
                                            </p:txEl>
                                          </p:spTgt>
                                        </p:tgtEl>
                                        <p:attrNameLst>
                                          <p:attrName>style.color</p:attrName>
                                        </p:attrNameLst>
                                      </p:cBhvr>
                                      <p:to>
                                        <a:srgbClr val="FFF124"/>
                                      </p:to>
                                    </p:animClr>
                                  </p:childTnLst>
                                </p:cTn>
                              </p:par>
                              <p:par>
                                <p:cTn id="71" presetID="3" presetClass="emph" presetSubtype="2" fill="hold" nodeType="withEffect">
                                  <p:stCondLst>
                                    <p:cond delay="0"/>
                                  </p:stCondLst>
                                  <p:childTnLst>
                                    <p:animClr clrSpc="rgb" dir="cw">
                                      <p:cBhvr override="childStyle">
                                        <p:cTn id="72" dur="3000" fill="hold"/>
                                        <p:tgtEl>
                                          <p:spTgt spid="3">
                                            <p:txEl>
                                              <p:pRg st="2" end="2"/>
                                            </p:txEl>
                                          </p:spTgt>
                                        </p:tgtEl>
                                        <p:attrNameLst>
                                          <p:attrName>style.color</p:attrName>
                                        </p:attrNameLst>
                                      </p:cBhvr>
                                      <p:to>
                                        <a:schemeClr val="accent2"/>
                                      </p:to>
                                    </p:animClr>
                                  </p:childTnLst>
                                </p:cTn>
                              </p:par>
                              <p:par>
                                <p:cTn id="73" presetID="3" presetClass="emph" presetSubtype="2" fill="hold" nodeType="withEffect">
                                  <p:stCondLst>
                                    <p:cond delay="0"/>
                                  </p:stCondLst>
                                  <p:childTnLst>
                                    <p:animClr clrSpc="rgb" dir="cw">
                                      <p:cBhvr override="childStyle">
                                        <p:cTn id="74" dur="3000" fill="hold"/>
                                        <p:tgtEl>
                                          <p:spTgt spid="3">
                                            <p:txEl>
                                              <p:pRg st="3" end="3"/>
                                            </p:txEl>
                                          </p:spTgt>
                                        </p:tgtEl>
                                        <p:attrNameLst>
                                          <p:attrName>style.color</p:attrName>
                                        </p:attrNameLst>
                                      </p:cBhvr>
                                      <p:to>
                                        <a:schemeClr val="accent2"/>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smtClean="0"/>
              <a:t>I NEED YOUR HELP TO SPREAD THE TRUTH!</a:t>
            </a:r>
            <a:endParaRPr lang="en-US" b="1" dirty="0"/>
          </a:p>
        </p:txBody>
      </p:sp>
      <p:sp>
        <p:nvSpPr>
          <p:cNvPr id="3" name="Content Placeholder 2"/>
          <p:cNvSpPr>
            <a:spLocks noGrp="1"/>
          </p:cNvSpPr>
          <p:nvPr>
            <p:ph idx="1"/>
          </p:nvPr>
        </p:nvSpPr>
        <p:spPr>
          <a:xfrm>
            <a:off x="1250669" y="1540991"/>
            <a:ext cx="6642667" cy="2932920"/>
          </a:xfrm>
        </p:spPr>
        <p:txBody>
          <a:bodyPr>
            <a:normAutofit lnSpcReduction="10000"/>
          </a:bodyPr>
          <a:lstStyle/>
          <a:p>
            <a:pPr marL="0" indent="0" algn="ctr">
              <a:buNone/>
            </a:pPr>
            <a:r>
              <a:rPr lang="en-US" sz="3000" b="1" dirty="0" err="1"/>
              <a:t>VanVCD.org</a:t>
            </a:r>
            <a:endParaRPr lang="en-US" sz="3000" b="1" dirty="0"/>
          </a:p>
          <a:p>
            <a:pPr marL="0" indent="0" algn="ctr">
              <a:buNone/>
            </a:pPr>
            <a:r>
              <a:rPr lang="en-US" sz="2250" b="1" dirty="0"/>
              <a:t>Vaccinated and non-Vaccinated Children’s Data</a:t>
            </a:r>
          </a:p>
          <a:p>
            <a:r>
              <a:rPr lang="en-US" sz="2400" dirty="0"/>
              <a:t>This is an unbelievable tool, where you can see in real time, what the effects of vaccines have been</a:t>
            </a:r>
          </a:p>
          <a:p>
            <a:r>
              <a:rPr lang="en-US" sz="2400" dirty="0"/>
              <a:t>Based on reports from actual parents of children</a:t>
            </a:r>
          </a:p>
          <a:p>
            <a:r>
              <a:rPr lang="en-US" sz="2400" b="1" dirty="0"/>
              <a:t>Takes 2 minutes to do the survey.  Please do it!</a:t>
            </a:r>
          </a:p>
          <a:p>
            <a:r>
              <a:rPr lang="en-US" sz="2400" b="1" dirty="0"/>
              <a:t>You can query the data how ever you like!</a:t>
            </a:r>
          </a:p>
          <a:p>
            <a:endParaRPr lang="en-US" sz="2400" b="1" dirty="0"/>
          </a:p>
        </p:txBody>
      </p:sp>
      <p:sp>
        <p:nvSpPr>
          <p:cNvPr id="4" name="Rectangle 3"/>
          <p:cNvSpPr/>
          <p:nvPr/>
        </p:nvSpPr>
        <p:spPr>
          <a:xfrm>
            <a:off x="7549750" y="4976854"/>
            <a:ext cx="451253" cy="16664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6" name="Footer Placeholder 5"/>
          <p:cNvSpPr>
            <a:spLocks noGrp="1"/>
          </p:cNvSpPr>
          <p:nvPr>
            <p:ph type="ftr" sz="quarter" idx="11"/>
          </p:nvPr>
        </p:nvSpPr>
        <p:spPr/>
        <p:txBody>
          <a:bodyPr/>
          <a:lstStyle/>
          <a:p>
            <a:r>
              <a:rPr lang="en-US" dirty="0" smtClean="0"/>
              <a:t>Copyright© 2018 - Dr. Rashid A. Buttar, LLC  All Rights Reserved</a:t>
            </a:r>
            <a:endParaRPr lang="en-US" dirty="0"/>
          </a:p>
        </p:txBody>
      </p:sp>
      <p:sp>
        <p:nvSpPr>
          <p:cNvPr id="7" name="Slide Number Placeholder 6"/>
          <p:cNvSpPr>
            <a:spLocks noGrp="1"/>
          </p:cNvSpPr>
          <p:nvPr>
            <p:ph type="sldNum" sz="quarter" idx="12"/>
          </p:nvPr>
        </p:nvSpPr>
        <p:spPr/>
        <p:txBody>
          <a:bodyPr/>
          <a:lstStyle/>
          <a:p>
            <a:fld id="{B82CCC60-E8CD-4174-8B1A-7DF615B22EEF}" type="slidenum">
              <a:rPr lang="en-US" smtClean="0"/>
              <a:pPr/>
              <a:t>85</a:t>
            </a:fld>
            <a:endParaRPr lang="en-US"/>
          </a:p>
        </p:txBody>
      </p:sp>
    </p:spTree>
    <p:extLst>
      <p:ext uri="{BB962C8B-B14F-4D97-AF65-F5344CB8AC3E}">
        <p14:creationId xmlns:p14="http://schemas.microsoft.com/office/powerpoint/2010/main" val="66842578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 calcmode="lin" valueType="num">
                                      <p:cBhvr>
                                        <p:cTn id="42"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43" dur="5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44" dur="500"/>
                                        <p:tgtEl>
                                          <p:spTgt spid="3">
                                            <p:txEl>
                                              <p:pRg st="5" end="5"/>
                                            </p:txEl>
                                          </p:spTgt>
                                        </p:tgtEl>
                                      </p:cBhvr>
                                    </p:animEffect>
                                  </p:childTnLst>
                                </p:cTn>
                              </p:par>
                              <p:par>
                                <p:cTn id="45" presetID="3" presetClass="emph" presetSubtype="2" fill="hold" nodeType="withEffect">
                                  <p:stCondLst>
                                    <p:cond delay="0"/>
                                  </p:stCondLst>
                                  <p:childTnLst>
                                    <p:animClr clrSpc="rgb" dir="cw">
                                      <p:cBhvr override="childStyle">
                                        <p:cTn id="46" dur="2000" fill="hold"/>
                                        <p:tgtEl>
                                          <p:spTgt spid="3">
                                            <p:txEl>
                                              <p:pRg st="0" end="0"/>
                                            </p:txEl>
                                          </p:spTgt>
                                        </p:tgtEl>
                                        <p:attrNameLst>
                                          <p:attrName>style.color</p:attrName>
                                        </p:attrNameLst>
                                      </p:cBhvr>
                                      <p:to>
                                        <a:srgbClr val="FFF124"/>
                                      </p:to>
                                    </p:animClr>
                                  </p:childTnLst>
                                </p:cTn>
                              </p:par>
                              <p:par>
                                <p:cTn id="47" presetID="3" presetClass="emph" presetSubtype="2" fill="hold" nodeType="withEffect">
                                  <p:stCondLst>
                                    <p:cond delay="0"/>
                                  </p:stCondLst>
                                  <p:childTnLst>
                                    <p:animClr clrSpc="rgb" dir="cw">
                                      <p:cBhvr override="childStyle">
                                        <p:cTn id="48" dur="2000" fill="hold"/>
                                        <p:tgtEl>
                                          <p:spTgt spid="3">
                                            <p:txEl>
                                              <p:pRg st="1" end="1"/>
                                            </p:txEl>
                                          </p:spTgt>
                                        </p:tgtEl>
                                        <p:attrNameLst>
                                          <p:attrName>style.color</p:attrName>
                                        </p:attrNameLst>
                                      </p:cBhvr>
                                      <p:to>
                                        <a:srgbClr val="FFF124"/>
                                      </p:to>
                                    </p:animClr>
                                  </p:childTnLst>
                                </p:cTn>
                              </p:par>
                              <p:par>
                                <p:cTn id="49" presetID="3" presetClass="emph" presetSubtype="2" fill="hold" nodeType="withEffect">
                                  <p:stCondLst>
                                    <p:cond delay="0"/>
                                  </p:stCondLst>
                                  <p:childTnLst>
                                    <p:animClr clrSpc="rgb" dir="cw">
                                      <p:cBhvr override="childStyle">
                                        <p:cTn id="50" dur="2000" fill="hold"/>
                                        <p:tgtEl>
                                          <p:spTgt spid="3">
                                            <p:txEl>
                                              <p:pRg st="2" end="2"/>
                                            </p:txEl>
                                          </p:spTgt>
                                        </p:tgtEl>
                                        <p:attrNameLst>
                                          <p:attrName>style.color</p:attrName>
                                        </p:attrNameLst>
                                      </p:cBhvr>
                                      <p:to>
                                        <a:srgbClr val="FFF124"/>
                                      </p:to>
                                    </p:animClr>
                                  </p:childTnLst>
                                </p:cTn>
                              </p:par>
                              <p:par>
                                <p:cTn id="51" presetID="3" presetClass="emph" presetSubtype="2" fill="hold" nodeType="withEffect">
                                  <p:stCondLst>
                                    <p:cond delay="0"/>
                                  </p:stCondLst>
                                  <p:childTnLst>
                                    <p:animClr clrSpc="rgb" dir="cw">
                                      <p:cBhvr override="childStyle">
                                        <p:cTn id="52" dur="2000" fill="hold"/>
                                        <p:tgtEl>
                                          <p:spTgt spid="3">
                                            <p:txEl>
                                              <p:pRg st="3" end="3"/>
                                            </p:txEl>
                                          </p:spTgt>
                                        </p:tgtEl>
                                        <p:attrNameLst>
                                          <p:attrName>style.color</p:attrName>
                                        </p:attrNameLst>
                                      </p:cBhvr>
                                      <p:to>
                                        <a:srgbClr val="FFF124"/>
                                      </p:to>
                                    </p:animClr>
                                  </p:childTnLst>
                                </p:cTn>
                              </p:par>
                              <p:par>
                                <p:cTn id="53" presetID="3" presetClass="emph" presetSubtype="2" fill="hold" nodeType="withEffect">
                                  <p:stCondLst>
                                    <p:cond delay="0"/>
                                  </p:stCondLst>
                                  <p:childTnLst>
                                    <p:animClr clrSpc="rgb" dir="cw">
                                      <p:cBhvr override="childStyle">
                                        <p:cTn id="54" dur="2000" fill="hold"/>
                                        <p:tgtEl>
                                          <p:spTgt spid="3">
                                            <p:txEl>
                                              <p:pRg st="4" end="4"/>
                                            </p:txEl>
                                          </p:spTgt>
                                        </p:tgtEl>
                                        <p:attrNameLst>
                                          <p:attrName>style.color</p:attrName>
                                        </p:attrNameLst>
                                      </p:cBhvr>
                                      <p:to>
                                        <a:srgbClr val="FFF124"/>
                                      </p:to>
                                    </p:animClr>
                                  </p:childTnLst>
                                </p:cTn>
                              </p:par>
                              <p:par>
                                <p:cTn id="55" presetID="3" presetClass="emph" presetSubtype="2" fill="hold" nodeType="withEffect">
                                  <p:stCondLst>
                                    <p:cond delay="0"/>
                                  </p:stCondLst>
                                  <p:childTnLst>
                                    <p:animClr clrSpc="rgb" dir="cw">
                                      <p:cBhvr override="childStyle">
                                        <p:cTn id="56" dur="2000" fill="hold"/>
                                        <p:tgtEl>
                                          <p:spTgt spid="3">
                                            <p:txEl>
                                              <p:pRg st="5" end="5"/>
                                            </p:txEl>
                                          </p:spTgt>
                                        </p:tgtEl>
                                        <p:attrNameLst>
                                          <p:attrName>style.color</p:attrName>
                                        </p:attrNameLst>
                                      </p:cBhvr>
                                      <p:to>
                                        <a:srgbClr val="FFF124"/>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Before going over the Resources to Empower</a:t>
            </a:r>
            <a:r>
              <a:rPr lang="is-IS" dirty="0" smtClean="0"/>
              <a:t>…</a:t>
            </a:r>
            <a:endParaRPr lang="en-US" b="1" dirty="0"/>
          </a:p>
        </p:txBody>
      </p:sp>
      <p:sp>
        <p:nvSpPr>
          <p:cNvPr id="3" name="Content Placeholder 2"/>
          <p:cNvSpPr>
            <a:spLocks noGrp="1"/>
          </p:cNvSpPr>
          <p:nvPr>
            <p:ph idx="1"/>
          </p:nvPr>
        </p:nvSpPr>
        <p:spPr>
          <a:xfrm>
            <a:off x="1365199" y="1540991"/>
            <a:ext cx="6413609" cy="2932920"/>
          </a:xfrm>
        </p:spPr>
        <p:txBody>
          <a:bodyPr>
            <a:normAutofit/>
          </a:bodyPr>
          <a:lstStyle/>
          <a:p>
            <a:pPr marL="0" indent="0" algn="ctr">
              <a:buNone/>
            </a:pPr>
            <a:r>
              <a:rPr lang="en-US" sz="3000" b="1" dirty="0"/>
              <a:t>I Want YOU to Make Me a Promise?</a:t>
            </a:r>
            <a:endParaRPr lang="en-US" dirty="0"/>
          </a:p>
          <a:p>
            <a:pPr marL="0" indent="0" algn="ctr">
              <a:buNone/>
            </a:pPr>
            <a:endParaRPr lang="en-US" sz="1200" b="1" dirty="0"/>
          </a:p>
          <a:p>
            <a:pPr marL="0" indent="0" algn="ctr">
              <a:buNone/>
            </a:pPr>
            <a:r>
              <a:rPr lang="en-US" sz="3000" b="1" dirty="0"/>
              <a:t>Once you’ve seen the value of the program after the 30 days, will you PROMISE me that you will consider granting me a personal FAVOR?</a:t>
            </a:r>
          </a:p>
        </p:txBody>
      </p:sp>
      <p:sp>
        <p:nvSpPr>
          <p:cNvPr id="4" name="Rectangle 3"/>
          <p:cNvSpPr/>
          <p:nvPr/>
        </p:nvSpPr>
        <p:spPr>
          <a:xfrm>
            <a:off x="7549750" y="4976854"/>
            <a:ext cx="451253" cy="16664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6" name="Footer Placeholder 5"/>
          <p:cNvSpPr>
            <a:spLocks noGrp="1"/>
          </p:cNvSpPr>
          <p:nvPr>
            <p:ph type="ftr" sz="quarter" idx="11"/>
          </p:nvPr>
        </p:nvSpPr>
        <p:spPr/>
        <p:txBody>
          <a:bodyPr/>
          <a:lstStyle/>
          <a:p>
            <a:r>
              <a:rPr lang="en-US" dirty="0" smtClean="0"/>
              <a:t>Copyright© 2018 - Dr. Rashid A. Buttar, LLC  All Rights Reserved</a:t>
            </a:r>
            <a:endParaRPr lang="en-US" dirty="0"/>
          </a:p>
        </p:txBody>
      </p:sp>
      <p:sp>
        <p:nvSpPr>
          <p:cNvPr id="7" name="Slide Number Placeholder 6"/>
          <p:cNvSpPr>
            <a:spLocks noGrp="1"/>
          </p:cNvSpPr>
          <p:nvPr>
            <p:ph type="sldNum" sz="quarter" idx="12"/>
          </p:nvPr>
        </p:nvSpPr>
        <p:spPr/>
        <p:txBody>
          <a:bodyPr/>
          <a:lstStyle/>
          <a:p>
            <a:fld id="{B82CCC60-E8CD-4174-8B1A-7DF615B22EEF}" type="slidenum">
              <a:rPr lang="en-US" smtClean="0"/>
              <a:pPr/>
              <a:t>86</a:t>
            </a:fld>
            <a:endParaRPr lang="en-US"/>
          </a:p>
        </p:txBody>
      </p:sp>
    </p:spTree>
    <p:extLst>
      <p:ext uri="{BB962C8B-B14F-4D97-AF65-F5344CB8AC3E}">
        <p14:creationId xmlns:p14="http://schemas.microsoft.com/office/powerpoint/2010/main" val="55813687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 calcmode="lin" valueType="num">
                                      <p:cBhvr>
                                        <p:cTn id="14"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smtClean="0">
                <a:solidFill>
                  <a:srgbClr val="FFFF00"/>
                </a:solidFill>
              </a:rPr>
              <a:t>The “MAP to get AHEAD” Program</a:t>
            </a:r>
            <a:endParaRPr lang="en-US" b="1" dirty="0">
              <a:solidFill>
                <a:srgbClr val="FFFF00"/>
              </a:solidFill>
            </a:endParaRPr>
          </a:p>
        </p:txBody>
      </p:sp>
      <p:sp>
        <p:nvSpPr>
          <p:cNvPr id="3" name="Content Placeholder 2"/>
          <p:cNvSpPr>
            <a:spLocks noGrp="1"/>
          </p:cNvSpPr>
          <p:nvPr>
            <p:ph idx="1"/>
          </p:nvPr>
        </p:nvSpPr>
        <p:spPr>
          <a:xfrm>
            <a:off x="1366569" y="1535342"/>
            <a:ext cx="5954122" cy="3123045"/>
          </a:xfrm>
        </p:spPr>
        <p:txBody>
          <a:bodyPr>
            <a:noAutofit/>
          </a:bodyPr>
          <a:lstStyle/>
          <a:p>
            <a:pPr marL="385745" lvl="1" indent="-385745" defTabSz="685766">
              <a:spcBef>
                <a:spcPts val="0"/>
              </a:spcBef>
              <a:buFont typeface="Arial" charset="0"/>
              <a:buAutoNum type="arabicPeriod"/>
              <a:defRPr/>
            </a:pPr>
            <a:r>
              <a:rPr lang="en-US" sz="1800" dirty="0">
                <a:solidFill>
                  <a:srgbClr val="FFFF00"/>
                </a:solidFill>
              </a:rPr>
              <a:t>Experience improved sleep, better BM’s and increased energy with </a:t>
            </a:r>
            <a:r>
              <a:rPr lang="en-US" sz="1800" b="1" dirty="0">
                <a:solidFill>
                  <a:srgbClr val="FFFF00"/>
                </a:solidFill>
              </a:rPr>
              <a:t>2 simple changes</a:t>
            </a:r>
            <a:r>
              <a:rPr lang="en-US" sz="1800" dirty="0">
                <a:solidFill>
                  <a:srgbClr val="FFFF00"/>
                </a:solidFill>
              </a:rPr>
              <a:t> in your life! - $150 value</a:t>
            </a:r>
          </a:p>
          <a:p>
            <a:pPr marL="385745" lvl="1" indent="-385745" defTabSz="685766">
              <a:spcBef>
                <a:spcPts val="0"/>
              </a:spcBef>
              <a:buFont typeface="Arial" charset="0"/>
              <a:buAutoNum type="arabicPeriod"/>
              <a:defRPr/>
            </a:pPr>
            <a:r>
              <a:rPr lang="en-US" sz="1800" dirty="0"/>
              <a:t>The 9 Steps to Keep the Doctor Away Hard Cover - $25</a:t>
            </a:r>
          </a:p>
          <a:p>
            <a:pPr marL="385745" lvl="1" indent="-385745" defTabSz="685766">
              <a:spcBef>
                <a:spcPts val="0"/>
              </a:spcBef>
              <a:buFont typeface="Arial" charset="0"/>
              <a:buAutoNum type="arabicPeriod"/>
              <a:defRPr/>
            </a:pPr>
            <a:r>
              <a:rPr lang="en-US" sz="1800" dirty="0"/>
              <a:t>KYO DVD – The 9 Steps to Optimal Health - $89.55</a:t>
            </a:r>
          </a:p>
          <a:p>
            <a:pPr marL="385745" lvl="1" indent="-385745" defTabSz="685766">
              <a:spcBef>
                <a:spcPts val="0"/>
              </a:spcBef>
              <a:buFont typeface="Arial" charset="0"/>
              <a:buAutoNum type="arabicPeriod"/>
              <a:defRPr/>
            </a:pPr>
            <a:r>
              <a:rPr lang="en-US" sz="1800" dirty="0"/>
              <a:t>Subliminal binaural beat audio program corresponding to KYO DVD – 9 Steps - $55</a:t>
            </a:r>
          </a:p>
          <a:p>
            <a:pPr marL="385745" lvl="1" indent="-385745" defTabSz="685766">
              <a:spcBef>
                <a:spcPts val="0"/>
              </a:spcBef>
              <a:buFont typeface="Arial" charset="0"/>
              <a:buAutoNum type="arabicPeriod"/>
              <a:defRPr/>
            </a:pPr>
            <a:r>
              <a:rPr lang="en-US" sz="1800" dirty="0"/>
              <a:t>Lifetime Access to all the AHEAD MAP tools - $300 /1 x use</a:t>
            </a:r>
          </a:p>
          <a:p>
            <a:pPr marL="385745" lvl="1" indent="-385745" defTabSz="685766">
              <a:spcBef>
                <a:spcPts val="0"/>
              </a:spcBef>
              <a:buFont typeface="Arial" charset="0"/>
              <a:buAutoNum type="arabicPeriod"/>
              <a:defRPr/>
            </a:pPr>
            <a:r>
              <a:rPr lang="en-US" sz="1800" dirty="0">
                <a:solidFill>
                  <a:srgbClr val="FFFF00"/>
                </a:solidFill>
              </a:rPr>
              <a:t>FREE 1 Hour AHEAD MAP Coaching Consultation - $250</a:t>
            </a:r>
          </a:p>
          <a:p>
            <a:pPr marL="385745" lvl="1" indent="-385745" defTabSz="685766">
              <a:spcBef>
                <a:spcPts val="0"/>
              </a:spcBef>
              <a:buFont typeface="Arial" charset="0"/>
              <a:buAutoNum type="arabicPeriod"/>
              <a:defRPr/>
            </a:pPr>
            <a:r>
              <a:rPr lang="en-US" sz="1800" dirty="0"/>
              <a:t>Over 450 hours of radio show archives, access to protocols unavailable to the public, access to special webinars, etc.</a:t>
            </a:r>
          </a:p>
          <a:p>
            <a:pPr marL="385745" lvl="1" indent="-385745" defTabSz="685766">
              <a:spcBef>
                <a:spcPts val="0"/>
              </a:spcBef>
              <a:buFont typeface="Arial" charset="0"/>
              <a:buAutoNum type="arabicPeriod"/>
              <a:defRPr/>
            </a:pPr>
            <a:r>
              <a:rPr lang="en-US" sz="1800" dirty="0"/>
              <a:t>Lifetime Membership to the IADFW - $99 / YEAR</a:t>
            </a:r>
          </a:p>
          <a:p>
            <a:pPr marL="385745" lvl="1" indent="-385745" defTabSz="685766">
              <a:spcBef>
                <a:spcPts val="0"/>
              </a:spcBef>
              <a:buFont typeface="Arial" charset="0"/>
              <a:buAutoNum type="arabicPeriod"/>
              <a:defRPr/>
            </a:pPr>
            <a:endParaRPr lang="en-US" sz="1800" dirty="0"/>
          </a:p>
          <a:p>
            <a:pPr marL="385745" lvl="1" indent="-385745" defTabSz="685766">
              <a:spcBef>
                <a:spcPts val="0"/>
              </a:spcBef>
              <a:buFont typeface="Arial" charset="0"/>
              <a:buAutoNum type="arabicPeriod"/>
              <a:defRPr/>
            </a:pPr>
            <a:endParaRPr lang="en-US" sz="1800" dirty="0"/>
          </a:p>
        </p:txBody>
      </p:sp>
      <p:sp>
        <p:nvSpPr>
          <p:cNvPr id="4" name="Rectangle 3"/>
          <p:cNvSpPr/>
          <p:nvPr/>
        </p:nvSpPr>
        <p:spPr>
          <a:xfrm>
            <a:off x="7549750" y="4976854"/>
            <a:ext cx="451253" cy="16664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6" name="Footer Placeholder 5"/>
          <p:cNvSpPr>
            <a:spLocks noGrp="1"/>
          </p:cNvSpPr>
          <p:nvPr>
            <p:ph type="ftr" sz="quarter" idx="11"/>
          </p:nvPr>
        </p:nvSpPr>
        <p:spPr/>
        <p:txBody>
          <a:bodyPr/>
          <a:lstStyle/>
          <a:p>
            <a:r>
              <a:rPr lang="en-US" dirty="0" smtClean="0"/>
              <a:t>Copyright© 2018 - Dr. Rashid A. Buttar, LLC  All Rights Reserved</a:t>
            </a:r>
            <a:endParaRPr lang="en-US" dirty="0"/>
          </a:p>
        </p:txBody>
      </p:sp>
      <p:sp>
        <p:nvSpPr>
          <p:cNvPr id="7" name="Slide Number Placeholder 6"/>
          <p:cNvSpPr>
            <a:spLocks noGrp="1"/>
          </p:cNvSpPr>
          <p:nvPr>
            <p:ph type="sldNum" sz="quarter" idx="12"/>
          </p:nvPr>
        </p:nvSpPr>
        <p:spPr/>
        <p:txBody>
          <a:bodyPr/>
          <a:lstStyle/>
          <a:p>
            <a:fld id="{B82CCC60-E8CD-4174-8B1A-7DF615B22EEF}" type="slidenum">
              <a:rPr lang="en-US" smtClean="0"/>
              <a:pPr/>
              <a:t>87</a:t>
            </a:fld>
            <a:endParaRPr lang="en-US" dirty="0"/>
          </a:p>
        </p:txBody>
      </p:sp>
      <p:sp>
        <p:nvSpPr>
          <p:cNvPr id="12" name="Content Placeholder 2"/>
          <p:cNvSpPr txBox="1">
            <a:spLocks/>
          </p:cNvSpPr>
          <p:nvPr/>
        </p:nvSpPr>
        <p:spPr>
          <a:xfrm>
            <a:off x="4306943" y="1535342"/>
            <a:ext cx="3490381" cy="3123045"/>
          </a:xfrm>
          <a:prstGeom prst="rect">
            <a:avLst/>
          </a:prstGeom>
        </p:spPr>
        <p:txBody>
          <a:bodyPr vert="horz" lIns="68580" tIns="34290" rIns="68580" bIns="34290" rtlCol="0">
            <a:normAutofit/>
          </a:bodyPr>
          <a:lstStyle>
            <a:lvl1pPr marL="342891" indent="-342891" algn="l" defTabSz="914377" rtl="0" eaLnBrk="1" latinLnBrk="0" hangingPunct="1">
              <a:spcBef>
                <a:spcPct val="20000"/>
              </a:spcBef>
              <a:buFont typeface="Arial" pitchFamily="34" charset="0"/>
              <a:buChar char="•"/>
              <a:defRPr sz="2800" kern="1200">
                <a:solidFill>
                  <a:schemeClr val="bg1"/>
                </a:solidFill>
                <a:latin typeface="+mn-lt"/>
                <a:ea typeface="+mn-ea"/>
                <a:cs typeface="+mn-cs"/>
              </a:defRPr>
            </a:lvl1pPr>
            <a:lvl2pPr marL="742932" indent="-285744" algn="l" defTabSz="914377" rtl="0" eaLnBrk="1" latinLnBrk="0" hangingPunct="1">
              <a:spcBef>
                <a:spcPct val="20000"/>
              </a:spcBef>
              <a:buFont typeface="Arial" pitchFamily="34" charset="0"/>
              <a:buChar char="–"/>
              <a:defRPr sz="2800" kern="1200">
                <a:solidFill>
                  <a:schemeClr val="bg1"/>
                </a:solidFill>
                <a:latin typeface="+mn-lt"/>
                <a:ea typeface="+mn-ea"/>
                <a:cs typeface="+mn-cs"/>
              </a:defRPr>
            </a:lvl2pPr>
            <a:lvl3pPr marL="1142971" indent="-228594" algn="l" defTabSz="914377" rtl="0" eaLnBrk="1" latinLnBrk="0" hangingPunct="1">
              <a:spcBef>
                <a:spcPct val="20000"/>
              </a:spcBef>
              <a:buFont typeface="Arial" pitchFamily="34" charset="0"/>
              <a:buChar char="•"/>
              <a:defRPr sz="2400" kern="1200">
                <a:solidFill>
                  <a:schemeClr val="bg1"/>
                </a:solidFill>
                <a:latin typeface="+mn-lt"/>
                <a:ea typeface="+mn-ea"/>
                <a:cs typeface="+mn-cs"/>
              </a:defRPr>
            </a:lvl3pPr>
            <a:lvl4pPr marL="1600160" indent="-228594" algn="l" defTabSz="914377" rtl="0" eaLnBrk="1" latinLnBrk="0" hangingPunct="1">
              <a:spcBef>
                <a:spcPct val="20000"/>
              </a:spcBef>
              <a:buFont typeface="Arial" pitchFamily="34" charset="0"/>
              <a:buChar char="–"/>
              <a:defRPr sz="2000" kern="1200">
                <a:solidFill>
                  <a:schemeClr val="bg1"/>
                </a:solidFill>
                <a:latin typeface="+mn-lt"/>
                <a:ea typeface="+mn-ea"/>
                <a:cs typeface="+mn-cs"/>
              </a:defRPr>
            </a:lvl4pPr>
            <a:lvl5pPr marL="2057349" indent="-228594" algn="l" defTabSz="914377" rtl="0" eaLnBrk="1" latinLnBrk="0" hangingPunct="1">
              <a:spcBef>
                <a:spcPct val="20000"/>
              </a:spcBef>
              <a:buFont typeface="Arial" pitchFamily="34" charset="0"/>
              <a:buChar char="»"/>
              <a:defRPr sz="2000" kern="1200">
                <a:solidFill>
                  <a:schemeClr val="bg1"/>
                </a:solidFill>
                <a:latin typeface="+mn-lt"/>
                <a:ea typeface="+mn-ea"/>
                <a:cs typeface="+mn-cs"/>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85757" lvl="1" indent="-342884">
              <a:spcBef>
                <a:spcPts val="0"/>
              </a:spcBef>
              <a:buFontTx/>
              <a:buAutoNum type="arabicPeriod" startAt="7"/>
              <a:defRPr/>
            </a:pPr>
            <a:endParaRPr lang="en-US" sz="1800" dirty="0">
              <a:solidFill>
                <a:schemeClr val="tx2">
                  <a:lumMod val="40000"/>
                  <a:lumOff val="60000"/>
                </a:schemeClr>
              </a:solidFill>
            </a:endParaRPr>
          </a:p>
          <a:p>
            <a:pPr marL="685757" lvl="1" indent="-342884">
              <a:spcBef>
                <a:spcPts val="0"/>
              </a:spcBef>
              <a:buNone/>
              <a:defRPr/>
            </a:pPr>
            <a:endParaRPr lang="en-US" sz="1800" dirty="0">
              <a:solidFill>
                <a:schemeClr val="tx2">
                  <a:lumMod val="40000"/>
                  <a:lumOff val="60000"/>
                </a:schemeClr>
              </a:solidFill>
            </a:endParaRPr>
          </a:p>
        </p:txBody>
      </p:sp>
      <p:sp>
        <p:nvSpPr>
          <p:cNvPr id="8" name="TextBox 7"/>
          <p:cNvSpPr txBox="1"/>
          <p:nvPr/>
        </p:nvSpPr>
        <p:spPr>
          <a:xfrm>
            <a:off x="6513618" y="944088"/>
            <a:ext cx="184731" cy="300082"/>
          </a:xfrm>
          <a:prstGeom prst="rect">
            <a:avLst/>
          </a:prstGeom>
          <a:noFill/>
        </p:spPr>
        <p:txBody>
          <a:bodyPr wrap="none" rtlCol="0">
            <a:spAutoFit/>
          </a:bodyPr>
          <a:lstStyle/>
          <a:p>
            <a:endParaRPr lang="en-US" sz="1350" dirty="0"/>
          </a:p>
        </p:txBody>
      </p:sp>
    </p:spTree>
    <p:extLst>
      <p:ext uri="{BB962C8B-B14F-4D97-AF65-F5344CB8AC3E}">
        <p14:creationId xmlns:p14="http://schemas.microsoft.com/office/powerpoint/2010/main" val="4960147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3">
                                            <p:txEl>
                                              <p:pRg st="2" end="2"/>
                                            </p:txEl>
                                          </p:spTgt>
                                        </p:tgtEl>
                                      </p:cBhvr>
                                    </p:animEffect>
                                  </p:childTnLst>
                                </p:cTn>
                              </p:par>
                              <p:par>
                                <p:cTn id="24" presetID="3" presetClass="emph" presetSubtype="2" fill="hold" nodeType="withEffect">
                                  <p:stCondLst>
                                    <p:cond delay="0"/>
                                  </p:stCondLst>
                                  <p:childTnLst>
                                    <p:animClr clrSpc="rgb" dir="cw">
                                      <p:cBhvr override="childStyle">
                                        <p:cTn id="25" dur="2000" fill="hold"/>
                                        <p:tgtEl>
                                          <p:spTgt spid="3">
                                            <p:txEl>
                                              <p:pRg st="1" end="1"/>
                                            </p:txEl>
                                          </p:spTgt>
                                        </p:tgtEl>
                                        <p:attrNameLst>
                                          <p:attrName>style.color</p:attrName>
                                        </p:attrNameLst>
                                      </p:cBhvr>
                                      <p:to>
                                        <a:schemeClr val="accent2"/>
                                      </p:to>
                                    </p:animClr>
                                  </p:childTnLst>
                                </p:cTn>
                              </p:par>
                            </p:childTnLst>
                          </p:cTn>
                        </p:par>
                      </p:childTnLst>
                    </p:cTn>
                  </p:par>
                  <p:par>
                    <p:cTn id="26" fill="hold">
                      <p:stCondLst>
                        <p:cond delay="indefinite"/>
                      </p:stCondLst>
                      <p:childTnLst>
                        <p:par>
                          <p:cTn id="27" fill="hold">
                            <p:stCondLst>
                              <p:cond delay="0"/>
                            </p:stCondLst>
                            <p:childTnLst>
                              <p:par>
                                <p:cTn id="28" presetID="53" presetClass="entr" presetSubtype="16" fill="hold" nodeType="clickEffect">
                                  <p:stCondLst>
                                    <p:cond delay="0"/>
                                  </p:stCondLst>
                                  <p:childTnLst>
                                    <p:set>
                                      <p:cBhvr>
                                        <p:cTn id="29" dur="1" fill="hold">
                                          <p:stCondLst>
                                            <p:cond delay="0"/>
                                          </p:stCondLst>
                                        </p:cTn>
                                        <p:tgtEl>
                                          <p:spTgt spid="3">
                                            <p:txEl>
                                              <p:pRg st="3" end="3"/>
                                            </p:txEl>
                                          </p:spTgt>
                                        </p:tgtEl>
                                        <p:attrNameLst>
                                          <p:attrName>style.visibility</p:attrName>
                                        </p:attrNameLst>
                                      </p:cBhvr>
                                      <p:to>
                                        <p:strVal val="visible"/>
                                      </p:to>
                                    </p:set>
                                    <p:anim calcmode="lin" valueType="num">
                                      <p:cBhvr>
                                        <p:cTn id="30"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1"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2" dur="500"/>
                                        <p:tgtEl>
                                          <p:spTgt spid="3">
                                            <p:txEl>
                                              <p:pRg st="3" end="3"/>
                                            </p:txEl>
                                          </p:spTgt>
                                        </p:tgtEl>
                                      </p:cBhvr>
                                    </p:animEffect>
                                  </p:childTnLst>
                                </p:cTn>
                              </p:par>
                              <p:par>
                                <p:cTn id="33" presetID="3" presetClass="emph" presetSubtype="2" fill="hold" nodeType="withEffect">
                                  <p:stCondLst>
                                    <p:cond delay="0"/>
                                  </p:stCondLst>
                                  <p:childTnLst>
                                    <p:animClr clrSpc="rgb" dir="cw">
                                      <p:cBhvr override="childStyle">
                                        <p:cTn id="34" dur="2000" fill="hold"/>
                                        <p:tgtEl>
                                          <p:spTgt spid="3">
                                            <p:txEl>
                                              <p:pRg st="2" end="2"/>
                                            </p:txEl>
                                          </p:spTgt>
                                        </p:tgtEl>
                                        <p:attrNameLst>
                                          <p:attrName>style.color</p:attrName>
                                        </p:attrNameLst>
                                      </p:cBhvr>
                                      <p:to>
                                        <a:schemeClr val="accent2"/>
                                      </p:to>
                                    </p:animClr>
                                  </p:childTnLst>
                                </p:cTn>
                              </p:par>
                            </p:childTnLst>
                          </p:cTn>
                        </p:par>
                      </p:childTnLst>
                    </p:cTn>
                  </p:par>
                  <p:par>
                    <p:cTn id="35" fill="hold">
                      <p:stCondLst>
                        <p:cond delay="indefinite"/>
                      </p:stCondLst>
                      <p:childTnLst>
                        <p:par>
                          <p:cTn id="36" fill="hold">
                            <p:stCondLst>
                              <p:cond delay="0"/>
                            </p:stCondLst>
                            <p:childTnLst>
                              <p:par>
                                <p:cTn id="37" presetID="53" presetClass="entr" presetSubtype="16" fill="hold" nodeType="clickEffect">
                                  <p:stCondLst>
                                    <p:cond delay="0"/>
                                  </p:stCondLst>
                                  <p:childTnLst>
                                    <p:set>
                                      <p:cBhvr>
                                        <p:cTn id="38" dur="1" fill="hold">
                                          <p:stCondLst>
                                            <p:cond delay="0"/>
                                          </p:stCondLst>
                                        </p:cTn>
                                        <p:tgtEl>
                                          <p:spTgt spid="3">
                                            <p:txEl>
                                              <p:pRg st="4" end="4"/>
                                            </p:txEl>
                                          </p:spTgt>
                                        </p:tgtEl>
                                        <p:attrNameLst>
                                          <p:attrName>style.visibility</p:attrName>
                                        </p:attrNameLst>
                                      </p:cBhvr>
                                      <p:to>
                                        <p:strVal val="visible"/>
                                      </p:to>
                                    </p:set>
                                    <p:anim calcmode="lin" valueType="num">
                                      <p:cBhvr>
                                        <p:cTn id="39"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0"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41" dur="500"/>
                                        <p:tgtEl>
                                          <p:spTgt spid="3">
                                            <p:txEl>
                                              <p:pRg st="4" end="4"/>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53" presetClass="entr" presetSubtype="16" fill="hold" nodeType="clickEffect">
                                  <p:stCondLst>
                                    <p:cond delay="0"/>
                                  </p:stCondLst>
                                  <p:childTnLst>
                                    <p:set>
                                      <p:cBhvr>
                                        <p:cTn id="45" dur="1" fill="hold">
                                          <p:stCondLst>
                                            <p:cond delay="0"/>
                                          </p:stCondLst>
                                        </p:cTn>
                                        <p:tgtEl>
                                          <p:spTgt spid="3">
                                            <p:txEl>
                                              <p:pRg st="5" end="5"/>
                                            </p:txEl>
                                          </p:spTgt>
                                        </p:tgtEl>
                                        <p:attrNameLst>
                                          <p:attrName>style.visibility</p:attrName>
                                        </p:attrNameLst>
                                      </p:cBhvr>
                                      <p:to>
                                        <p:strVal val="visible"/>
                                      </p:to>
                                    </p:set>
                                    <p:anim calcmode="lin" valueType="num">
                                      <p:cBhvr>
                                        <p:cTn id="46"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47" dur="5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48" dur="500"/>
                                        <p:tgtEl>
                                          <p:spTgt spid="3">
                                            <p:txEl>
                                              <p:pRg st="5" end="5"/>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53" presetClass="entr" presetSubtype="16" fill="hold" nodeType="clickEffect">
                                  <p:stCondLst>
                                    <p:cond delay="0"/>
                                  </p:stCondLst>
                                  <p:childTnLst>
                                    <p:set>
                                      <p:cBhvr>
                                        <p:cTn id="52" dur="1" fill="hold">
                                          <p:stCondLst>
                                            <p:cond delay="0"/>
                                          </p:stCondLst>
                                        </p:cTn>
                                        <p:tgtEl>
                                          <p:spTgt spid="3">
                                            <p:txEl>
                                              <p:pRg st="6" end="6"/>
                                            </p:txEl>
                                          </p:spTgt>
                                        </p:tgtEl>
                                        <p:attrNameLst>
                                          <p:attrName>style.visibility</p:attrName>
                                        </p:attrNameLst>
                                      </p:cBhvr>
                                      <p:to>
                                        <p:strVal val="visible"/>
                                      </p:to>
                                    </p:set>
                                    <p:anim calcmode="lin" valueType="num">
                                      <p:cBhvr>
                                        <p:cTn id="53" dur="500" fill="hold"/>
                                        <p:tgtEl>
                                          <p:spTgt spid="3">
                                            <p:txEl>
                                              <p:pRg st="6" end="6"/>
                                            </p:txEl>
                                          </p:spTgt>
                                        </p:tgtEl>
                                        <p:attrNameLst>
                                          <p:attrName>ppt_w</p:attrName>
                                        </p:attrNameLst>
                                      </p:cBhvr>
                                      <p:tavLst>
                                        <p:tav tm="0">
                                          <p:val>
                                            <p:fltVal val="0"/>
                                          </p:val>
                                        </p:tav>
                                        <p:tav tm="100000">
                                          <p:val>
                                            <p:strVal val="#ppt_w"/>
                                          </p:val>
                                        </p:tav>
                                      </p:tavLst>
                                    </p:anim>
                                    <p:anim calcmode="lin" valueType="num">
                                      <p:cBhvr>
                                        <p:cTn id="54" dur="500" fill="hold"/>
                                        <p:tgtEl>
                                          <p:spTgt spid="3">
                                            <p:txEl>
                                              <p:pRg st="6" end="6"/>
                                            </p:txEl>
                                          </p:spTgt>
                                        </p:tgtEl>
                                        <p:attrNameLst>
                                          <p:attrName>ppt_h</p:attrName>
                                        </p:attrNameLst>
                                      </p:cBhvr>
                                      <p:tavLst>
                                        <p:tav tm="0">
                                          <p:val>
                                            <p:fltVal val="0"/>
                                          </p:val>
                                        </p:tav>
                                        <p:tav tm="100000">
                                          <p:val>
                                            <p:strVal val="#ppt_h"/>
                                          </p:val>
                                        </p:tav>
                                      </p:tavLst>
                                    </p:anim>
                                    <p:animEffect transition="in" filter="fade">
                                      <p:cBhvr>
                                        <p:cTn id="55" dur="500"/>
                                        <p:tgtEl>
                                          <p:spTgt spid="3">
                                            <p:txEl>
                                              <p:pRg st="6" end="6"/>
                                            </p:txEl>
                                          </p:spTgt>
                                        </p:tgtEl>
                                      </p:cBhvr>
                                    </p:animEffect>
                                  </p:childTnLst>
                                </p:cTn>
                              </p:par>
                            </p:childTnLst>
                          </p:cTn>
                        </p:par>
                      </p:childTnLst>
                    </p:cTn>
                  </p:par>
                  <p:par>
                    <p:cTn id="56" fill="hold">
                      <p:stCondLst>
                        <p:cond delay="indefinite"/>
                      </p:stCondLst>
                      <p:childTnLst>
                        <p:par>
                          <p:cTn id="57" fill="hold">
                            <p:stCondLst>
                              <p:cond delay="0"/>
                            </p:stCondLst>
                            <p:childTnLst>
                              <p:par>
                                <p:cTn id="58" presetID="53" presetClass="entr" presetSubtype="16" fill="hold" nodeType="clickEffect">
                                  <p:stCondLst>
                                    <p:cond delay="0"/>
                                  </p:stCondLst>
                                  <p:childTnLst>
                                    <p:set>
                                      <p:cBhvr>
                                        <p:cTn id="59" dur="1" fill="hold">
                                          <p:stCondLst>
                                            <p:cond delay="0"/>
                                          </p:stCondLst>
                                        </p:cTn>
                                        <p:tgtEl>
                                          <p:spTgt spid="3">
                                            <p:txEl>
                                              <p:pRg st="7" end="7"/>
                                            </p:txEl>
                                          </p:spTgt>
                                        </p:tgtEl>
                                        <p:attrNameLst>
                                          <p:attrName>style.visibility</p:attrName>
                                        </p:attrNameLst>
                                      </p:cBhvr>
                                      <p:to>
                                        <p:strVal val="visible"/>
                                      </p:to>
                                    </p:set>
                                    <p:anim calcmode="lin" valueType="num">
                                      <p:cBhvr>
                                        <p:cTn id="60" dur="500" fill="hold"/>
                                        <p:tgtEl>
                                          <p:spTgt spid="3">
                                            <p:txEl>
                                              <p:pRg st="7" end="7"/>
                                            </p:txEl>
                                          </p:spTgt>
                                        </p:tgtEl>
                                        <p:attrNameLst>
                                          <p:attrName>ppt_w</p:attrName>
                                        </p:attrNameLst>
                                      </p:cBhvr>
                                      <p:tavLst>
                                        <p:tav tm="0">
                                          <p:val>
                                            <p:fltVal val="0"/>
                                          </p:val>
                                        </p:tav>
                                        <p:tav tm="100000">
                                          <p:val>
                                            <p:strVal val="#ppt_w"/>
                                          </p:val>
                                        </p:tav>
                                      </p:tavLst>
                                    </p:anim>
                                    <p:anim calcmode="lin" valueType="num">
                                      <p:cBhvr>
                                        <p:cTn id="61" dur="500" fill="hold"/>
                                        <p:tgtEl>
                                          <p:spTgt spid="3">
                                            <p:txEl>
                                              <p:pRg st="7" end="7"/>
                                            </p:txEl>
                                          </p:spTgt>
                                        </p:tgtEl>
                                        <p:attrNameLst>
                                          <p:attrName>ppt_h</p:attrName>
                                        </p:attrNameLst>
                                      </p:cBhvr>
                                      <p:tavLst>
                                        <p:tav tm="0">
                                          <p:val>
                                            <p:fltVal val="0"/>
                                          </p:val>
                                        </p:tav>
                                        <p:tav tm="100000">
                                          <p:val>
                                            <p:strVal val="#ppt_h"/>
                                          </p:val>
                                        </p:tav>
                                      </p:tavLst>
                                    </p:anim>
                                    <p:animEffect transition="in" filter="fade">
                                      <p:cBhvr>
                                        <p:cTn id="62" dur="500"/>
                                        <p:tgtEl>
                                          <p:spTgt spid="3">
                                            <p:txEl>
                                              <p:pRg st="7" end="7"/>
                                            </p:txEl>
                                          </p:spTgt>
                                        </p:tgtEl>
                                      </p:cBhvr>
                                    </p:animEffect>
                                  </p:childTnLst>
                                </p:cTn>
                              </p:par>
                              <p:par>
                                <p:cTn id="63" presetID="3" presetClass="emph" presetSubtype="2" fill="hold" nodeType="withEffect">
                                  <p:stCondLst>
                                    <p:cond delay="0"/>
                                  </p:stCondLst>
                                  <p:childTnLst>
                                    <p:animClr clrSpc="rgb" dir="cw">
                                      <p:cBhvr override="childStyle">
                                        <p:cTn id="64" dur="2000" fill="hold"/>
                                        <p:tgtEl>
                                          <p:spTgt spid="3">
                                            <p:txEl>
                                              <p:pRg st="3" end="3"/>
                                            </p:txEl>
                                          </p:spTgt>
                                        </p:tgtEl>
                                        <p:attrNameLst>
                                          <p:attrName>style.color</p:attrName>
                                        </p:attrNameLst>
                                      </p:cBhvr>
                                      <p:to>
                                        <a:schemeClr val="accent2"/>
                                      </p:to>
                                    </p:animClr>
                                  </p:childTnLst>
                                </p:cTn>
                              </p:par>
                              <p:par>
                                <p:cTn id="65" presetID="3" presetClass="emph" presetSubtype="2" fill="hold" nodeType="withEffect">
                                  <p:stCondLst>
                                    <p:cond delay="0"/>
                                  </p:stCondLst>
                                  <p:childTnLst>
                                    <p:animClr clrSpc="rgb" dir="cw">
                                      <p:cBhvr override="childStyle">
                                        <p:cTn id="66" dur="2000" fill="hold"/>
                                        <p:tgtEl>
                                          <p:spTgt spid="3">
                                            <p:txEl>
                                              <p:pRg st="4" end="4"/>
                                            </p:txEl>
                                          </p:spTgt>
                                        </p:tgtEl>
                                        <p:attrNameLst>
                                          <p:attrName>style.color</p:attrName>
                                        </p:attrNameLst>
                                      </p:cBhvr>
                                      <p:to>
                                        <a:schemeClr val="accent2"/>
                                      </p:to>
                                    </p:animClr>
                                  </p:childTnLst>
                                </p:cTn>
                              </p:par>
                              <p:par>
                                <p:cTn id="67" presetID="3" presetClass="emph" presetSubtype="2" fill="hold" nodeType="withEffect">
                                  <p:stCondLst>
                                    <p:cond delay="0"/>
                                  </p:stCondLst>
                                  <p:childTnLst>
                                    <p:animClr clrSpc="rgb" dir="cw">
                                      <p:cBhvr override="childStyle">
                                        <p:cTn id="68" dur="2000" fill="hold"/>
                                        <p:tgtEl>
                                          <p:spTgt spid="3">
                                            <p:txEl>
                                              <p:pRg st="5" end="5"/>
                                            </p:txEl>
                                          </p:spTgt>
                                        </p:tgtEl>
                                        <p:attrNameLst>
                                          <p:attrName>style.color</p:attrName>
                                        </p:attrNameLst>
                                      </p:cBhvr>
                                      <p:to>
                                        <a:schemeClr val="accent2"/>
                                      </p:to>
                                    </p:animClr>
                                  </p:childTnLst>
                                </p:cTn>
                              </p:par>
                              <p:par>
                                <p:cTn id="69" presetID="3" presetClass="emph" presetSubtype="2" fill="hold" nodeType="withEffect">
                                  <p:stCondLst>
                                    <p:cond delay="0"/>
                                  </p:stCondLst>
                                  <p:childTnLst>
                                    <p:animClr clrSpc="rgb" dir="cw">
                                      <p:cBhvr override="childStyle">
                                        <p:cTn id="70" dur="2000" fill="hold"/>
                                        <p:tgtEl>
                                          <p:spTgt spid="3">
                                            <p:txEl>
                                              <p:pRg st="6" end="6"/>
                                            </p:txEl>
                                          </p:spTgt>
                                        </p:tgtEl>
                                        <p:attrNameLst>
                                          <p:attrName>style.color</p:attrName>
                                        </p:attrNameLst>
                                      </p:cBhvr>
                                      <p:to>
                                        <a:schemeClr val="accent2"/>
                                      </p:to>
                                    </p:animClr>
                                  </p:childTnLst>
                                </p:cTn>
                              </p:par>
                              <p:par>
                                <p:cTn id="71" presetID="3" presetClass="emph" presetSubtype="2" fill="hold" nodeType="withEffect">
                                  <p:stCondLst>
                                    <p:cond delay="0"/>
                                  </p:stCondLst>
                                  <p:childTnLst>
                                    <p:animClr clrSpc="rgb" dir="cw">
                                      <p:cBhvr override="childStyle">
                                        <p:cTn id="72" dur="2000" fill="hold"/>
                                        <p:tgtEl>
                                          <p:spTgt spid="3">
                                            <p:txEl>
                                              <p:pRg st="7" end="7"/>
                                            </p:txEl>
                                          </p:spTgt>
                                        </p:tgtEl>
                                        <p:attrNameLst>
                                          <p:attrName>style.color</p:attrName>
                                        </p:attrNameLst>
                                      </p:cBhvr>
                                      <p:to>
                                        <a:schemeClr val="accent2"/>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94253" y="1744933"/>
            <a:ext cx="5955495" cy="2913455"/>
          </a:xfrm>
        </p:spPr>
        <p:txBody>
          <a:bodyPr>
            <a:normAutofit/>
          </a:bodyPr>
          <a:lstStyle/>
          <a:p>
            <a:pPr marL="385745" lvl="1" indent="-385745" algn="ctr" defTabSz="685766">
              <a:spcBef>
                <a:spcPts val="0"/>
              </a:spcBef>
              <a:buNone/>
              <a:defRPr/>
            </a:pPr>
            <a:r>
              <a:rPr lang="en-US" sz="3000" dirty="0"/>
              <a:t>Full value of this package, </a:t>
            </a:r>
          </a:p>
          <a:p>
            <a:pPr marL="385745" lvl="1" indent="-385745" algn="ctr" defTabSz="685766">
              <a:spcBef>
                <a:spcPts val="0"/>
              </a:spcBef>
              <a:buNone/>
              <a:defRPr/>
            </a:pPr>
            <a:r>
              <a:rPr lang="en-US" sz="3000" dirty="0"/>
              <a:t>when items are sold separately: </a:t>
            </a:r>
          </a:p>
          <a:p>
            <a:pPr marL="385745" lvl="1" indent="-385745" algn="ctr" defTabSz="685766">
              <a:spcBef>
                <a:spcPts val="0"/>
              </a:spcBef>
              <a:buNone/>
              <a:defRPr/>
            </a:pPr>
            <a:endParaRPr lang="en-US" sz="1500" dirty="0"/>
          </a:p>
          <a:p>
            <a:pPr marL="385745" lvl="1" indent="-385745" algn="ctr" defTabSz="685766">
              <a:spcBef>
                <a:spcPts val="0"/>
              </a:spcBef>
              <a:buNone/>
              <a:defRPr/>
            </a:pPr>
            <a:r>
              <a:rPr lang="en-US" sz="4500" b="1" dirty="0"/>
              <a:t>Over $2,468.55</a:t>
            </a:r>
          </a:p>
          <a:p>
            <a:pPr marL="385745" lvl="1" indent="-385745" algn="ctr" defTabSz="685766">
              <a:spcBef>
                <a:spcPts val="0"/>
              </a:spcBef>
              <a:buNone/>
              <a:defRPr/>
            </a:pPr>
            <a:r>
              <a:rPr lang="en-US" sz="4500" b="1" dirty="0"/>
              <a:t>For Just The 1</a:t>
            </a:r>
            <a:r>
              <a:rPr lang="en-US" sz="4500" b="1" baseline="30000" dirty="0"/>
              <a:t>st</a:t>
            </a:r>
            <a:r>
              <a:rPr lang="en-US" sz="4500" b="1" dirty="0"/>
              <a:t> Year</a:t>
            </a:r>
          </a:p>
        </p:txBody>
      </p:sp>
      <p:sp>
        <p:nvSpPr>
          <p:cNvPr id="4" name="Rectangle 3"/>
          <p:cNvSpPr/>
          <p:nvPr/>
        </p:nvSpPr>
        <p:spPr>
          <a:xfrm>
            <a:off x="7549750" y="4976854"/>
            <a:ext cx="451253" cy="16664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6" name="Footer Placeholder 5"/>
          <p:cNvSpPr>
            <a:spLocks noGrp="1"/>
          </p:cNvSpPr>
          <p:nvPr>
            <p:ph type="ftr" sz="quarter" idx="11"/>
          </p:nvPr>
        </p:nvSpPr>
        <p:spPr/>
        <p:txBody>
          <a:bodyPr/>
          <a:lstStyle/>
          <a:p>
            <a:r>
              <a:rPr lang="en-US" dirty="0" smtClean="0"/>
              <a:t>Copyright© 2018 - Dr. Rashid A. Buttar, LLC  All Rights Reserved</a:t>
            </a:r>
            <a:endParaRPr lang="en-US" dirty="0"/>
          </a:p>
        </p:txBody>
      </p:sp>
      <p:sp>
        <p:nvSpPr>
          <p:cNvPr id="7" name="Slide Number Placeholder 6"/>
          <p:cNvSpPr>
            <a:spLocks noGrp="1"/>
          </p:cNvSpPr>
          <p:nvPr>
            <p:ph type="sldNum" sz="quarter" idx="12"/>
          </p:nvPr>
        </p:nvSpPr>
        <p:spPr/>
        <p:txBody>
          <a:bodyPr/>
          <a:lstStyle/>
          <a:p>
            <a:fld id="{B82CCC60-E8CD-4174-8B1A-7DF615B22EEF}" type="slidenum">
              <a:rPr lang="en-US" smtClean="0"/>
              <a:pPr/>
              <a:t>88</a:t>
            </a:fld>
            <a:endParaRPr lang="en-US"/>
          </a:p>
        </p:txBody>
      </p:sp>
      <p:sp>
        <p:nvSpPr>
          <p:cNvPr id="12" name="Content Placeholder 2"/>
          <p:cNvSpPr txBox="1">
            <a:spLocks/>
          </p:cNvSpPr>
          <p:nvPr/>
        </p:nvSpPr>
        <p:spPr>
          <a:xfrm>
            <a:off x="4306943" y="1535342"/>
            <a:ext cx="3490381" cy="3123045"/>
          </a:xfrm>
          <a:prstGeom prst="rect">
            <a:avLst/>
          </a:prstGeom>
        </p:spPr>
        <p:txBody>
          <a:bodyPr vert="horz" lIns="68580" tIns="34290" rIns="68580" bIns="34290" rtlCol="0">
            <a:normAutofit/>
          </a:bodyPr>
          <a:lstStyle>
            <a:lvl1pPr marL="342891" indent="-342891" algn="l" defTabSz="914377" rtl="0" eaLnBrk="1" latinLnBrk="0" hangingPunct="1">
              <a:spcBef>
                <a:spcPct val="20000"/>
              </a:spcBef>
              <a:buFont typeface="Arial" pitchFamily="34" charset="0"/>
              <a:buChar char="•"/>
              <a:defRPr sz="2800" kern="1200">
                <a:solidFill>
                  <a:schemeClr val="bg1"/>
                </a:solidFill>
                <a:latin typeface="+mn-lt"/>
                <a:ea typeface="+mn-ea"/>
                <a:cs typeface="+mn-cs"/>
              </a:defRPr>
            </a:lvl1pPr>
            <a:lvl2pPr marL="742932" indent="-285744" algn="l" defTabSz="914377" rtl="0" eaLnBrk="1" latinLnBrk="0" hangingPunct="1">
              <a:spcBef>
                <a:spcPct val="20000"/>
              </a:spcBef>
              <a:buFont typeface="Arial" pitchFamily="34" charset="0"/>
              <a:buChar char="–"/>
              <a:defRPr sz="2800" kern="1200">
                <a:solidFill>
                  <a:schemeClr val="bg1"/>
                </a:solidFill>
                <a:latin typeface="+mn-lt"/>
                <a:ea typeface="+mn-ea"/>
                <a:cs typeface="+mn-cs"/>
              </a:defRPr>
            </a:lvl2pPr>
            <a:lvl3pPr marL="1142971" indent="-228594" algn="l" defTabSz="914377" rtl="0" eaLnBrk="1" latinLnBrk="0" hangingPunct="1">
              <a:spcBef>
                <a:spcPct val="20000"/>
              </a:spcBef>
              <a:buFont typeface="Arial" pitchFamily="34" charset="0"/>
              <a:buChar char="•"/>
              <a:defRPr sz="2400" kern="1200">
                <a:solidFill>
                  <a:schemeClr val="bg1"/>
                </a:solidFill>
                <a:latin typeface="+mn-lt"/>
                <a:ea typeface="+mn-ea"/>
                <a:cs typeface="+mn-cs"/>
              </a:defRPr>
            </a:lvl3pPr>
            <a:lvl4pPr marL="1600160" indent="-228594" algn="l" defTabSz="914377" rtl="0" eaLnBrk="1" latinLnBrk="0" hangingPunct="1">
              <a:spcBef>
                <a:spcPct val="20000"/>
              </a:spcBef>
              <a:buFont typeface="Arial" pitchFamily="34" charset="0"/>
              <a:buChar char="–"/>
              <a:defRPr sz="2000" kern="1200">
                <a:solidFill>
                  <a:schemeClr val="bg1"/>
                </a:solidFill>
                <a:latin typeface="+mn-lt"/>
                <a:ea typeface="+mn-ea"/>
                <a:cs typeface="+mn-cs"/>
              </a:defRPr>
            </a:lvl4pPr>
            <a:lvl5pPr marL="2057349" indent="-228594" algn="l" defTabSz="914377" rtl="0" eaLnBrk="1" latinLnBrk="0" hangingPunct="1">
              <a:spcBef>
                <a:spcPct val="20000"/>
              </a:spcBef>
              <a:buFont typeface="Arial" pitchFamily="34" charset="0"/>
              <a:buChar char="»"/>
              <a:defRPr sz="2000" kern="1200">
                <a:solidFill>
                  <a:schemeClr val="bg1"/>
                </a:solidFill>
                <a:latin typeface="+mn-lt"/>
                <a:ea typeface="+mn-ea"/>
                <a:cs typeface="+mn-cs"/>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85757" lvl="1" indent="-342884">
              <a:spcBef>
                <a:spcPts val="0"/>
              </a:spcBef>
              <a:buFontTx/>
              <a:buAutoNum type="arabicPeriod" startAt="7"/>
              <a:defRPr/>
            </a:pPr>
            <a:endParaRPr lang="en-US" sz="1800" dirty="0">
              <a:solidFill>
                <a:schemeClr val="tx2">
                  <a:lumMod val="40000"/>
                  <a:lumOff val="60000"/>
                </a:schemeClr>
              </a:solidFill>
            </a:endParaRPr>
          </a:p>
          <a:p>
            <a:pPr marL="685757" lvl="1" indent="-342884">
              <a:spcBef>
                <a:spcPts val="0"/>
              </a:spcBef>
              <a:buNone/>
              <a:defRPr/>
            </a:pPr>
            <a:endParaRPr lang="en-US" sz="1800" dirty="0">
              <a:solidFill>
                <a:schemeClr val="tx2">
                  <a:lumMod val="40000"/>
                  <a:lumOff val="60000"/>
                </a:schemeClr>
              </a:solidFill>
            </a:endParaRPr>
          </a:p>
        </p:txBody>
      </p:sp>
      <p:sp>
        <p:nvSpPr>
          <p:cNvPr id="10" name="Title 1"/>
          <p:cNvSpPr>
            <a:spLocks noGrp="1"/>
          </p:cNvSpPr>
          <p:nvPr>
            <p:ph type="title"/>
          </p:nvPr>
        </p:nvSpPr>
        <p:spPr>
          <a:xfrm>
            <a:off x="1479724" y="1082878"/>
            <a:ext cx="6172200" cy="343586"/>
          </a:xfrm>
        </p:spPr>
        <p:txBody>
          <a:bodyPr>
            <a:noAutofit/>
          </a:bodyPr>
          <a:lstStyle/>
          <a:p>
            <a:pPr algn="ctr"/>
            <a:r>
              <a:rPr lang="en-US" b="1" dirty="0" smtClean="0">
                <a:solidFill>
                  <a:srgbClr val="FFFF00"/>
                </a:solidFill>
              </a:rPr>
              <a:t>The “MAP to get AHEAD” Program</a:t>
            </a:r>
            <a:endParaRPr lang="en-US" b="1" dirty="0">
              <a:solidFill>
                <a:srgbClr val="FFFF00"/>
              </a:solidFill>
            </a:endParaRPr>
          </a:p>
        </p:txBody>
      </p:sp>
    </p:spTree>
    <p:extLst>
      <p:ext uri="{BB962C8B-B14F-4D97-AF65-F5344CB8AC3E}">
        <p14:creationId xmlns:p14="http://schemas.microsoft.com/office/powerpoint/2010/main" val="170901411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par>
                                <p:cTn id="10" presetID="53" presetClass="entr" presetSubtype="16"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p:cTn id="12"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3"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4" dur="500"/>
                                        <p:tgtEl>
                                          <p:spTgt spid="3">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p:cTn id="19"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0"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21" dur="500"/>
                                        <p:tgtEl>
                                          <p:spTgt spid="3">
                                            <p:txEl>
                                              <p:pRg st="3" end="3"/>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nodeType="clickEffect">
                                  <p:stCondLst>
                                    <p:cond delay="0"/>
                                  </p:stCondLst>
                                  <p:childTnLst>
                                    <p:set>
                                      <p:cBhvr>
                                        <p:cTn id="25" dur="1" fill="hold">
                                          <p:stCondLst>
                                            <p:cond delay="0"/>
                                          </p:stCondLst>
                                        </p:cTn>
                                        <p:tgtEl>
                                          <p:spTgt spid="3">
                                            <p:txEl>
                                              <p:pRg st="4" end="4"/>
                                            </p:txEl>
                                          </p:spTgt>
                                        </p:tgtEl>
                                        <p:attrNameLst>
                                          <p:attrName>style.visibility</p:attrName>
                                        </p:attrNameLst>
                                      </p:cBhvr>
                                      <p:to>
                                        <p:strVal val="visible"/>
                                      </p:to>
                                    </p:set>
                                    <p:anim calcmode="lin" valueType="num">
                                      <p:cBhvr>
                                        <p:cTn id="26"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27"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28" dur="500"/>
                                        <p:tgtEl>
                                          <p:spTgt spid="3">
                                            <p:txEl>
                                              <p:pRg st="4" end="4"/>
                                            </p:txEl>
                                          </p:spTgt>
                                        </p:tgtEl>
                                      </p:cBhvr>
                                    </p:animEffect>
                                  </p:childTnLst>
                                </p:cTn>
                              </p:par>
                              <p:par>
                                <p:cTn id="29" presetID="3" presetClass="emph" presetSubtype="2" fill="hold" nodeType="withEffect">
                                  <p:stCondLst>
                                    <p:cond delay="0"/>
                                  </p:stCondLst>
                                  <p:childTnLst>
                                    <p:animClr clrSpc="rgb" dir="cw">
                                      <p:cBhvr override="childStyle">
                                        <p:cTn id="30" dur="2000" fill="hold"/>
                                        <p:tgtEl>
                                          <p:spTgt spid="3">
                                            <p:txEl>
                                              <p:pRg st="3" end="3"/>
                                            </p:txEl>
                                          </p:spTgt>
                                        </p:tgtEl>
                                        <p:attrNameLst>
                                          <p:attrName>style.color</p:attrName>
                                        </p:attrNameLst>
                                      </p:cBhvr>
                                      <p:to>
                                        <a:srgbClr val="FFF124"/>
                                      </p:to>
                                    </p:animClr>
                                  </p:childTnLst>
                                </p:cTn>
                              </p:par>
                              <p:par>
                                <p:cTn id="31" presetID="3" presetClass="emph" presetSubtype="2" fill="hold" nodeType="withEffect">
                                  <p:stCondLst>
                                    <p:cond delay="0"/>
                                  </p:stCondLst>
                                  <p:childTnLst>
                                    <p:animClr clrSpc="rgb" dir="cw">
                                      <p:cBhvr override="childStyle">
                                        <p:cTn id="32" dur="2000" fill="hold"/>
                                        <p:tgtEl>
                                          <p:spTgt spid="3">
                                            <p:txEl>
                                              <p:pRg st="4" end="4"/>
                                            </p:txEl>
                                          </p:spTgt>
                                        </p:tgtEl>
                                        <p:attrNameLst>
                                          <p:attrName>style.color</p:attrName>
                                        </p:attrNameLst>
                                      </p:cBhvr>
                                      <p:to>
                                        <a:srgbClr val="FFF124"/>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88076" y="2065163"/>
            <a:ext cx="5955495" cy="2430222"/>
          </a:xfrm>
        </p:spPr>
        <p:txBody>
          <a:bodyPr>
            <a:normAutofit/>
          </a:bodyPr>
          <a:lstStyle/>
          <a:p>
            <a:pPr marL="385745" lvl="1" indent="-385745" algn="ctr" defTabSz="685766">
              <a:spcBef>
                <a:spcPts val="0"/>
              </a:spcBef>
              <a:buNone/>
              <a:defRPr/>
            </a:pPr>
            <a:r>
              <a:rPr lang="en-US" sz="3225" b="1" dirty="0"/>
              <a:t>1 Year Value – $2,468.55</a:t>
            </a:r>
          </a:p>
          <a:p>
            <a:pPr marL="385745" lvl="1" indent="-385745" algn="ctr" defTabSz="685766">
              <a:spcBef>
                <a:spcPts val="0"/>
              </a:spcBef>
              <a:buNone/>
              <a:defRPr/>
            </a:pPr>
            <a:r>
              <a:rPr lang="en-US" sz="3225" b="1" dirty="0"/>
              <a:t>Over 10 Year Period - $19,559.55</a:t>
            </a:r>
          </a:p>
          <a:p>
            <a:pPr marL="385745" lvl="1" indent="-385745" algn="ctr" defTabSz="685766">
              <a:spcBef>
                <a:spcPts val="0"/>
              </a:spcBef>
              <a:buNone/>
              <a:defRPr/>
            </a:pPr>
            <a:r>
              <a:rPr lang="en-US" sz="3225" b="1" dirty="0"/>
              <a:t>Over 20 Year Period - $38,549.55</a:t>
            </a:r>
          </a:p>
          <a:p>
            <a:pPr marL="385745" lvl="1" indent="-385745" algn="ctr" defTabSz="685766">
              <a:spcBef>
                <a:spcPts val="0"/>
              </a:spcBef>
              <a:buNone/>
              <a:defRPr/>
            </a:pPr>
            <a:endParaRPr lang="en-US" sz="1275" b="1" dirty="0"/>
          </a:p>
          <a:p>
            <a:pPr marL="385745" lvl="1" indent="-385745" algn="ctr" defTabSz="685766">
              <a:spcBef>
                <a:spcPts val="0"/>
              </a:spcBef>
              <a:buNone/>
              <a:defRPr/>
            </a:pPr>
            <a:r>
              <a:rPr lang="en-US" sz="3225" b="1" dirty="0"/>
              <a:t>What is this worth to YOU?</a:t>
            </a:r>
          </a:p>
          <a:p>
            <a:pPr marL="385745" lvl="1" indent="-385745" algn="ctr" defTabSz="685766">
              <a:spcBef>
                <a:spcPts val="0"/>
              </a:spcBef>
              <a:buNone/>
              <a:defRPr/>
            </a:pPr>
            <a:endParaRPr lang="en-US" sz="3225" b="1" dirty="0"/>
          </a:p>
          <a:p>
            <a:pPr marL="385745" lvl="1" indent="-385745" algn="ctr" defTabSz="685766">
              <a:spcBef>
                <a:spcPts val="0"/>
              </a:spcBef>
              <a:buNone/>
              <a:defRPr/>
            </a:pPr>
            <a:endParaRPr lang="en-US" sz="3000" b="1" dirty="0"/>
          </a:p>
        </p:txBody>
      </p:sp>
      <p:sp>
        <p:nvSpPr>
          <p:cNvPr id="4" name="Rectangle 3"/>
          <p:cNvSpPr/>
          <p:nvPr/>
        </p:nvSpPr>
        <p:spPr>
          <a:xfrm>
            <a:off x="7549750" y="4976854"/>
            <a:ext cx="451253" cy="16664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6" name="Footer Placeholder 5"/>
          <p:cNvSpPr>
            <a:spLocks noGrp="1"/>
          </p:cNvSpPr>
          <p:nvPr>
            <p:ph type="ftr" sz="quarter" idx="11"/>
          </p:nvPr>
        </p:nvSpPr>
        <p:spPr/>
        <p:txBody>
          <a:bodyPr/>
          <a:lstStyle/>
          <a:p>
            <a:r>
              <a:rPr lang="en-US" dirty="0" smtClean="0"/>
              <a:t>Copyright© 2018 - Dr. Rashid A. Buttar, LLC  All Rights Reserved</a:t>
            </a:r>
            <a:endParaRPr lang="en-US" dirty="0"/>
          </a:p>
        </p:txBody>
      </p:sp>
      <p:sp>
        <p:nvSpPr>
          <p:cNvPr id="7" name="Slide Number Placeholder 6"/>
          <p:cNvSpPr>
            <a:spLocks noGrp="1"/>
          </p:cNvSpPr>
          <p:nvPr>
            <p:ph type="sldNum" sz="quarter" idx="12"/>
          </p:nvPr>
        </p:nvSpPr>
        <p:spPr/>
        <p:txBody>
          <a:bodyPr/>
          <a:lstStyle/>
          <a:p>
            <a:fld id="{B82CCC60-E8CD-4174-8B1A-7DF615B22EEF}" type="slidenum">
              <a:rPr lang="en-US" smtClean="0"/>
              <a:pPr/>
              <a:t>89</a:t>
            </a:fld>
            <a:endParaRPr lang="en-US"/>
          </a:p>
        </p:txBody>
      </p:sp>
      <p:sp>
        <p:nvSpPr>
          <p:cNvPr id="8" name="Title 1"/>
          <p:cNvSpPr>
            <a:spLocks noGrp="1"/>
          </p:cNvSpPr>
          <p:nvPr>
            <p:ph type="title"/>
          </p:nvPr>
        </p:nvSpPr>
        <p:spPr>
          <a:xfrm>
            <a:off x="1479724" y="1408699"/>
            <a:ext cx="6172200" cy="343586"/>
          </a:xfrm>
        </p:spPr>
        <p:txBody>
          <a:bodyPr>
            <a:noAutofit/>
          </a:bodyPr>
          <a:lstStyle/>
          <a:p>
            <a:pPr algn="ctr"/>
            <a:r>
              <a:rPr lang="en-US" b="1" dirty="0" smtClean="0">
                <a:solidFill>
                  <a:srgbClr val="FFFF00"/>
                </a:solidFill>
              </a:rPr>
              <a:t>The “MAP to get AHEAD” Program</a:t>
            </a:r>
            <a:endParaRPr lang="en-US" b="1" dirty="0">
              <a:solidFill>
                <a:srgbClr val="FFFF00"/>
              </a:solidFill>
            </a:endParaRPr>
          </a:p>
        </p:txBody>
      </p:sp>
    </p:spTree>
    <p:extLst>
      <p:ext uri="{BB962C8B-B14F-4D97-AF65-F5344CB8AC3E}">
        <p14:creationId xmlns:p14="http://schemas.microsoft.com/office/powerpoint/2010/main" val="44169602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 calcmode="lin" valueType="num">
                                      <p:cBhvr>
                                        <p:cTn id="28"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30" dur="500"/>
                                        <p:tgtEl>
                                          <p:spTgt spid="3">
                                            <p:txEl>
                                              <p:pRg st="4" end="4"/>
                                            </p:txEl>
                                          </p:spTgt>
                                        </p:tgtEl>
                                      </p:cBhvr>
                                    </p:animEffect>
                                  </p:childTnLst>
                                </p:cTn>
                              </p:par>
                              <p:par>
                                <p:cTn id="31" presetID="3" presetClass="emph" presetSubtype="2" fill="hold" nodeType="withEffect">
                                  <p:stCondLst>
                                    <p:cond delay="0"/>
                                  </p:stCondLst>
                                  <p:childTnLst>
                                    <p:animClr clrSpc="rgb" dir="cw">
                                      <p:cBhvr override="childStyle">
                                        <p:cTn id="32" dur="2000" fill="hold"/>
                                        <p:tgtEl>
                                          <p:spTgt spid="3">
                                            <p:txEl>
                                              <p:pRg st="0" end="0"/>
                                            </p:txEl>
                                          </p:spTgt>
                                        </p:tgtEl>
                                        <p:attrNameLst>
                                          <p:attrName>style.color</p:attrName>
                                        </p:attrNameLst>
                                      </p:cBhvr>
                                      <p:to>
                                        <a:srgbClr val="FFF124"/>
                                      </p:to>
                                    </p:animClr>
                                  </p:childTnLst>
                                </p:cTn>
                              </p:par>
                              <p:par>
                                <p:cTn id="33" presetID="3" presetClass="emph" presetSubtype="2" fill="hold" nodeType="withEffect">
                                  <p:stCondLst>
                                    <p:cond delay="0"/>
                                  </p:stCondLst>
                                  <p:childTnLst>
                                    <p:animClr clrSpc="rgb" dir="cw">
                                      <p:cBhvr override="childStyle">
                                        <p:cTn id="34" dur="2000" fill="hold"/>
                                        <p:tgtEl>
                                          <p:spTgt spid="3">
                                            <p:txEl>
                                              <p:pRg st="1" end="1"/>
                                            </p:txEl>
                                          </p:spTgt>
                                        </p:tgtEl>
                                        <p:attrNameLst>
                                          <p:attrName>style.color</p:attrName>
                                        </p:attrNameLst>
                                      </p:cBhvr>
                                      <p:to>
                                        <a:srgbClr val="FFF124"/>
                                      </p:to>
                                    </p:animClr>
                                  </p:childTnLst>
                                </p:cTn>
                              </p:par>
                              <p:par>
                                <p:cTn id="35" presetID="3" presetClass="emph" presetSubtype="2" fill="hold" nodeType="withEffect">
                                  <p:stCondLst>
                                    <p:cond delay="0"/>
                                  </p:stCondLst>
                                  <p:childTnLst>
                                    <p:animClr clrSpc="rgb" dir="cw">
                                      <p:cBhvr override="childStyle">
                                        <p:cTn id="36" dur="2000" fill="hold"/>
                                        <p:tgtEl>
                                          <p:spTgt spid="3">
                                            <p:txEl>
                                              <p:pRg st="2" end="2"/>
                                            </p:txEl>
                                          </p:spTgt>
                                        </p:tgtEl>
                                        <p:attrNameLst>
                                          <p:attrName>style.color</p:attrName>
                                        </p:attrNameLst>
                                      </p:cBhvr>
                                      <p:to>
                                        <a:srgbClr val="FFF124"/>
                                      </p:to>
                                    </p:animClr>
                                  </p:childTnLst>
                                </p:cTn>
                              </p:par>
                              <p:par>
                                <p:cTn id="37" presetID="3" presetClass="emph" presetSubtype="2" fill="hold" nodeType="withEffect">
                                  <p:stCondLst>
                                    <p:cond delay="0"/>
                                  </p:stCondLst>
                                  <p:childTnLst>
                                    <p:animClr clrSpc="rgb" dir="cw">
                                      <p:cBhvr override="childStyle">
                                        <p:cTn id="38" dur="2000" fill="hold"/>
                                        <p:tgtEl>
                                          <p:spTgt spid="3">
                                            <p:txEl>
                                              <p:pRg st="4" end="4"/>
                                            </p:txEl>
                                          </p:spTgt>
                                        </p:tgtEl>
                                        <p:attrNameLst>
                                          <p:attrName>style.color</p:attrName>
                                        </p:attrNameLst>
                                      </p:cBhvr>
                                      <p:to>
                                        <a:srgbClr val="FFF124"/>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Now, here is the </a:t>
            </a:r>
            <a:r>
              <a:rPr lang="en-US" b="1" dirty="0"/>
              <a:t>BIG FAVOR </a:t>
            </a:r>
            <a:r>
              <a:rPr lang="en-US" b="1" dirty="0" smtClean="0"/>
              <a:t>I HAVE TO </a:t>
            </a:r>
            <a:r>
              <a:rPr lang="en-US" b="1" dirty="0"/>
              <a:t>ASK </a:t>
            </a:r>
            <a:r>
              <a:rPr lang="en-US" b="1" dirty="0" smtClean="0"/>
              <a:t>YOU</a:t>
            </a:r>
            <a:endParaRPr lang="en-US" b="1" dirty="0"/>
          </a:p>
        </p:txBody>
      </p:sp>
      <p:sp>
        <p:nvSpPr>
          <p:cNvPr id="3" name="Content Placeholder 2"/>
          <p:cNvSpPr>
            <a:spLocks noGrp="1"/>
          </p:cNvSpPr>
          <p:nvPr>
            <p:ph idx="1"/>
          </p:nvPr>
        </p:nvSpPr>
        <p:spPr>
          <a:xfrm>
            <a:off x="1365199" y="1540991"/>
            <a:ext cx="6413609" cy="2932920"/>
          </a:xfrm>
        </p:spPr>
        <p:txBody>
          <a:bodyPr>
            <a:normAutofit fontScale="92500"/>
          </a:bodyPr>
          <a:lstStyle/>
          <a:p>
            <a:pPr marL="0" indent="0" algn="ctr">
              <a:buNone/>
            </a:pPr>
            <a:r>
              <a:rPr lang="en-US" sz="3000" b="1" dirty="0"/>
              <a:t>WILL YOU JOIN ME?</a:t>
            </a:r>
          </a:p>
          <a:p>
            <a:pPr lvl="1"/>
            <a:r>
              <a:rPr lang="en-US" dirty="0" smtClean="0"/>
              <a:t>Because I need YOUR help to help get the truth out</a:t>
            </a:r>
            <a:endParaRPr lang="en-US" sz="2400" b="1" dirty="0"/>
          </a:p>
          <a:p>
            <a:pPr lvl="1"/>
            <a:r>
              <a:rPr lang="en-US" dirty="0" smtClean="0"/>
              <a:t>Because others need YOUR help to help guide them </a:t>
            </a:r>
          </a:p>
          <a:p>
            <a:pPr lvl="1"/>
            <a:r>
              <a:rPr lang="en-US" dirty="0" smtClean="0"/>
              <a:t>Because we have to protect SOCIETY for our children</a:t>
            </a:r>
          </a:p>
          <a:p>
            <a:pPr lvl="1"/>
            <a:r>
              <a:rPr lang="en-US" dirty="0" smtClean="0"/>
              <a:t>Because we need to protect the World for our future</a:t>
            </a:r>
          </a:p>
          <a:p>
            <a:pPr lvl="1"/>
            <a:r>
              <a:rPr lang="en-US" dirty="0" smtClean="0"/>
              <a:t>Because it’s time now, to do what each of us CAN do</a:t>
            </a:r>
          </a:p>
          <a:p>
            <a:pPr lvl="1"/>
            <a:r>
              <a:rPr lang="en-US" sz="2400" b="1" dirty="0"/>
              <a:t>Because Spiritually, we are now evolving!</a:t>
            </a:r>
          </a:p>
          <a:p>
            <a:endParaRPr lang="en-US" dirty="0"/>
          </a:p>
        </p:txBody>
      </p:sp>
      <p:sp>
        <p:nvSpPr>
          <p:cNvPr id="4" name="Rectangle 3"/>
          <p:cNvSpPr/>
          <p:nvPr/>
        </p:nvSpPr>
        <p:spPr>
          <a:xfrm>
            <a:off x="7549750" y="4976854"/>
            <a:ext cx="451253" cy="16664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6" name="Footer Placeholder 5"/>
          <p:cNvSpPr>
            <a:spLocks noGrp="1"/>
          </p:cNvSpPr>
          <p:nvPr>
            <p:ph type="ftr" sz="quarter" idx="11"/>
          </p:nvPr>
        </p:nvSpPr>
        <p:spPr/>
        <p:txBody>
          <a:bodyPr/>
          <a:lstStyle/>
          <a:p>
            <a:r>
              <a:rPr lang="en-US" dirty="0" smtClean="0"/>
              <a:t>Copyright© 2018 - Dr. Rashid A. Buttar, LLC  All Rights Reserved</a:t>
            </a:r>
            <a:endParaRPr lang="en-US" dirty="0"/>
          </a:p>
        </p:txBody>
      </p:sp>
      <p:sp>
        <p:nvSpPr>
          <p:cNvPr id="7" name="Slide Number Placeholder 6"/>
          <p:cNvSpPr>
            <a:spLocks noGrp="1"/>
          </p:cNvSpPr>
          <p:nvPr>
            <p:ph type="sldNum" sz="quarter" idx="12"/>
          </p:nvPr>
        </p:nvSpPr>
        <p:spPr/>
        <p:txBody>
          <a:bodyPr/>
          <a:lstStyle/>
          <a:p>
            <a:fld id="{B82CCC60-E8CD-4174-8B1A-7DF615B22EEF}" type="slidenum">
              <a:rPr lang="en-US" smtClean="0"/>
              <a:pPr/>
              <a:t>90</a:t>
            </a:fld>
            <a:endParaRPr lang="en-US"/>
          </a:p>
        </p:txBody>
      </p:sp>
    </p:spTree>
    <p:extLst>
      <p:ext uri="{BB962C8B-B14F-4D97-AF65-F5344CB8AC3E}">
        <p14:creationId xmlns:p14="http://schemas.microsoft.com/office/powerpoint/2010/main" val="166382634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grpId="0" nodeType="clickEffect">
                                  <p:stCondLst>
                                    <p:cond delay="0"/>
                                  </p:stCondLst>
                                  <p:childTnLst>
                                    <p:animClr clrSpc="rgb" dir="cw">
                                      <p:cBhvr override="childStyle">
                                        <p:cTn id="6" dur="2000" fill="hold"/>
                                        <p:tgtEl>
                                          <p:spTgt spid="2"/>
                                        </p:tgtEl>
                                        <p:attrNameLst>
                                          <p:attrName>style.color</p:attrName>
                                        </p:attrNameLst>
                                      </p:cBhvr>
                                      <p:to>
                                        <a:srgbClr val="FFF124"/>
                                      </p:to>
                                    </p:animClr>
                                  </p:childTnLst>
                                </p:cTn>
                              </p:par>
                            </p:childTnLst>
                          </p:cTn>
                        </p:par>
                      </p:childTnLst>
                    </p:cTn>
                  </p:par>
                  <p:par>
                    <p:cTn id="7" fill="hold">
                      <p:stCondLst>
                        <p:cond delay="indefinite"/>
                      </p:stCondLst>
                      <p:childTnLst>
                        <p:par>
                          <p:cTn id="8" fill="hold">
                            <p:stCondLst>
                              <p:cond delay="0"/>
                            </p:stCondLst>
                            <p:childTnLst>
                              <p:par>
                                <p:cTn id="9" presetID="53" presetClass="entr" presetSubtype="16"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p:cTn id="11"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2"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3" dur="5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53" presetClass="entr" presetSubtype="16" fill="hold"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 calcmode="lin" valueType="num">
                                      <p:cBhvr>
                                        <p:cTn id="18"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9"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0" dur="500"/>
                                        <p:tgtEl>
                                          <p:spTgt spid="3">
                                            <p:txEl>
                                              <p:pRg st="1" end="1"/>
                                            </p:txEl>
                                          </p:spTgt>
                                        </p:tgtEl>
                                      </p:cBhvr>
                                    </p:animEffect>
                                  </p:childTnLst>
                                </p:cTn>
                              </p:par>
                              <p:par>
                                <p:cTn id="21" presetID="3" presetClass="emph" presetSubtype="2" fill="hold" nodeType="withEffect">
                                  <p:stCondLst>
                                    <p:cond delay="0"/>
                                  </p:stCondLst>
                                  <p:childTnLst>
                                    <p:animClr clrSpc="rgb" dir="cw">
                                      <p:cBhvr override="childStyle">
                                        <p:cTn id="22" dur="2000" fill="hold"/>
                                        <p:tgtEl>
                                          <p:spTgt spid="3">
                                            <p:txEl>
                                              <p:pRg st="0" end="0"/>
                                            </p:txEl>
                                          </p:spTgt>
                                        </p:tgtEl>
                                        <p:attrNameLst>
                                          <p:attrName>style.color</p:attrName>
                                        </p:attrNameLst>
                                      </p:cBhvr>
                                      <p:to>
                                        <a:srgbClr val="FFF124"/>
                                      </p:to>
                                    </p:animClr>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 calcmode="lin" valueType="num">
                                      <p:cBhvr>
                                        <p:cTn id="27"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8"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9" dur="500"/>
                                        <p:tgtEl>
                                          <p:spTgt spid="3">
                                            <p:txEl>
                                              <p:pRg st="2" end="2"/>
                                            </p:txEl>
                                          </p:spTgt>
                                        </p:tgtEl>
                                      </p:cBhvr>
                                    </p:animEffect>
                                  </p:childTnLst>
                                </p:cTn>
                              </p:par>
                              <p:par>
                                <p:cTn id="30" presetID="3" presetClass="emph" presetSubtype="2" fill="hold" nodeType="withEffect">
                                  <p:stCondLst>
                                    <p:cond delay="0"/>
                                  </p:stCondLst>
                                  <p:childTnLst>
                                    <p:animClr clrSpc="rgb" dir="cw">
                                      <p:cBhvr override="childStyle">
                                        <p:cTn id="31" dur="2000" fill="hold"/>
                                        <p:tgtEl>
                                          <p:spTgt spid="3">
                                            <p:txEl>
                                              <p:pRg st="1" end="1"/>
                                            </p:txEl>
                                          </p:spTgt>
                                        </p:tgtEl>
                                        <p:attrNameLst>
                                          <p:attrName>style.color</p:attrName>
                                        </p:attrNameLst>
                                      </p:cBhvr>
                                      <p:to>
                                        <a:srgbClr val="FFF124"/>
                                      </p:to>
                                    </p:animClr>
                                  </p:childTnLst>
                                </p:cTn>
                              </p:par>
                            </p:childTnLst>
                          </p:cTn>
                        </p:par>
                      </p:childTnLst>
                    </p:cTn>
                  </p:par>
                  <p:par>
                    <p:cTn id="32" fill="hold">
                      <p:stCondLst>
                        <p:cond delay="indefinite"/>
                      </p:stCondLst>
                      <p:childTnLst>
                        <p:par>
                          <p:cTn id="33" fill="hold">
                            <p:stCondLst>
                              <p:cond delay="0"/>
                            </p:stCondLst>
                            <p:childTnLst>
                              <p:par>
                                <p:cTn id="34" presetID="53" presetClass="entr" presetSubtype="16" fill="hold" nodeType="clickEffect">
                                  <p:stCondLst>
                                    <p:cond delay="0"/>
                                  </p:stCondLst>
                                  <p:childTnLst>
                                    <p:set>
                                      <p:cBhvr>
                                        <p:cTn id="35" dur="1" fill="hold">
                                          <p:stCondLst>
                                            <p:cond delay="0"/>
                                          </p:stCondLst>
                                        </p:cTn>
                                        <p:tgtEl>
                                          <p:spTgt spid="3">
                                            <p:txEl>
                                              <p:pRg st="3" end="3"/>
                                            </p:txEl>
                                          </p:spTgt>
                                        </p:tgtEl>
                                        <p:attrNameLst>
                                          <p:attrName>style.visibility</p:attrName>
                                        </p:attrNameLst>
                                      </p:cBhvr>
                                      <p:to>
                                        <p:strVal val="visible"/>
                                      </p:to>
                                    </p:set>
                                    <p:anim calcmode="lin" valueType="num">
                                      <p:cBhvr>
                                        <p:cTn id="36"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7"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8" dur="500"/>
                                        <p:tgtEl>
                                          <p:spTgt spid="3">
                                            <p:txEl>
                                              <p:pRg st="3" end="3"/>
                                            </p:txEl>
                                          </p:spTgt>
                                        </p:tgtEl>
                                      </p:cBhvr>
                                    </p:animEffect>
                                  </p:childTnLst>
                                </p:cTn>
                              </p:par>
                              <p:par>
                                <p:cTn id="39" presetID="3" presetClass="emph" presetSubtype="2" fill="hold" nodeType="withEffect">
                                  <p:stCondLst>
                                    <p:cond delay="0"/>
                                  </p:stCondLst>
                                  <p:childTnLst>
                                    <p:animClr clrSpc="rgb" dir="cw">
                                      <p:cBhvr override="childStyle">
                                        <p:cTn id="40" dur="2000" fill="hold"/>
                                        <p:tgtEl>
                                          <p:spTgt spid="3">
                                            <p:txEl>
                                              <p:pRg st="2" end="2"/>
                                            </p:txEl>
                                          </p:spTgt>
                                        </p:tgtEl>
                                        <p:attrNameLst>
                                          <p:attrName>style.color</p:attrName>
                                        </p:attrNameLst>
                                      </p:cBhvr>
                                      <p:to>
                                        <a:srgbClr val="FFF124"/>
                                      </p:to>
                                    </p:animClr>
                                  </p:childTnLst>
                                </p:cTn>
                              </p:par>
                            </p:childTnLst>
                          </p:cTn>
                        </p:par>
                      </p:childTnLst>
                    </p:cTn>
                  </p:par>
                  <p:par>
                    <p:cTn id="41" fill="hold">
                      <p:stCondLst>
                        <p:cond delay="indefinite"/>
                      </p:stCondLst>
                      <p:childTnLst>
                        <p:par>
                          <p:cTn id="42" fill="hold">
                            <p:stCondLst>
                              <p:cond delay="0"/>
                            </p:stCondLst>
                            <p:childTnLst>
                              <p:par>
                                <p:cTn id="43" presetID="53" presetClass="entr" presetSubtype="16" fill="hold" nodeType="clickEffect">
                                  <p:stCondLst>
                                    <p:cond delay="0"/>
                                  </p:stCondLst>
                                  <p:childTnLst>
                                    <p:set>
                                      <p:cBhvr>
                                        <p:cTn id="44" dur="1" fill="hold">
                                          <p:stCondLst>
                                            <p:cond delay="0"/>
                                          </p:stCondLst>
                                        </p:cTn>
                                        <p:tgtEl>
                                          <p:spTgt spid="3">
                                            <p:txEl>
                                              <p:pRg st="4" end="4"/>
                                            </p:txEl>
                                          </p:spTgt>
                                        </p:tgtEl>
                                        <p:attrNameLst>
                                          <p:attrName>style.visibility</p:attrName>
                                        </p:attrNameLst>
                                      </p:cBhvr>
                                      <p:to>
                                        <p:strVal val="visible"/>
                                      </p:to>
                                    </p:set>
                                    <p:anim calcmode="lin" valueType="num">
                                      <p:cBhvr>
                                        <p:cTn id="45"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6"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47" dur="500"/>
                                        <p:tgtEl>
                                          <p:spTgt spid="3">
                                            <p:txEl>
                                              <p:pRg st="4" end="4"/>
                                            </p:txEl>
                                          </p:spTgt>
                                        </p:tgtEl>
                                      </p:cBhvr>
                                    </p:animEffect>
                                  </p:childTnLst>
                                </p:cTn>
                              </p:par>
                              <p:par>
                                <p:cTn id="48" presetID="3" presetClass="emph" presetSubtype="2" fill="hold" nodeType="withEffect">
                                  <p:stCondLst>
                                    <p:cond delay="0"/>
                                  </p:stCondLst>
                                  <p:childTnLst>
                                    <p:animClr clrSpc="rgb" dir="cw">
                                      <p:cBhvr override="childStyle">
                                        <p:cTn id="49" dur="2000" fill="hold"/>
                                        <p:tgtEl>
                                          <p:spTgt spid="3">
                                            <p:txEl>
                                              <p:pRg st="3" end="3"/>
                                            </p:txEl>
                                          </p:spTgt>
                                        </p:tgtEl>
                                        <p:attrNameLst>
                                          <p:attrName>style.color</p:attrName>
                                        </p:attrNameLst>
                                      </p:cBhvr>
                                      <p:to>
                                        <a:srgbClr val="FFF124"/>
                                      </p:to>
                                    </p:animClr>
                                  </p:childTnLst>
                                </p:cTn>
                              </p:par>
                            </p:childTnLst>
                          </p:cTn>
                        </p:par>
                      </p:childTnLst>
                    </p:cTn>
                  </p:par>
                  <p:par>
                    <p:cTn id="50" fill="hold">
                      <p:stCondLst>
                        <p:cond delay="indefinite"/>
                      </p:stCondLst>
                      <p:childTnLst>
                        <p:par>
                          <p:cTn id="51" fill="hold">
                            <p:stCondLst>
                              <p:cond delay="0"/>
                            </p:stCondLst>
                            <p:childTnLst>
                              <p:par>
                                <p:cTn id="52" presetID="53" presetClass="entr" presetSubtype="16" fill="hold" nodeType="clickEffect">
                                  <p:stCondLst>
                                    <p:cond delay="0"/>
                                  </p:stCondLst>
                                  <p:childTnLst>
                                    <p:set>
                                      <p:cBhvr>
                                        <p:cTn id="53" dur="1" fill="hold">
                                          <p:stCondLst>
                                            <p:cond delay="0"/>
                                          </p:stCondLst>
                                        </p:cTn>
                                        <p:tgtEl>
                                          <p:spTgt spid="3">
                                            <p:txEl>
                                              <p:pRg st="5" end="5"/>
                                            </p:txEl>
                                          </p:spTgt>
                                        </p:tgtEl>
                                        <p:attrNameLst>
                                          <p:attrName>style.visibility</p:attrName>
                                        </p:attrNameLst>
                                      </p:cBhvr>
                                      <p:to>
                                        <p:strVal val="visible"/>
                                      </p:to>
                                    </p:set>
                                    <p:anim calcmode="lin" valueType="num">
                                      <p:cBhvr>
                                        <p:cTn id="54"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55" dur="5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56" dur="500"/>
                                        <p:tgtEl>
                                          <p:spTgt spid="3">
                                            <p:txEl>
                                              <p:pRg st="5" end="5"/>
                                            </p:txEl>
                                          </p:spTgt>
                                        </p:tgtEl>
                                      </p:cBhvr>
                                    </p:animEffect>
                                  </p:childTnLst>
                                </p:cTn>
                              </p:par>
                              <p:par>
                                <p:cTn id="57" presetID="3" presetClass="emph" presetSubtype="2" fill="hold" nodeType="withEffect">
                                  <p:stCondLst>
                                    <p:cond delay="0"/>
                                  </p:stCondLst>
                                  <p:childTnLst>
                                    <p:animClr clrSpc="rgb" dir="cw">
                                      <p:cBhvr override="childStyle">
                                        <p:cTn id="58" dur="2000" fill="hold"/>
                                        <p:tgtEl>
                                          <p:spTgt spid="3">
                                            <p:txEl>
                                              <p:pRg st="4" end="4"/>
                                            </p:txEl>
                                          </p:spTgt>
                                        </p:tgtEl>
                                        <p:attrNameLst>
                                          <p:attrName>style.color</p:attrName>
                                        </p:attrNameLst>
                                      </p:cBhvr>
                                      <p:to>
                                        <a:srgbClr val="FFF124"/>
                                      </p:to>
                                    </p:animClr>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nodeType="clickEffect">
                                  <p:stCondLst>
                                    <p:cond delay="0"/>
                                  </p:stCondLst>
                                  <p:childTnLst>
                                    <p:set>
                                      <p:cBhvr>
                                        <p:cTn id="62" dur="1" fill="hold">
                                          <p:stCondLst>
                                            <p:cond delay="0"/>
                                          </p:stCondLst>
                                        </p:cTn>
                                        <p:tgtEl>
                                          <p:spTgt spid="3">
                                            <p:txEl>
                                              <p:pRg st="6" end="6"/>
                                            </p:txEl>
                                          </p:spTgt>
                                        </p:tgtEl>
                                        <p:attrNameLst>
                                          <p:attrName>style.visibility</p:attrName>
                                        </p:attrNameLst>
                                      </p:cBhvr>
                                      <p:to>
                                        <p:strVal val="visible"/>
                                      </p:to>
                                    </p:set>
                                    <p:anim calcmode="lin" valueType="num">
                                      <p:cBhvr>
                                        <p:cTn id="63" dur="500" fill="hold"/>
                                        <p:tgtEl>
                                          <p:spTgt spid="3">
                                            <p:txEl>
                                              <p:pRg st="6" end="6"/>
                                            </p:txEl>
                                          </p:spTgt>
                                        </p:tgtEl>
                                        <p:attrNameLst>
                                          <p:attrName>ppt_w</p:attrName>
                                        </p:attrNameLst>
                                      </p:cBhvr>
                                      <p:tavLst>
                                        <p:tav tm="0">
                                          <p:val>
                                            <p:fltVal val="0"/>
                                          </p:val>
                                        </p:tav>
                                        <p:tav tm="100000">
                                          <p:val>
                                            <p:strVal val="#ppt_w"/>
                                          </p:val>
                                        </p:tav>
                                      </p:tavLst>
                                    </p:anim>
                                    <p:anim calcmode="lin" valueType="num">
                                      <p:cBhvr>
                                        <p:cTn id="64" dur="500" fill="hold"/>
                                        <p:tgtEl>
                                          <p:spTgt spid="3">
                                            <p:txEl>
                                              <p:pRg st="6" end="6"/>
                                            </p:txEl>
                                          </p:spTgt>
                                        </p:tgtEl>
                                        <p:attrNameLst>
                                          <p:attrName>ppt_h</p:attrName>
                                        </p:attrNameLst>
                                      </p:cBhvr>
                                      <p:tavLst>
                                        <p:tav tm="0">
                                          <p:val>
                                            <p:fltVal val="0"/>
                                          </p:val>
                                        </p:tav>
                                        <p:tav tm="100000">
                                          <p:val>
                                            <p:strVal val="#ppt_h"/>
                                          </p:val>
                                        </p:tav>
                                      </p:tavLst>
                                    </p:anim>
                                    <p:animEffect transition="in" filter="fade">
                                      <p:cBhvr>
                                        <p:cTn id="65" dur="500"/>
                                        <p:tgtEl>
                                          <p:spTgt spid="3">
                                            <p:txEl>
                                              <p:pRg st="6" end="6"/>
                                            </p:txEl>
                                          </p:spTgt>
                                        </p:tgtEl>
                                      </p:cBhvr>
                                    </p:animEffect>
                                  </p:childTnLst>
                                </p:cTn>
                              </p:par>
                              <p:par>
                                <p:cTn id="66" presetID="3" presetClass="emph" presetSubtype="2" fill="hold" nodeType="withEffect">
                                  <p:stCondLst>
                                    <p:cond delay="0"/>
                                  </p:stCondLst>
                                  <p:childTnLst>
                                    <p:animClr clrSpc="rgb" dir="cw">
                                      <p:cBhvr override="childStyle">
                                        <p:cTn id="67" dur="2000" fill="hold"/>
                                        <p:tgtEl>
                                          <p:spTgt spid="3">
                                            <p:txEl>
                                              <p:pRg st="5" end="5"/>
                                            </p:txEl>
                                          </p:spTgt>
                                        </p:tgtEl>
                                        <p:attrNameLst>
                                          <p:attrName>style.color</p:attrName>
                                        </p:attrNameLst>
                                      </p:cBhvr>
                                      <p:to>
                                        <a:srgbClr val="FFF124"/>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smtClean="0"/>
              <a:t>I NEED YOUR HELP TO SPREAD THE TRUTH!</a:t>
            </a:r>
            <a:endParaRPr lang="en-US" b="1" dirty="0"/>
          </a:p>
        </p:txBody>
      </p:sp>
      <p:sp>
        <p:nvSpPr>
          <p:cNvPr id="3" name="Content Placeholder 2"/>
          <p:cNvSpPr>
            <a:spLocks noGrp="1"/>
          </p:cNvSpPr>
          <p:nvPr>
            <p:ph idx="1"/>
          </p:nvPr>
        </p:nvSpPr>
        <p:spPr>
          <a:xfrm>
            <a:off x="1250669" y="1540991"/>
            <a:ext cx="6642667" cy="2932920"/>
          </a:xfrm>
        </p:spPr>
        <p:txBody>
          <a:bodyPr>
            <a:normAutofit/>
          </a:bodyPr>
          <a:lstStyle/>
          <a:p>
            <a:pPr marL="0" indent="0" algn="ctr">
              <a:buNone/>
            </a:pPr>
            <a:r>
              <a:rPr lang="en-US" sz="3000" b="1" dirty="0"/>
              <a:t>WHY?</a:t>
            </a:r>
          </a:p>
          <a:p>
            <a:pPr lvl="1">
              <a:buFont typeface="Wingdings" charset="2"/>
              <a:buChar char="Ø"/>
            </a:pPr>
            <a:r>
              <a:rPr lang="en-US" sz="2625" dirty="0"/>
              <a:t>Because you may be making a Change in someone else’s life you didn’t even realize</a:t>
            </a:r>
          </a:p>
          <a:p>
            <a:pPr lvl="1">
              <a:buFont typeface="Wingdings" charset="2"/>
              <a:buChar char="Ø"/>
            </a:pPr>
            <a:r>
              <a:rPr lang="en-US" sz="2625" dirty="0"/>
              <a:t>Because it benefits us “energetically”</a:t>
            </a:r>
          </a:p>
          <a:p>
            <a:pPr lvl="1">
              <a:buFont typeface="Wingdings" charset="2"/>
              <a:buChar char="Ø"/>
            </a:pPr>
            <a:r>
              <a:rPr lang="en-US" sz="2625" dirty="0"/>
              <a:t>Because you’re helping YOUR “tribe” grow</a:t>
            </a:r>
            <a:endParaRPr lang="en-US" sz="2625" b="1" dirty="0"/>
          </a:p>
          <a:p>
            <a:pPr lvl="1">
              <a:buFont typeface="Wingdings" charset="2"/>
              <a:buChar char="Ø"/>
            </a:pPr>
            <a:r>
              <a:rPr lang="en-US" sz="2625" dirty="0"/>
              <a:t>Because it’s the Right Thing To Do now</a:t>
            </a:r>
            <a:endParaRPr lang="en-US" sz="2400" dirty="0"/>
          </a:p>
        </p:txBody>
      </p:sp>
      <p:sp>
        <p:nvSpPr>
          <p:cNvPr id="4" name="Rectangle 3"/>
          <p:cNvSpPr/>
          <p:nvPr/>
        </p:nvSpPr>
        <p:spPr>
          <a:xfrm>
            <a:off x="7549750" y="4976854"/>
            <a:ext cx="451253" cy="16664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6" name="Footer Placeholder 5"/>
          <p:cNvSpPr>
            <a:spLocks noGrp="1"/>
          </p:cNvSpPr>
          <p:nvPr>
            <p:ph type="ftr" sz="quarter" idx="11"/>
          </p:nvPr>
        </p:nvSpPr>
        <p:spPr/>
        <p:txBody>
          <a:bodyPr/>
          <a:lstStyle/>
          <a:p>
            <a:r>
              <a:rPr lang="en-US" dirty="0" smtClean="0"/>
              <a:t>Copyright© 2018 - Dr. Rashid A. Buttar, LLC  All Rights Reserved</a:t>
            </a:r>
            <a:endParaRPr lang="en-US" dirty="0"/>
          </a:p>
        </p:txBody>
      </p:sp>
      <p:sp>
        <p:nvSpPr>
          <p:cNvPr id="7" name="Slide Number Placeholder 6"/>
          <p:cNvSpPr>
            <a:spLocks noGrp="1"/>
          </p:cNvSpPr>
          <p:nvPr>
            <p:ph type="sldNum" sz="quarter" idx="12"/>
          </p:nvPr>
        </p:nvSpPr>
        <p:spPr/>
        <p:txBody>
          <a:bodyPr/>
          <a:lstStyle/>
          <a:p>
            <a:fld id="{B82CCC60-E8CD-4174-8B1A-7DF615B22EEF}" type="slidenum">
              <a:rPr lang="en-US" smtClean="0"/>
              <a:pPr/>
              <a:t>91</a:t>
            </a:fld>
            <a:endParaRPr lang="en-US"/>
          </a:p>
        </p:txBody>
      </p:sp>
    </p:spTree>
    <p:extLst>
      <p:ext uri="{BB962C8B-B14F-4D97-AF65-F5344CB8AC3E}">
        <p14:creationId xmlns:p14="http://schemas.microsoft.com/office/powerpoint/2010/main" val="160949061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grpId="0" nodeType="clickEffect">
                                  <p:stCondLst>
                                    <p:cond delay="0"/>
                                  </p:stCondLst>
                                  <p:childTnLst>
                                    <p:animClr clrSpc="rgb" dir="cw">
                                      <p:cBhvr override="childStyle">
                                        <p:cTn id="6" dur="2000" fill="hold"/>
                                        <p:tgtEl>
                                          <p:spTgt spid="2"/>
                                        </p:tgtEl>
                                        <p:attrNameLst>
                                          <p:attrName>style.color</p:attrName>
                                        </p:attrNameLst>
                                      </p:cBhvr>
                                      <p:to>
                                        <a:srgbClr val="FFF124"/>
                                      </p:to>
                                    </p:animClr>
                                  </p:childTnLst>
                                </p:cTn>
                              </p:par>
                            </p:childTnLst>
                          </p:cTn>
                        </p:par>
                      </p:childTnLst>
                    </p:cTn>
                  </p:par>
                  <p:par>
                    <p:cTn id="7" fill="hold">
                      <p:stCondLst>
                        <p:cond delay="indefinite"/>
                      </p:stCondLst>
                      <p:childTnLst>
                        <p:par>
                          <p:cTn id="8" fill="hold">
                            <p:stCondLst>
                              <p:cond delay="0"/>
                            </p:stCondLst>
                            <p:childTnLst>
                              <p:par>
                                <p:cTn id="9" presetID="53" presetClass="entr" presetSubtype="16"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p:cTn id="11"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2"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3" dur="5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53" presetClass="entr" presetSubtype="16" fill="hold" nodeType="click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 calcmode="lin" valueType="num">
                                      <p:cBhvr>
                                        <p:cTn id="18"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9"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0" dur="500"/>
                                        <p:tgtEl>
                                          <p:spTgt spid="3">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 calcmode="lin" valueType="num">
                                      <p:cBhvr>
                                        <p:cTn id="25"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6"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7" dur="500"/>
                                        <p:tgtEl>
                                          <p:spTgt spid="3">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ntr" presetSubtype="16" fill="hold" nodeType="clickEffect">
                                  <p:stCondLst>
                                    <p:cond delay="0"/>
                                  </p:stCondLst>
                                  <p:childTnLst>
                                    <p:set>
                                      <p:cBhvr>
                                        <p:cTn id="31" dur="1" fill="hold">
                                          <p:stCondLst>
                                            <p:cond delay="0"/>
                                          </p:stCondLst>
                                        </p:cTn>
                                        <p:tgtEl>
                                          <p:spTgt spid="3">
                                            <p:txEl>
                                              <p:pRg st="3" end="3"/>
                                            </p:txEl>
                                          </p:spTgt>
                                        </p:tgtEl>
                                        <p:attrNameLst>
                                          <p:attrName>style.visibility</p:attrName>
                                        </p:attrNameLst>
                                      </p:cBhvr>
                                      <p:to>
                                        <p:strVal val="visible"/>
                                      </p:to>
                                    </p:set>
                                    <p:anim calcmode="lin" valueType="num">
                                      <p:cBhvr>
                                        <p:cTn id="32"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3"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4" dur="500"/>
                                        <p:tgtEl>
                                          <p:spTgt spid="3">
                                            <p:txEl>
                                              <p:pRg st="3" end="3"/>
                                            </p:txEl>
                                          </p:spTgt>
                                        </p:tgtEl>
                                      </p:cBhvr>
                                    </p:animEffect>
                                  </p:childTnLst>
                                </p:cTn>
                              </p:par>
                              <p:par>
                                <p:cTn id="35" presetID="3" presetClass="emph" presetSubtype="2" fill="hold" nodeType="withEffect">
                                  <p:stCondLst>
                                    <p:cond delay="0"/>
                                  </p:stCondLst>
                                  <p:childTnLst>
                                    <p:animClr clrSpc="rgb" dir="cw">
                                      <p:cBhvr override="childStyle">
                                        <p:cTn id="36" dur="2000" fill="hold"/>
                                        <p:tgtEl>
                                          <p:spTgt spid="3">
                                            <p:txEl>
                                              <p:pRg st="0" end="0"/>
                                            </p:txEl>
                                          </p:spTgt>
                                        </p:tgtEl>
                                        <p:attrNameLst>
                                          <p:attrName>style.color</p:attrName>
                                        </p:attrNameLst>
                                      </p:cBhvr>
                                      <p:to>
                                        <a:srgbClr val="FFF124"/>
                                      </p:to>
                                    </p:animClr>
                                  </p:childTnLst>
                                </p:cTn>
                              </p:par>
                              <p:par>
                                <p:cTn id="37" presetID="3" presetClass="emph" presetSubtype="2" fill="hold" nodeType="withEffect">
                                  <p:stCondLst>
                                    <p:cond delay="0"/>
                                  </p:stCondLst>
                                  <p:childTnLst>
                                    <p:animClr clrSpc="rgb" dir="cw">
                                      <p:cBhvr override="childStyle">
                                        <p:cTn id="38" dur="2000" fill="hold"/>
                                        <p:tgtEl>
                                          <p:spTgt spid="3">
                                            <p:txEl>
                                              <p:pRg st="2" end="2"/>
                                            </p:txEl>
                                          </p:spTgt>
                                        </p:tgtEl>
                                        <p:attrNameLst>
                                          <p:attrName>style.color</p:attrName>
                                        </p:attrNameLst>
                                      </p:cBhvr>
                                      <p:to>
                                        <a:srgbClr val="FFF124"/>
                                      </p:to>
                                    </p:animClr>
                                  </p:childTnLst>
                                </p:cTn>
                              </p:par>
                              <p:par>
                                <p:cTn id="39" presetID="3" presetClass="emph" presetSubtype="2" fill="hold" nodeType="withEffect">
                                  <p:stCondLst>
                                    <p:cond delay="0"/>
                                  </p:stCondLst>
                                  <p:childTnLst>
                                    <p:animClr clrSpc="rgb" dir="cw">
                                      <p:cBhvr override="childStyle">
                                        <p:cTn id="40" dur="2000" fill="hold"/>
                                        <p:tgtEl>
                                          <p:spTgt spid="3">
                                            <p:txEl>
                                              <p:pRg st="1" end="1"/>
                                            </p:txEl>
                                          </p:spTgt>
                                        </p:tgtEl>
                                        <p:attrNameLst>
                                          <p:attrName>style.color</p:attrName>
                                        </p:attrNameLst>
                                      </p:cBhvr>
                                      <p:to>
                                        <a:srgbClr val="FFF124"/>
                                      </p:to>
                                    </p:animClr>
                                  </p:childTnLst>
                                </p:cTn>
                              </p:par>
                              <p:par>
                                <p:cTn id="41" presetID="3" presetClass="emph" presetSubtype="2" fill="hold" nodeType="withEffect">
                                  <p:stCondLst>
                                    <p:cond delay="0"/>
                                  </p:stCondLst>
                                  <p:childTnLst>
                                    <p:animClr clrSpc="rgb" dir="cw">
                                      <p:cBhvr override="childStyle">
                                        <p:cTn id="42" dur="2000" fill="hold"/>
                                        <p:tgtEl>
                                          <p:spTgt spid="3">
                                            <p:txEl>
                                              <p:pRg st="3" end="3"/>
                                            </p:txEl>
                                          </p:spTgt>
                                        </p:tgtEl>
                                        <p:attrNameLst>
                                          <p:attrName>style.color</p:attrName>
                                        </p:attrNameLst>
                                      </p:cBhvr>
                                      <p:to>
                                        <a:srgbClr val="FFF124"/>
                                      </p:to>
                                    </p:animClr>
                                  </p:childTnLst>
                                </p:cTn>
                              </p:par>
                            </p:childTnLst>
                          </p:cTn>
                        </p:par>
                      </p:childTnLst>
                    </p:cTn>
                  </p:par>
                  <p:par>
                    <p:cTn id="43" fill="hold">
                      <p:stCondLst>
                        <p:cond delay="indefinite"/>
                      </p:stCondLst>
                      <p:childTnLst>
                        <p:par>
                          <p:cTn id="44" fill="hold">
                            <p:stCondLst>
                              <p:cond delay="0"/>
                            </p:stCondLst>
                            <p:childTnLst>
                              <p:par>
                                <p:cTn id="45" presetID="53" presetClass="entr" presetSubtype="16" fill="hold" nodeType="clickEffect">
                                  <p:stCondLst>
                                    <p:cond delay="0"/>
                                  </p:stCondLst>
                                  <p:childTnLst>
                                    <p:set>
                                      <p:cBhvr>
                                        <p:cTn id="46" dur="1" fill="hold">
                                          <p:stCondLst>
                                            <p:cond delay="0"/>
                                          </p:stCondLst>
                                        </p:cTn>
                                        <p:tgtEl>
                                          <p:spTgt spid="3">
                                            <p:txEl>
                                              <p:pRg st="4" end="4"/>
                                            </p:txEl>
                                          </p:spTgt>
                                        </p:tgtEl>
                                        <p:attrNameLst>
                                          <p:attrName>style.visibility</p:attrName>
                                        </p:attrNameLst>
                                      </p:cBhvr>
                                      <p:to>
                                        <p:strVal val="visible"/>
                                      </p:to>
                                    </p:set>
                                    <p:anim calcmode="lin" valueType="num">
                                      <p:cBhvr>
                                        <p:cTn id="47"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8"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49" dur="500"/>
                                        <p:tgtEl>
                                          <p:spTgt spid="3">
                                            <p:txEl>
                                              <p:pRg st="4" end="4"/>
                                            </p:txEl>
                                          </p:spTgt>
                                        </p:tgtEl>
                                      </p:cBhvr>
                                    </p:animEffect>
                                  </p:childTnLst>
                                </p:cTn>
                              </p:par>
                              <p:par>
                                <p:cTn id="50" presetID="3" presetClass="emph" presetSubtype="2" fill="hold" nodeType="withEffect">
                                  <p:stCondLst>
                                    <p:cond delay="0"/>
                                  </p:stCondLst>
                                  <p:childTnLst>
                                    <p:animClr clrSpc="rgb" dir="cw">
                                      <p:cBhvr override="childStyle">
                                        <p:cTn id="51" dur="2000" fill="hold"/>
                                        <p:tgtEl>
                                          <p:spTgt spid="3">
                                            <p:txEl>
                                              <p:pRg st="4" end="4"/>
                                            </p:txEl>
                                          </p:spTgt>
                                        </p:tgtEl>
                                        <p:attrNameLst>
                                          <p:attrName>style.color</p:attrName>
                                        </p:attrNameLst>
                                      </p:cBhvr>
                                      <p:to>
                                        <a:srgbClr val="FFF124"/>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smtClean="0"/>
              <a:t>I NEED YOUR HELP TO SPREAD THE TRUTH!</a:t>
            </a:r>
            <a:endParaRPr lang="en-US" b="1" dirty="0"/>
          </a:p>
        </p:txBody>
      </p:sp>
      <p:sp>
        <p:nvSpPr>
          <p:cNvPr id="3" name="Content Placeholder 2"/>
          <p:cNvSpPr>
            <a:spLocks noGrp="1"/>
          </p:cNvSpPr>
          <p:nvPr>
            <p:ph idx="1"/>
          </p:nvPr>
        </p:nvSpPr>
        <p:spPr>
          <a:xfrm>
            <a:off x="1250669" y="1540991"/>
            <a:ext cx="6642667" cy="2932920"/>
          </a:xfrm>
        </p:spPr>
        <p:txBody>
          <a:bodyPr>
            <a:normAutofit fontScale="92500" lnSpcReduction="10000"/>
          </a:bodyPr>
          <a:lstStyle/>
          <a:p>
            <a:pPr marL="0" indent="0" algn="ctr">
              <a:buNone/>
            </a:pPr>
            <a:r>
              <a:rPr lang="en-US" sz="3000" b="1" dirty="0"/>
              <a:t>HOW?</a:t>
            </a:r>
          </a:p>
          <a:p>
            <a:pPr lvl="1">
              <a:buFont typeface="Wingdings" charset="2"/>
              <a:buChar char="Ø"/>
            </a:pPr>
            <a:r>
              <a:rPr lang="en-US" sz="2625" dirty="0"/>
              <a:t>Make the Choice to Help, then set the Intention</a:t>
            </a:r>
          </a:p>
          <a:p>
            <a:pPr lvl="1">
              <a:buFont typeface="Wingdings" charset="2"/>
              <a:buChar char="Ø"/>
            </a:pPr>
            <a:r>
              <a:rPr lang="en-US" sz="2625" dirty="0"/>
              <a:t>Decide today to “Pay it Forward” and then do it</a:t>
            </a:r>
            <a:endParaRPr lang="en-US" sz="2625" b="1" dirty="0"/>
          </a:p>
          <a:p>
            <a:pPr lvl="1">
              <a:buFont typeface="Wingdings" charset="2"/>
              <a:buChar char="Ø"/>
            </a:pPr>
            <a:r>
              <a:rPr lang="en-US" sz="2625" dirty="0"/>
              <a:t> “</a:t>
            </a:r>
            <a:r>
              <a:rPr lang="en-US" sz="2625" b="1" dirty="0"/>
              <a:t>Make the Change </a:t>
            </a:r>
            <a:r>
              <a:rPr lang="en-US" sz="2625" dirty="0"/>
              <a:t>the World is Waiting For</a:t>
            </a:r>
            <a:r>
              <a:rPr lang="is-IS" sz="2625" dirty="0"/>
              <a:t>…</a:t>
            </a:r>
            <a:r>
              <a:rPr lang="en-US" sz="2625" dirty="0"/>
              <a:t>”</a:t>
            </a:r>
          </a:p>
          <a:p>
            <a:pPr lvl="1">
              <a:buFont typeface="Wingdings" charset="2"/>
              <a:buChar char="Ø"/>
            </a:pPr>
            <a:r>
              <a:rPr lang="en-US" sz="2625" dirty="0"/>
              <a:t>Share this webinar and information with others, if you have found it to be of </a:t>
            </a:r>
            <a:r>
              <a:rPr lang="en-US" sz="2625" b="1" dirty="0"/>
              <a:t>Benefit!</a:t>
            </a:r>
          </a:p>
          <a:p>
            <a:endParaRPr lang="en-US" sz="2400" dirty="0"/>
          </a:p>
        </p:txBody>
      </p:sp>
      <p:sp>
        <p:nvSpPr>
          <p:cNvPr id="4" name="Rectangle 3"/>
          <p:cNvSpPr/>
          <p:nvPr/>
        </p:nvSpPr>
        <p:spPr>
          <a:xfrm>
            <a:off x="7549750" y="4976854"/>
            <a:ext cx="451253" cy="16664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6" name="Footer Placeholder 5"/>
          <p:cNvSpPr>
            <a:spLocks noGrp="1"/>
          </p:cNvSpPr>
          <p:nvPr>
            <p:ph type="ftr" sz="quarter" idx="11"/>
          </p:nvPr>
        </p:nvSpPr>
        <p:spPr/>
        <p:txBody>
          <a:bodyPr/>
          <a:lstStyle/>
          <a:p>
            <a:r>
              <a:rPr lang="en-US" dirty="0" smtClean="0"/>
              <a:t>Copyright© 2018 - Dr. Rashid A. Buttar, LLC  All Rights Reserved</a:t>
            </a:r>
            <a:endParaRPr lang="en-US" dirty="0"/>
          </a:p>
        </p:txBody>
      </p:sp>
      <p:sp>
        <p:nvSpPr>
          <p:cNvPr id="7" name="Slide Number Placeholder 6"/>
          <p:cNvSpPr>
            <a:spLocks noGrp="1"/>
          </p:cNvSpPr>
          <p:nvPr>
            <p:ph type="sldNum" sz="quarter" idx="12"/>
          </p:nvPr>
        </p:nvSpPr>
        <p:spPr/>
        <p:txBody>
          <a:bodyPr/>
          <a:lstStyle/>
          <a:p>
            <a:fld id="{B82CCC60-E8CD-4174-8B1A-7DF615B22EEF}" type="slidenum">
              <a:rPr lang="en-US" smtClean="0"/>
              <a:pPr/>
              <a:t>92</a:t>
            </a:fld>
            <a:endParaRPr lang="en-US"/>
          </a:p>
        </p:txBody>
      </p:sp>
    </p:spTree>
    <p:extLst>
      <p:ext uri="{BB962C8B-B14F-4D97-AF65-F5344CB8AC3E}">
        <p14:creationId xmlns:p14="http://schemas.microsoft.com/office/powerpoint/2010/main" val="171231738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3">
                                            <p:txEl>
                                              <p:pRg st="4" end="4"/>
                                            </p:txEl>
                                          </p:spTgt>
                                        </p:tgtEl>
                                      </p:cBhvr>
                                    </p:animEffect>
                                  </p:childTnLst>
                                </p:cTn>
                              </p:par>
                            </p:childTnLst>
                          </p:cTn>
                        </p:par>
                        <p:par>
                          <p:cTn id="38" fill="hold">
                            <p:stCondLst>
                              <p:cond delay="500"/>
                            </p:stCondLst>
                            <p:childTnLst>
                              <p:par>
                                <p:cTn id="39" presetID="3" presetClass="emph" presetSubtype="2" fill="hold" nodeType="afterEffect">
                                  <p:stCondLst>
                                    <p:cond delay="2000"/>
                                  </p:stCondLst>
                                  <p:childTnLst>
                                    <p:animClr clrSpc="rgb" dir="cw">
                                      <p:cBhvr override="childStyle">
                                        <p:cTn id="40" dur="2000" fill="hold"/>
                                        <p:tgtEl>
                                          <p:spTgt spid="3">
                                            <p:txEl>
                                              <p:pRg st="4" end="4"/>
                                            </p:txEl>
                                          </p:spTgt>
                                        </p:tgtEl>
                                        <p:attrNameLst>
                                          <p:attrName>style.color</p:attrName>
                                        </p:attrNameLst>
                                      </p:cBhvr>
                                      <p:to>
                                        <a:srgbClr val="FFF124"/>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smtClean="0"/>
              <a:t>I NEED YOUR HELP TO SPREAD THE TRUTH!</a:t>
            </a:r>
            <a:endParaRPr lang="en-US" b="1" dirty="0"/>
          </a:p>
        </p:txBody>
      </p:sp>
      <p:sp>
        <p:nvSpPr>
          <p:cNvPr id="3" name="Content Placeholder 2"/>
          <p:cNvSpPr>
            <a:spLocks noGrp="1"/>
          </p:cNvSpPr>
          <p:nvPr>
            <p:ph idx="1"/>
          </p:nvPr>
        </p:nvSpPr>
        <p:spPr>
          <a:xfrm>
            <a:off x="1880577" y="1917802"/>
            <a:ext cx="5382851" cy="2405105"/>
          </a:xfrm>
        </p:spPr>
        <p:txBody>
          <a:bodyPr>
            <a:normAutofit fontScale="85000" lnSpcReduction="20000"/>
          </a:bodyPr>
          <a:lstStyle/>
          <a:p>
            <a:pPr marL="0" indent="0">
              <a:buNone/>
            </a:pPr>
            <a:r>
              <a:rPr lang="en-US" sz="3600" b="1" dirty="0"/>
              <a:t>The only thing necessary for the triumph of evil, is for good men to stand by and do nothing. 	</a:t>
            </a:r>
          </a:p>
          <a:p>
            <a:pPr marL="0" indent="0">
              <a:buNone/>
            </a:pPr>
            <a:r>
              <a:rPr lang="en-US" sz="3600" b="1" dirty="0"/>
              <a:t>			- Edmund Burke</a:t>
            </a:r>
            <a:r>
              <a:rPr lang="en-US" sz="2400" dirty="0"/>
              <a:t/>
            </a:r>
            <a:br>
              <a:rPr lang="en-US" sz="2400" dirty="0"/>
            </a:br>
            <a:endParaRPr lang="en-US" sz="2400" dirty="0"/>
          </a:p>
        </p:txBody>
      </p:sp>
      <p:sp>
        <p:nvSpPr>
          <p:cNvPr id="4" name="Rectangle 3"/>
          <p:cNvSpPr/>
          <p:nvPr/>
        </p:nvSpPr>
        <p:spPr>
          <a:xfrm>
            <a:off x="7549750" y="4976854"/>
            <a:ext cx="451253" cy="16664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6" name="Footer Placeholder 5"/>
          <p:cNvSpPr>
            <a:spLocks noGrp="1"/>
          </p:cNvSpPr>
          <p:nvPr>
            <p:ph type="ftr" sz="quarter" idx="11"/>
          </p:nvPr>
        </p:nvSpPr>
        <p:spPr/>
        <p:txBody>
          <a:bodyPr/>
          <a:lstStyle/>
          <a:p>
            <a:r>
              <a:rPr lang="en-US" dirty="0" smtClean="0"/>
              <a:t>Copyright© 2018 - Dr. Rashid A. Buttar, LLC  All Rights Reserved</a:t>
            </a:r>
            <a:endParaRPr lang="en-US" dirty="0"/>
          </a:p>
        </p:txBody>
      </p:sp>
      <p:sp>
        <p:nvSpPr>
          <p:cNvPr id="7" name="Slide Number Placeholder 6"/>
          <p:cNvSpPr>
            <a:spLocks noGrp="1"/>
          </p:cNvSpPr>
          <p:nvPr>
            <p:ph type="sldNum" sz="quarter" idx="12"/>
          </p:nvPr>
        </p:nvSpPr>
        <p:spPr/>
        <p:txBody>
          <a:bodyPr/>
          <a:lstStyle/>
          <a:p>
            <a:fld id="{B82CCC60-E8CD-4174-8B1A-7DF615B22EEF}" type="slidenum">
              <a:rPr lang="en-US" smtClean="0"/>
              <a:pPr/>
              <a:t>93</a:t>
            </a:fld>
            <a:endParaRPr lang="en-US"/>
          </a:p>
        </p:txBody>
      </p:sp>
    </p:spTree>
    <p:extLst>
      <p:ext uri="{BB962C8B-B14F-4D97-AF65-F5344CB8AC3E}">
        <p14:creationId xmlns:p14="http://schemas.microsoft.com/office/powerpoint/2010/main" val="61753271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grpId="0" nodeType="clickEffect">
                                  <p:stCondLst>
                                    <p:cond delay="0"/>
                                  </p:stCondLst>
                                  <p:childTnLst>
                                    <p:animClr clrSpc="rgb" dir="cw">
                                      <p:cBhvr override="childStyle">
                                        <p:cTn id="6" dur="2000" fill="hold"/>
                                        <p:tgtEl>
                                          <p:spTgt spid="2"/>
                                        </p:tgtEl>
                                        <p:attrNameLst>
                                          <p:attrName>style.color</p:attrName>
                                        </p:attrNameLst>
                                      </p:cBhvr>
                                      <p:to>
                                        <a:srgbClr val="FFF124"/>
                                      </p:to>
                                    </p:animClr>
                                  </p:childTnLst>
                                </p:cTn>
                              </p:par>
                            </p:childTnLst>
                          </p:cTn>
                        </p:par>
                      </p:childTnLst>
                    </p:cTn>
                  </p:par>
                  <p:par>
                    <p:cTn id="7" fill="hold">
                      <p:stCondLst>
                        <p:cond delay="indefinite"/>
                      </p:stCondLst>
                      <p:childTnLst>
                        <p:par>
                          <p:cTn id="8" fill="hold">
                            <p:stCondLst>
                              <p:cond delay="0"/>
                            </p:stCondLst>
                            <p:childTnLst>
                              <p:par>
                                <p:cTn id="9" presetID="53" presetClass="entr" presetSubtype="16"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p:cTn id="11"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2"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3" dur="5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53" presetClass="entr" presetSubtype="16" fill="hold"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 calcmode="lin" valueType="num">
                                      <p:cBhvr>
                                        <p:cTn id="18"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9"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0" dur="500"/>
                                        <p:tgtEl>
                                          <p:spTgt spid="3">
                                            <p:txEl>
                                              <p:pRg st="1" end="1"/>
                                            </p:txEl>
                                          </p:spTgt>
                                        </p:tgtEl>
                                      </p:cBhvr>
                                    </p:animEffect>
                                  </p:childTnLst>
                                </p:cTn>
                              </p:par>
                              <p:par>
                                <p:cTn id="21" presetID="3" presetClass="emph" presetSubtype="2" fill="hold" nodeType="withEffect">
                                  <p:stCondLst>
                                    <p:cond delay="0"/>
                                  </p:stCondLst>
                                  <p:childTnLst>
                                    <p:animClr clrSpc="rgb" dir="cw">
                                      <p:cBhvr override="childStyle">
                                        <p:cTn id="22" dur="2000" fill="hold"/>
                                        <p:tgtEl>
                                          <p:spTgt spid="3">
                                            <p:txEl>
                                              <p:pRg st="0" end="0"/>
                                            </p:txEl>
                                          </p:spTgt>
                                        </p:tgtEl>
                                        <p:attrNameLst>
                                          <p:attrName>style.color</p:attrName>
                                        </p:attrNameLst>
                                      </p:cBhvr>
                                      <p:to>
                                        <a:schemeClr val="bg1"/>
                                      </p:to>
                                    </p:animClr>
                                  </p:childTnLst>
                                </p:cTn>
                              </p:par>
                              <p:par>
                                <p:cTn id="23" presetID="3" presetClass="emph" presetSubtype="2" fill="hold" nodeType="withEffect">
                                  <p:stCondLst>
                                    <p:cond delay="0"/>
                                  </p:stCondLst>
                                  <p:childTnLst>
                                    <p:animClr clrSpc="rgb" dir="cw">
                                      <p:cBhvr override="childStyle">
                                        <p:cTn id="24" dur="2000" fill="hold"/>
                                        <p:tgtEl>
                                          <p:spTgt spid="3">
                                            <p:txEl>
                                              <p:pRg st="1" end="1"/>
                                            </p:txEl>
                                          </p:spTgt>
                                        </p:tgtEl>
                                        <p:attrNameLst>
                                          <p:attrName>style.color</p:attrName>
                                        </p:attrNameLst>
                                      </p:cBhvr>
                                      <p:to>
                                        <a:srgbClr val="FFF124"/>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smtClean="0"/>
              <a:t>OUR WAY OF SAYING “THANK YOU”!</a:t>
            </a:r>
            <a:endParaRPr lang="en-US" b="1" dirty="0"/>
          </a:p>
        </p:txBody>
      </p:sp>
      <p:sp>
        <p:nvSpPr>
          <p:cNvPr id="3" name="Content Placeholder 2"/>
          <p:cNvSpPr>
            <a:spLocks noGrp="1"/>
          </p:cNvSpPr>
          <p:nvPr>
            <p:ph idx="1"/>
          </p:nvPr>
        </p:nvSpPr>
        <p:spPr>
          <a:xfrm>
            <a:off x="1594253" y="1744933"/>
            <a:ext cx="5955495" cy="2913455"/>
          </a:xfrm>
        </p:spPr>
        <p:txBody>
          <a:bodyPr>
            <a:normAutofit/>
          </a:bodyPr>
          <a:lstStyle/>
          <a:p>
            <a:pPr marL="385745" lvl="1" indent="-385745" algn="ctr" defTabSz="685766">
              <a:spcBef>
                <a:spcPts val="0"/>
              </a:spcBef>
              <a:buNone/>
              <a:defRPr/>
            </a:pPr>
            <a:endParaRPr lang="en-US" sz="3000" b="1" dirty="0"/>
          </a:p>
          <a:p>
            <a:pPr marL="385745" lvl="1" indent="-385745" algn="ctr" defTabSz="685766">
              <a:spcBef>
                <a:spcPts val="0"/>
              </a:spcBef>
              <a:buNone/>
              <a:defRPr/>
            </a:pPr>
            <a:r>
              <a:rPr lang="en-US" sz="3000" b="1" dirty="0"/>
              <a:t>First 20 Coaching Calls with Dr. B</a:t>
            </a:r>
          </a:p>
          <a:p>
            <a:pPr marL="385745" lvl="1" indent="-385745" algn="ctr" defTabSz="685766">
              <a:spcBef>
                <a:spcPts val="0"/>
              </a:spcBef>
              <a:buNone/>
              <a:defRPr/>
            </a:pPr>
            <a:r>
              <a:rPr lang="en-US" sz="4050" b="1" dirty="0"/>
              <a:t>“MAP to get AHEAD” </a:t>
            </a:r>
          </a:p>
          <a:p>
            <a:pPr marL="385745" lvl="1" indent="-385745" algn="ctr" defTabSz="685766">
              <a:spcBef>
                <a:spcPts val="0"/>
              </a:spcBef>
              <a:buNone/>
              <a:defRPr/>
            </a:pPr>
            <a:r>
              <a:rPr lang="en-US" sz="4050" b="1" dirty="0"/>
              <a:t>Coaching Consultations</a:t>
            </a:r>
          </a:p>
          <a:p>
            <a:pPr marL="385745" lvl="1" indent="-385745" algn="ctr" defTabSz="685766">
              <a:spcBef>
                <a:spcPts val="0"/>
              </a:spcBef>
              <a:buNone/>
              <a:defRPr/>
            </a:pPr>
            <a:endParaRPr lang="en-US" sz="3000" b="1" dirty="0"/>
          </a:p>
        </p:txBody>
      </p:sp>
      <p:sp>
        <p:nvSpPr>
          <p:cNvPr id="4" name="Rectangle 3"/>
          <p:cNvSpPr/>
          <p:nvPr/>
        </p:nvSpPr>
        <p:spPr>
          <a:xfrm>
            <a:off x="7549750" y="4976854"/>
            <a:ext cx="451253" cy="16664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6" name="Footer Placeholder 5"/>
          <p:cNvSpPr>
            <a:spLocks noGrp="1"/>
          </p:cNvSpPr>
          <p:nvPr>
            <p:ph type="ftr" sz="quarter" idx="11"/>
          </p:nvPr>
        </p:nvSpPr>
        <p:spPr/>
        <p:txBody>
          <a:bodyPr/>
          <a:lstStyle/>
          <a:p>
            <a:r>
              <a:rPr lang="en-US" dirty="0" smtClean="0"/>
              <a:t>Copyright© 2018 - Dr. Rashid A. Buttar, LLC  All Rights Reserved</a:t>
            </a:r>
            <a:endParaRPr lang="en-US" dirty="0"/>
          </a:p>
        </p:txBody>
      </p:sp>
      <p:sp>
        <p:nvSpPr>
          <p:cNvPr id="7" name="Slide Number Placeholder 6"/>
          <p:cNvSpPr>
            <a:spLocks noGrp="1"/>
          </p:cNvSpPr>
          <p:nvPr>
            <p:ph type="sldNum" sz="quarter" idx="12"/>
          </p:nvPr>
        </p:nvSpPr>
        <p:spPr/>
        <p:txBody>
          <a:bodyPr/>
          <a:lstStyle/>
          <a:p>
            <a:fld id="{B82CCC60-E8CD-4174-8B1A-7DF615B22EEF}" type="slidenum">
              <a:rPr lang="en-US" smtClean="0"/>
              <a:pPr/>
              <a:t>94</a:t>
            </a:fld>
            <a:endParaRPr lang="en-US"/>
          </a:p>
        </p:txBody>
      </p:sp>
    </p:spTree>
    <p:extLst>
      <p:ext uri="{BB962C8B-B14F-4D97-AF65-F5344CB8AC3E}">
        <p14:creationId xmlns:p14="http://schemas.microsoft.com/office/powerpoint/2010/main" val="153513748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3">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 calcmode="lin" valueType="num">
                                      <p:cBhvr>
                                        <p:cTn id="14"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3">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p:cTn id="21"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23" dur="500"/>
                                        <p:tgtEl>
                                          <p:spTgt spid="3">
                                            <p:txEl>
                                              <p:pRg st="3" end="3"/>
                                            </p:txEl>
                                          </p:spTgt>
                                        </p:tgtEl>
                                      </p:cBhvr>
                                    </p:animEffect>
                                  </p:childTnLst>
                                </p:cTn>
                              </p:par>
                              <p:par>
                                <p:cTn id="24" presetID="3" presetClass="emph" presetSubtype="2" fill="hold" nodeType="withEffect">
                                  <p:stCondLst>
                                    <p:cond delay="0"/>
                                  </p:stCondLst>
                                  <p:childTnLst>
                                    <p:animClr clrSpc="rgb" dir="cw">
                                      <p:cBhvr override="childStyle">
                                        <p:cTn id="25" dur="2000" fill="hold"/>
                                        <p:tgtEl>
                                          <p:spTgt spid="3">
                                            <p:txEl>
                                              <p:pRg st="1" end="1"/>
                                            </p:txEl>
                                          </p:spTgt>
                                        </p:tgtEl>
                                        <p:attrNameLst>
                                          <p:attrName>style.color</p:attrName>
                                        </p:attrNameLst>
                                      </p:cBhvr>
                                      <p:to>
                                        <a:srgbClr val="FFF124"/>
                                      </p:to>
                                    </p:animClr>
                                  </p:childTnLst>
                                </p:cTn>
                              </p:par>
                              <p:par>
                                <p:cTn id="26" presetID="3" presetClass="emph" presetSubtype="2" fill="hold" nodeType="withEffect">
                                  <p:stCondLst>
                                    <p:cond delay="0"/>
                                  </p:stCondLst>
                                  <p:childTnLst>
                                    <p:animClr clrSpc="rgb" dir="cw">
                                      <p:cBhvr override="childStyle">
                                        <p:cTn id="27" dur="2000" fill="hold"/>
                                        <p:tgtEl>
                                          <p:spTgt spid="3">
                                            <p:txEl>
                                              <p:pRg st="2" end="2"/>
                                            </p:txEl>
                                          </p:spTgt>
                                        </p:tgtEl>
                                        <p:attrNameLst>
                                          <p:attrName>style.color</p:attrName>
                                        </p:attrNameLst>
                                      </p:cBhvr>
                                      <p:to>
                                        <a:srgbClr val="FFF124"/>
                                      </p:to>
                                    </p:animClr>
                                  </p:childTnLst>
                                </p:cTn>
                              </p:par>
                              <p:par>
                                <p:cTn id="28" presetID="3" presetClass="emph" presetSubtype="2" fill="hold" nodeType="withEffect">
                                  <p:stCondLst>
                                    <p:cond delay="0"/>
                                  </p:stCondLst>
                                  <p:childTnLst>
                                    <p:animClr clrSpc="rgb" dir="cw">
                                      <p:cBhvr override="childStyle">
                                        <p:cTn id="29" dur="2000" fill="hold"/>
                                        <p:tgtEl>
                                          <p:spTgt spid="3">
                                            <p:txEl>
                                              <p:pRg st="3" end="3"/>
                                            </p:txEl>
                                          </p:spTgt>
                                        </p:tgtEl>
                                        <p:attrNameLst>
                                          <p:attrName>style.color</p:attrName>
                                        </p:attrNameLst>
                                      </p:cBhvr>
                                      <p:to>
                                        <a:srgbClr val="FFF124"/>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79724" y="985087"/>
            <a:ext cx="6172200" cy="343586"/>
          </a:xfrm>
        </p:spPr>
        <p:txBody>
          <a:bodyPr>
            <a:normAutofit fontScale="90000"/>
          </a:bodyPr>
          <a:lstStyle/>
          <a:p>
            <a:pPr algn="ctr"/>
            <a:r>
              <a:rPr lang="en-US" b="1" dirty="0">
                <a:solidFill>
                  <a:srgbClr val="FFFF00"/>
                </a:solidFill>
              </a:rPr>
              <a:t>The “MAP to get </a:t>
            </a:r>
            <a:r>
              <a:rPr lang="en-US" b="1" dirty="0" smtClean="0">
                <a:solidFill>
                  <a:srgbClr val="FFFF00"/>
                </a:solidFill>
              </a:rPr>
              <a:t>AHEAD™” </a:t>
            </a:r>
            <a:r>
              <a:rPr lang="en-US" b="1" dirty="0">
                <a:solidFill>
                  <a:srgbClr val="FFFF00"/>
                </a:solidFill>
              </a:rPr>
              <a:t>Program</a:t>
            </a:r>
            <a:endParaRPr lang="en-US" dirty="0"/>
          </a:p>
        </p:txBody>
      </p:sp>
      <p:sp>
        <p:nvSpPr>
          <p:cNvPr id="3" name="Content Placeholder 2"/>
          <p:cNvSpPr>
            <a:spLocks noGrp="1"/>
          </p:cNvSpPr>
          <p:nvPr>
            <p:ph idx="1"/>
          </p:nvPr>
        </p:nvSpPr>
        <p:spPr>
          <a:xfrm>
            <a:off x="1115312" y="1460438"/>
            <a:ext cx="3893978" cy="1561545"/>
          </a:xfrm>
        </p:spPr>
        <p:txBody>
          <a:bodyPr>
            <a:normAutofit lnSpcReduction="10000"/>
          </a:bodyPr>
          <a:lstStyle/>
          <a:p>
            <a:pPr marL="0" indent="0">
              <a:buNone/>
            </a:pPr>
            <a:r>
              <a:rPr lang="en-US" dirty="0" smtClean="0"/>
              <a:t>Experience:</a:t>
            </a:r>
          </a:p>
          <a:p>
            <a:pPr marL="0" indent="0">
              <a:buNone/>
            </a:pPr>
            <a:r>
              <a:rPr lang="en-US" dirty="0" smtClean="0"/>
              <a:t>- Improved </a:t>
            </a:r>
            <a:r>
              <a:rPr lang="en-US" dirty="0"/>
              <a:t>sleep, </a:t>
            </a:r>
            <a:endParaRPr lang="en-US" dirty="0" smtClean="0"/>
          </a:p>
          <a:p>
            <a:pPr marL="0" indent="0">
              <a:buNone/>
            </a:pPr>
            <a:r>
              <a:rPr lang="en-US" dirty="0" smtClean="0"/>
              <a:t>- Increased energy,</a:t>
            </a:r>
          </a:p>
          <a:p>
            <a:pPr marL="0" indent="0">
              <a:buNone/>
            </a:pPr>
            <a:r>
              <a:rPr lang="en-US" dirty="0" smtClean="0"/>
              <a:t>- Better </a:t>
            </a:r>
            <a:r>
              <a:rPr lang="en-US" dirty="0"/>
              <a:t>bowel </a:t>
            </a:r>
            <a:r>
              <a:rPr lang="en-US" dirty="0" smtClean="0"/>
              <a:t>movements </a:t>
            </a:r>
            <a:endParaRPr lang="en-US" dirty="0"/>
          </a:p>
        </p:txBody>
      </p:sp>
      <p:sp>
        <p:nvSpPr>
          <p:cNvPr id="4" name="Rectangle 3"/>
          <p:cNvSpPr/>
          <p:nvPr/>
        </p:nvSpPr>
        <p:spPr>
          <a:xfrm>
            <a:off x="7549750" y="4976854"/>
            <a:ext cx="451253" cy="16664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6" name="Footer Placeholder 5"/>
          <p:cNvSpPr>
            <a:spLocks noGrp="1"/>
          </p:cNvSpPr>
          <p:nvPr>
            <p:ph type="ftr" sz="quarter" idx="11"/>
          </p:nvPr>
        </p:nvSpPr>
        <p:spPr>
          <a:xfrm>
            <a:off x="2739540" y="4747797"/>
            <a:ext cx="3280260" cy="309563"/>
          </a:xfrm>
        </p:spPr>
        <p:txBody>
          <a:bodyPr/>
          <a:lstStyle/>
          <a:p>
            <a:r>
              <a:rPr lang="en-US" dirty="0" smtClean="0"/>
              <a:t>Copyright© 2019 - Dr. Rashid A. Buttar, LLC  All Rights Reserved</a:t>
            </a:r>
            <a:endParaRPr lang="en-US" dirty="0"/>
          </a:p>
        </p:txBody>
      </p:sp>
      <p:sp>
        <p:nvSpPr>
          <p:cNvPr id="7" name="Slide Number Placeholder 6"/>
          <p:cNvSpPr>
            <a:spLocks noGrp="1"/>
          </p:cNvSpPr>
          <p:nvPr>
            <p:ph type="sldNum" sz="quarter" idx="12"/>
          </p:nvPr>
        </p:nvSpPr>
        <p:spPr/>
        <p:txBody>
          <a:bodyPr/>
          <a:lstStyle/>
          <a:p>
            <a:fld id="{B82CCC60-E8CD-4174-8B1A-7DF615B22EEF}" type="slidenum">
              <a:rPr lang="en-US" smtClean="0"/>
              <a:pPr/>
              <a:t>95</a:t>
            </a:fld>
            <a:endParaRPr lang="en-US"/>
          </a:p>
        </p:txBody>
      </p:sp>
      <p:sp>
        <p:nvSpPr>
          <p:cNvPr id="9" name="Content Placeholder 2"/>
          <p:cNvSpPr txBox="1">
            <a:spLocks/>
          </p:cNvSpPr>
          <p:nvPr/>
        </p:nvSpPr>
        <p:spPr>
          <a:xfrm>
            <a:off x="5009290" y="1486363"/>
            <a:ext cx="3358595" cy="1561542"/>
          </a:xfrm>
          <a:prstGeom prst="rect">
            <a:avLst/>
          </a:prstGeom>
        </p:spPr>
        <p:txBody>
          <a:bodyPr vert="horz" lIns="68580" tIns="34290" rIns="68580" bIns="34290" rtlCol="0">
            <a:normAutofit/>
          </a:bodyPr>
          <a:lstStyle>
            <a:lvl1pPr marL="342891" indent="-342891" algn="l" defTabSz="914377" rtl="0" eaLnBrk="1" latinLnBrk="0" hangingPunct="1">
              <a:spcBef>
                <a:spcPct val="20000"/>
              </a:spcBef>
              <a:buFont typeface="Arial" pitchFamily="34" charset="0"/>
              <a:buChar char="•"/>
              <a:defRPr sz="2800" kern="1200">
                <a:solidFill>
                  <a:schemeClr val="bg1"/>
                </a:solidFill>
                <a:latin typeface="+mn-lt"/>
                <a:ea typeface="+mn-ea"/>
                <a:cs typeface="+mn-cs"/>
              </a:defRPr>
            </a:lvl1pPr>
            <a:lvl2pPr marL="742932" indent="-285744" algn="l" defTabSz="914377" rtl="0" eaLnBrk="1" latinLnBrk="0" hangingPunct="1">
              <a:spcBef>
                <a:spcPct val="20000"/>
              </a:spcBef>
              <a:buFont typeface="Arial" pitchFamily="34" charset="0"/>
              <a:buChar char="–"/>
              <a:defRPr sz="2800" kern="1200">
                <a:solidFill>
                  <a:schemeClr val="bg1"/>
                </a:solidFill>
                <a:latin typeface="+mn-lt"/>
                <a:ea typeface="+mn-ea"/>
                <a:cs typeface="+mn-cs"/>
              </a:defRPr>
            </a:lvl2pPr>
            <a:lvl3pPr marL="1142971" indent="-228594" algn="l" defTabSz="914377" rtl="0" eaLnBrk="1" latinLnBrk="0" hangingPunct="1">
              <a:spcBef>
                <a:spcPct val="20000"/>
              </a:spcBef>
              <a:buFont typeface="Arial" pitchFamily="34" charset="0"/>
              <a:buChar char="•"/>
              <a:defRPr sz="2400" kern="1200">
                <a:solidFill>
                  <a:schemeClr val="bg1"/>
                </a:solidFill>
                <a:latin typeface="+mn-lt"/>
                <a:ea typeface="+mn-ea"/>
                <a:cs typeface="+mn-cs"/>
              </a:defRPr>
            </a:lvl3pPr>
            <a:lvl4pPr marL="1600160" indent="-228594" algn="l" defTabSz="914377" rtl="0" eaLnBrk="1" latinLnBrk="0" hangingPunct="1">
              <a:spcBef>
                <a:spcPct val="20000"/>
              </a:spcBef>
              <a:buFont typeface="Arial" pitchFamily="34" charset="0"/>
              <a:buChar char="–"/>
              <a:defRPr sz="2000" kern="1200">
                <a:solidFill>
                  <a:schemeClr val="bg1"/>
                </a:solidFill>
                <a:latin typeface="+mn-lt"/>
                <a:ea typeface="+mn-ea"/>
                <a:cs typeface="+mn-cs"/>
              </a:defRPr>
            </a:lvl4pPr>
            <a:lvl5pPr marL="2057349" indent="-228594" algn="l" defTabSz="914377" rtl="0" eaLnBrk="1" latinLnBrk="0" hangingPunct="1">
              <a:spcBef>
                <a:spcPct val="20000"/>
              </a:spcBef>
              <a:buFont typeface="Arial" pitchFamily="34" charset="0"/>
              <a:buChar char="»"/>
              <a:defRPr sz="2000" kern="1200">
                <a:solidFill>
                  <a:schemeClr val="bg1"/>
                </a:solidFill>
                <a:latin typeface="+mn-lt"/>
                <a:ea typeface="+mn-ea"/>
                <a:cs typeface="+mn-cs"/>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100" dirty="0"/>
              <a:t>While enhancing your:</a:t>
            </a:r>
          </a:p>
          <a:p>
            <a:pPr>
              <a:buFontTx/>
              <a:buChar char="-"/>
            </a:pPr>
            <a:r>
              <a:rPr lang="en-US" sz="2100" dirty="0"/>
              <a:t>sense of well being,</a:t>
            </a:r>
          </a:p>
          <a:p>
            <a:pPr>
              <a:buFontTx/>
              <a:buChar char="-"/>
            </a:pPr>
            <a:r>
              <a:rPr lang="en-US" sz="2100" dirty="0"/>
              <a:t>improved concentration</a:t>
            </a:r>
          </a:p>
          <a:p>
            <a:pPr>
              <a:buFontTx/>
              <a:buChar char="-"/>
            </a:pPr>
            <a:r>
              <a:rPr lang="en-US" sz="2100" dirty="0"/>
              <a:t>Improvement of focus, </a:t>
            </a:r>
          </a:p>
        </p:txBody>
      </p:sp>
      <p:sp>
        <p:nvSpPr>
          <p:cNvPr id="10" name="TextBox 9"/>
          <p:cNvSpPr txBox="1"/>
          <p:nvPr/>
        </p:nvSpPr>
        <p:spPr>
          <a:xfrm>
            <a:off x="1536990" y="3163738"/>
            <a:ext cx="6057671" cy="1361911"/>
          </a:xfrm>
          <a:prstGeom prst="rect">
            <a:avLst/>
          </a:prstGeom>
          <a:noFill/>
        </p:spPr>
        <p:txBody>
          <a:bodyPr wrap="square" rtlCol="0">
            <a:spAutoFit/>
          </a:bodyPr>
          <a:lstStyle/>
          <a:p>
            <a:pPr algn="ctr"/>
            <a:r>
              <a:rPr lang="en-US" sz="2400" b="1" dirty="0">
                <a:solidFill>
                  <a:srgbClr val="FFFF00"/>
                </a:solidFill>
              </a:rPr>
              <a:t>All within 30 days of implementing </a:t>
            </a:r>
          </a:p>
          <a:p>
            <a:pPr algn="ctr"/>
            <a:r>
              <a:rPr lang="en-US" sz="2400" b="1" dirty="0">
                <a:solidFill>
                  <a:srgbClr val="FFFF00"/>
                </a:solidFill>
              </a:rPr>
              <a:t>2* simple things into your life! </a:t>
            </a:r>
          </a:p>
          <a:p>
            <a:pPr algn="ctr"/>
            <a:endParaRPr lang="en-US" sz="1350" dirty="0">
              <a:solidFill>
                <a:srgbClr val="FFFF00"/>
              </a:solidFill>
            </a:endParaRPr>
          </a:p>
          <a:p>
            <a:pPr algn="ctr"/>
            <a:r>
              <a:rPr lang="en-US" sz="2100" b="1" dirty="0">
                <a:solidFill>
                  <a:srgbClr val="FFFF00"/>
                </a:solidFill>
              </a:rPr>
              <a:t>Caution*** Side Effects may occur!</a:t>
            </a:r>
          </a:p>
        </p:txBody>
      </p:sp>
    </p:spTree>
    <p:extLst>
      <p:ext uri="{BB962C8B-B14F-4D97-AF65-F5344CB8AC3E}">
        <p14:creationId xmlns:p14="http://schemas.microsoft.com/office/powerpoint/2010/main" val="15905804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smtClean="0">
                <a:solidFill>
                  <a:srgbClr val="FFFF00"/>
                </a:solidFill>
              </a:rPr>
              <a:t>Side Effects</a:t>
            </a:r>
            <a:endParaRPr lang="en-US" b="1" dirty="0">
              <a:solidFill>
                <a:srgbClr val="FFFF00"/>
              </a:solidFill>
            </a:endParaRPr>
          </a:p>
        </p:txBody>
      </p:sp>
      <p:sp>
        <p:nvSpPr>
          <p:cNvPr id="3" name="Content Placeholder 2"/>
          <p:cNvSpPr>
            <a:spLocks noGrp="1"/>
          </p:cNvSpPr>
          <p:nvPr>
            <p:ph idx="1"/>
          </p:nvPr>
        </p:nvSpPr>
        <p:spPr>
          <a:xfrm>
            <a:off x="1059785" y="1540995"/>
            <a:ext cx="6941218" cy="3602505"/>
          </a:xfrm>
        </p:spPr>
        <p:txBody>
          <a:bodyPr>
            <a:noAutofit/>
          </a:bodyPr>
          <a:lstStyle/>
          <a:p>
            <a:pPr marL="0" indent="0">
              <a:buNone/>
            </a:pPr>
            <a:r>
              <a:rPr lang="en-US" sz="2400" dirty="0" smtClean="0"/>
              <a:t>Side </a:t>
            </a:r>
            <a:r>
              <a:rPr lang="en-US" sz="2400" dirty="0"/>
              <a:t>effects include, but are NOT limited to </a:t>
            </a:r>
            <a:r>
              <a:rPr lang="en-US" sz="2400" dirty="0">
                <a:solidFill>
                  <a:srgbClr val="FFFF00"/>
                </a:solidFill>
              </a:rPr>
              <a:t>improvement</a:t>
            </a:r>
            <a:r>
              <a:rPr lang="en-US" sz="2400" dirty="0"/>
              <a:t> in overall mood, </a:t>
            </a:r>
            <a:r>
              <a:rPr lang="en-US" sz="2400" dirty="0">
                <a:solidFill>
                  <a:srgbClr val="FFFF00"/>
                </a:solidFill>
              </a:rPr>
              <a:t>decrease</a:t>
            </a:r>
            <a:r>
              <a:rPr lang="en-US" sz="2400" dirty="0"/>
              <a:t> in anxiety, </a:t>
            </a:r>
            <a:r>
              <a:rPr lang="en-US" sz="2400" dirty="0">
                <a:solidFill>
                  <a:srgbClr val="FFFF00"/>
                </a:solidFill>
              </a:rPr>
              <a:t>reduction</a:t>
            </a:r>
            <a:r>
              <a:rPr lang="en-US" sz="2400" dirty="0"/>
              <a:t> in depression, </a:t>
            </a:r>
            <a:r>
              <a:rPr lang="en-US" sz="2400" dirty="0">
                <a:solidFill>
                  <a:srgbClr val="FFFF00"/>
                </a:solidFill>
              </a:rPr>
              <a:t>reduced</a:t>
            </a:r>
            <a:r>
              <a:rPr lang="en-US" sz="2400" dirty="0"/>
              <a:t> joint pain, </a:t>
            </a:r>
            <a:r>
              <a:rPr lang="en-US" sz="2400" dirty="0">
                <a:solidFill>
                  <a:srgbClr val="FFFF00"/>
                </a:solidFill>
              </a:rPr>
              <a:t>improved</a:t>
            </a:r>
            <a:r>
              <a:rPr lang="en-US" sz="2400" dirty="0"/>
              <a:t> joint flexibility, </a:t>
            </a:r>
            <a:r>
              <a:rPr lang="en-US" sz="2400" dirty="0">
                <a:solidFill>
                  <a:srgbClr val="FFFF00"/>
                </a:solidFill>
              </a:rPr>
              <a:t>drop</a:t>
            </a:r>
            <a:r>
              <a:rPr lang="en-US" sz="2400" dirty="0"/>
              <a:t> in body fat, </a:t>
            </a:r>
            <a:r>
              <a:rPr lang="en-US" sz="2400" dirty="0">
                <a:solidFill>
                  <a:srgbClr val="FFFF00"/>
                </a:solidFill>
              </a:rPr>
              <a:t>improved</a:t>
            </a:r>
            <a:r>
              <a:rPr lang="en-US" sz="2400" dirty="0"/>
              <a:t> skin texture and suppleness with </a:t>
            </a:r>
            <a:r>
              <a:rPr lang="en-US" sz="2400" dirty="0">
                <a:solidFill>
                  <a:srgbClr val="FFFF00"/>
                </a:solidFill>
              </a:rPr>
              <a:t>enhanced</a:t>
            </a:r>
            <a:r>
              <a:rPr lang="en-US" sz="2400" dirty="0"/>
              <a:t> complexion, </a:t>
            </a:r>
            <a:r>
              <a:rPr lang="en-US" sz="2400" dirty="0">
                <a:solidFill>
                  <a:srgbClr val="FFFF00"/>
                </a:solidFill>
              </a:rPr>
              <a:t>reduced</a:t>
            </a:r>
            <a:r>
              <a:rPr lang="en-US" sz="2400" dirty="0"/>
              <a:t> acne and skin blemishes, with possibility of </a:t>
            </a:r>
            <a:r>
              <a:rPr lang="en-US" sz="2400" dirty="0">
                <a:solidFill>
                  <a:srgbClr val="FFFF00"/>
                </a:solidFill>
              </a:rPr>
              <a:t>improved</a:t>
            </a:r>
            <a:r>
              <a:rPr lang="en-US" sz="2400" dirty="0"/>
              <a:t> body counter.  </a:t>
            </a:r>
            <a:r>
              <a:rPr lang="en-US" sz="2400" dirty="0">
                <a:solidFill>
                  <a:srgbClr val="FFFF00"/>
                </a:solidFill>
              </a:rPr>
              <a:t>Enhanced</a:t>
            </a:r>
            <a:r>
              <a:rPr lang="en-US" sz="2400" dirty="0"/>
              <a:t> kidney functioning with overall detoxification may occur!</a:t>
            </a:r>
          </a:p>
        </p:txBody>
      </p:sp>
      <p:sp>
        <p:nvSpPr>
          <p:cNvPr id="4" name="Rectangle 3"/>
          <p:cNvSpPr/>
          <p:nvPr/>
        </p:nvSpPr>
        <p:spPr>
          <a:xfrm>
            <a:off x="7549750" y="4976854"/>
            <a:ext cx="451253" cy="16664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6" name="Footer Placeholder 5"/>
          <p:cNvSpPr>
            <a:spLocks noGrp="1"/>
          </p:cNvSpPr>
          <p:nvPr>
            <p:ph type="ftr" sz="quarter" idx="11"/>
          </p:nvPr>
        </p:nvSpPr>
        <p:spPr>
          <a:xfrm>
            <a:off x="2434130" y="4706903"/>
            <a:ext cx="3280260" cy="309563"/>
          </a:xfrm>
        </p:spPr>
        <p:txBody>
          <a:bodyPr/>
          <a:lstStyle/>
          <a:p>
            <a:r>
              <a:rPr lang="en-US" dirty="0" smtClean="0"/>
              <a:t>Copyright</a:t>
            </a:r>
            <a:r>
              <a:rPr lang="en-US" smtClean="0"/>
              <a:t>© 2019 </a:t>
            </a:r>
            <a:r>
              <a:rPr lang="en-US" dirty="0" smtClean="0"/>
              <a:t>- Dr. Rashid A. Buttar, LLC  All Rights Reserved</a:t>
            </a:r>
            <a:endParaRPr lang="en-US" dirty="0"/>
          </a:p>
        </p:txBody>
      </p:sp>
      <p:sp>
        <p:nvSpPr>
          <p:cNvPr id="7" name="Slide Number Placeholder 6"/>
          <p:cNvSpPr>
            <a:spLocks noGrp="1"/>
          </p:cNvSpPr>
          <p:nvPr>
            <p:ph type="sldNum" sz="quarter" idx="12"/>
          </p:nvPr>
        </p:nvSpPr>
        <p:spPr/>
        <p:txBody>
          <a:bodyPr/>
          <a:lstStyle/>
          <a:p>
            <a:fld id="{B82CCC60-E8CD-4174-8B1A-7DF615B22EEF}" type="slidenum">
              <a:rPr lang="en-US" smtClean="0"/>
              <a:pPr/>
              <a:t>96</a:t>
            </a:fld>
            <a:endParaRPr lang="en-US"/>
          </a:p>
        </p:txBody>
      </p:sp>
    </p:spTree>
    <p:extLst>
      <p:ext uri="{BB962C8B-B14F-4D97-AF65-F5344CB8AC3E}">
        <p14:creationId xmlns:p14="http://schemas.microsoft.com/office/powerpoint/2010/main" val="4424326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8965" y="1117082"/>
            <a:ext cx="8229600" cy="343586"/>
          </a:xfrm>
        </p:spPr>
        <p:txBody>
          <a:bodyPr>
            <a:normAutofit fontScale="90000"/>
          </a:bodyPr>
          <a:lstStyle/>
          <a:p>
            <a:pPr algn="ctr"/>
            <a:r>
              <a:rPr lang="en-US" b="1" dirty="0" smtClean="0">
                <a:solidFill>
                  <a:srgbClr val="FFFF00"/>
                </a:solidFill>
              </a:rPr>
              <a:t>The “MAP to get AHEAD™</a:t>
            </a:r>
            <a:r>
              <a:rPr lang="en-US" b="1" dirty="0">
                <a:solidFill>
                  <a:srgbClr val="FFFF00"/>
                </a:solidFill>
              </a:rPr>
              <a:t>” </a:t>
            </a:r>
            <a:r>
              <a:rPr lang="en-US" b="1" dirty="0" smtClean="0">
                <a:solidFill>
                  <a:srgbClr val="FFFF00"/>
                </a:solidFill>
              </a:rPr>
              <a:t>Program</a:t>
            </a:r>
            <a:endParaRPr lang="en-US" b="1" dirty="0">
              <a:solidFill>
                <a:srgbClr val="FFFF00"/>
              </a:solidFill>
            </a:endParaRPr>
          </a:p>
        </p:txBody>
      </p:sp>
      <p:sp>
        <p:nvSpPr>
          <p:cNvPr id="3" name="Content Placeholder 2"/>
          <p:cNvSpPr>
            <a:spLocks noGrp="1"/>
          </p:cNvSpPr>
          <p:nvPr>
            <p:ph idx="1"/>
          </p:nvPr>
        </p:nvSpPr>
        <p:spPr>
          <a:xfrm>
            <a:off x="565671" y="1637311"/>
            <a:ext cx="7482544" cy="3123045"/>
          </a:xfrm>
        </p:spPr>
        <p:txBody>
          <a:bodyPr>
            <a:noAutofit/>
          </a:bodyPr>
          <a:lstStyle/>
          <a:p>
            <a:pPr marL="385745" lvl="1" indent="-385745" defTabSz="685766">
              <a:spcBef>
                <a:spcPts val="0"/>
              </a:spcBef>
              <a:buFont typeface="Arial" charset="0"/>
              <a:buAutoNum type="arabicPeriod"/>
              <a:defRPr/>
            </a:pPr>
            <a:r>
              <a:rPr lang="en-US" sz="1800" dirty="0">
                <a:solidFill>
                  <a:srgbClr val="FFFF00"/>
                </a:solidFill>
              </a:rPr>
              <a:t>Experience improved sleep, better BM’s and increased energy with </a:t>
            </a:r>
            <a:r>
              <a:rPr lang="en-US" sz="1800" b="1" dirty="0">
                <a:solidFill>
                  <a:srgbClr val="FFFF00"/>
                </a:solidFill>
              </a:rPr>
              <a:t>2 simple changes</a:t>
            </a:r>
            <a:r>
              <a:rPr lang="en-US" sz="1800" dirty="0">
                <a:solidFill>
                  <a:srgbClr val="FFFF00"/>
                </a:solidFill>
              </a:rPr>
              <a:t> in your life! - $150 value</a:t>
            </a:r>
          </a:p>
          <a:p>
            <a:pPr marL="385745" lvl="1" indent="-385745" defTabSz="685766">
              <a:spcBef>
                <a:spcPts val="0"/>
              </a:spcBef>
              <a:buFont typeface="Arial" charset="0"/>
              <a:buAutoNum type="arabicPeriod"/>
              <a:defRPr/>
            </a:pPr>
            <a:r>
              <a:rPr lang="en-US" sz="1800" dirty="0"/>
              <a:t>The 9 Steps to Keep the Doctor Away Hard Cover - $25</a:t>
            </a:r>
          </a:p>
          <a:p>
            <a:pPr marL="385745" lvl="1" indent="-385745" defTabSz="685766">
              <a:spcBef>
                <a:spcPts val="0"/>
              </a:spcBef>
              <a:buFont typeface="Arial" charset="0"/>
              <a:buAutoNum type="arabicPeriod"/>
              <a:defRPr/>
            </a:pPr>
            <a:r>
              <a:rPr lang="en-US" sz="1800" dirty="0"/>
              <a:t>KYO DVD – The 9 Steps to Optimal Health - $89.55</a:t>
            </a:r>
          </a:p>
          <a:p>
            <a:pPr marL="385745" lvl="1" indent="-385745" defTabSz="685766">
              <a:spcBef>
                <a:spcPts val="0"/>
              </a:spcBef>
              <a:buFont typeface="Arial" charset="0"/>
              <a:buAutoNum type="arabicPeriod"/>
              <a:defRPr/>
            </a:pPr>
            <a:r>
              <a:rPr lang="en-US" sz="1800" dirty="0"/>
              <a:t>Subliminal binaural beat audio program </a:t>
            </a:r>
            <a:r>
              <a:rPr lang="en-US" sz="1800" dirty="0" smtClean="0"/>
              <a:t>based on </a:t>
            </a:r>
            <a:r>
              <a:rPr lang="en-US" sz="1800" dirty="0"/>
              <a:t>KYO DVD – 9 Steps - $55</a:t>
            </a:r>
          </a:p>
          <a:p>
            <a:pPr marL="385745" lvl="1" indent="-385745" defTabSz="685766">
              <a:spcBef>
                <a:spcPts val="0"/>
              </a:spcBef>
              <a:buFont typeface="Arial" charset="0"/>
              <a:buAutoNum type="arabicPeriod"/>
              <a:defRPr/>
            </a:pPr>
            <a:r>
              <a:rPr lang="en-US" sz="1800" dirty="0"/>
              <a:t>Lifetime Membership to the IADFW - $99 / YEAR</a:t>
            </a:r>
          </a:p>
          <a:p>
            <a:pPr marL="385745" lvl="1" indent="-385745" defTabSz="685766">
              <a:spcBef>
                <a:spcPts val="0"/>
              </a:spcBef>
              <a:buFont typeface="Arial" charset="0"/>
              <a:buAutoNum type="arabicPeriod"/>
              <a:defRPr/>
            </a:pPr>
            <a:r>
              <a:rPr lang="en-US" sz="1800" dirty="0"/>
              <a:t>Lifetime Access to all the AHEAD MAP tools - $300 /1 x use</a:t>
            </a:r>
          </a:p>
          <a:p>
            <a:pPr marL="385745" lvl="1" indent="-385745" defTabSz="685766">
              <a:spcBef>
                <a:spcPts val="0"/>
              </a:spcBef>
              <a:buFont typeface="Arial" charset="0"/>
              <a:buAutoNum type="arabicPeriod"/>
              <a:defRPr/>
            </a:pPr>
            <a:r>
              <a:rPr lang="en-US" sz="1800" dirty="0">
                <a:solidFill>
                  <a:srgbClr val="FFFF00"/>
                </a:solidFill>
              </a:rPr>
              <a:t>FREE 1 Hour AHEAD MAP Coaching Consultation - $250</a:t>
            </a:r>
          </a:p>
          <a:p>
            <a:pPr marL="385745" lvl="1" indent="-385745" defTabSz="685766">
              <a:spcBef>
                <a:spcPts val="0"/>
              </a:spcBef>
              <a:buFont typeface="Arial" charset="0"/>
              <a:buAutoNum type="arabicPeriod"/>
              <a:defRPr/>
            </a:pPr>
            <a:r>
              <a:rPr lang="en-US" sz="1800" dirty="0"/>
              <a:t>Over 450 hours of radio show archives, access to protocols unavailable to the public, access to special webinars, etc.</a:t>
            </a:r>
          </a:p>
          <a:p>
            <a:pPr marL="385745" lvl="1" indent="-385745" defTabSz="685766">
              <a:spcBef>
                <a:spcPts val="0"/>
              </a:spcBef>
              <a:buFont typeface="Arial" charset="0"/>
              <a:buAutoNum type="arabicPeriod"/>
              <a:defRPr/>
            </a:pPr>
            <a:endParaRPr lang="en-US" sz="1800" dirty="0"/>
          </a:p>
        </p:txBody>
      </p:sp>
      <p:sp>
        <p:nvSpPr>
          <p:cNvPr id="4" name="Rectangle 3"/>
          <p:cNvSpPr/>
          <p:nvPr/>
        </p:nvSpPr>
        <p:spPr>
          <a:xfrm>
            <a:off x="7549750" y="4976854"/>
            <a:ext cx="451253" cy="16664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7" name="Slide Number Placeholder 6"/>
          <p:cNvSpPr>
            <a:spLocks noGrp="1"/>
          </p:cNvSpPr>
          <p:nvPr>
            <p:ph type="sldNum" sz="quarter" idx="12"/>
          </p:nvPr>
        </p:nvSpPr>
        <p:spPr/>
        <p:txBody>
          <a:bodyPr/>
          <a:lstStyle/>
          <a:p>
            <a:fld id="{B82CCC60-E8CD-4174-8B1A-7DF615B22EEF}" type="slidenum">
              <a:rPr lang="en-US" smtClean="0"/>
              <a:pPr/>
              <a:t>97</a:t>
            </a:fld>
            <a:endParaRPr lang="en-US" dirty="0"/>
          </a:p>
        </p:txBody>
      </p:sp>
      <p:sp>
        <p:nvSpPr>
          <p:cNvPr id="12" name="Content Placeholder 2"/>
          <p:cNvSpPr txBox="1">
            <a:spLocks/>
          </p:cNvSpPr>
          <p:nvPr/>
        </p:nvSpPr>
        <p:spPr>
          <a:xfrm>
            <a:off x="4306943" y="1535342"/>
            <a:ext cx="3490381" cy="3123045"/>
          </a:xfrm>
          <a:prstGeom prst="rect">
            <a:avLst/>
          </a:prstGeom>
        </p:spPr>
        <p:txBody>
          <a:bodyPr vert="horz" lIns="68580" tIns="34290" rIns="68580" bIns="34290" rtlCol="0">
            <a:normAutofit/>
          </a:bodyPr>
          <a:lstStyle>
            <a:lvl1pPr marL="342891" indent="-342891" algn="l" defTabSz="914377" rtl="0" eaLnBrk="1" latinLnBrk="0" hangingPunct="1">
              <a:spcBef>
                <a:spcPct val="20000"/>
              </a:spcBef>
              <a:buFont typeface="Arial" pitchFamily="34" charset="0"/>
              <a:buChar char="•"/>
              <a:defRPr sz="2800" kern="1200">
                <a:solidFill>
                  <a:schemeClr val="bg1"/>
                </a:solidFill>
                <a:latin typeface="+mn-lt"/>
                <a:ea typeface="+mn-ea"/>
                <a:cs typeface="+mn-cs"/>
              </a:defRPr>
            </a:lvl1pPr>
            <a:lvl2pPr marL="742932" indent="-285744" algn="l" defTabSz="914377" rtl="0" eaLnBrk="1" latinLnBrk="0" hangingPunct="1">
              <a:spcBef>
                <a:spcPct val="20000"/>
              </a:spcBef>
              <a:buFont typeface="Arial" pitchFamily="34" charset="0"/>
              <a:buChar char="–"/>
              <a:defRPr sz="2800" kern="1200">
                <a:solidFill>
                  <a:schemeClr val="bg1"/>
                </a:solidFill>
                <a:latin typeface="+mn-lt"/>
                <a:ea typeface="+mn-ea"/>
                <a:cs typeface="+mn-cs"/>
              </a:defRPr>
            </a:lvl2pPr>
            <a:lvl3pPr marL="1142971" indent="-228594" algn="l" defTabSz="914377" rtl="0" eaLnBrk="1" latinLnBrk="0" hangingPunct="1">
              <a:spcBef>
                <a:spcPct val="20000"/>
              </a:spcBef>
              <a:buFont typeface="Arial" pitchFamily="34" charset="0"/>
              <a:buChar char="•"/>
              <a:defRPr sz="2400" kern="1200">
                <a:solidFill>
                  <a:schemeClr val="bg1"/>
                </a:solidFill>
                <a:latin typeface="+mn-lt"/>
                <a:ea typeface="+mn-ea"/>
                <a:cs typeface="+mn-cs"/>
              </a:defRPr>
            </a:lvl3pPr>
            <a:lvl4pPr marL="1600160" indent="-228594" algn="l" defTabSz="914377" rtl="0" eaLnBrk="1" latinLnBrk="0" hangingPunct="1">
              <a:spcBef>
                <a:spcPct val="20000"/>
              </a:spcBef>
              <a:buFont typeface="Arial" pitchFamily="34" charset="0"/>
              <a:buChar char="–"/>
              <a:defRPr sz="2000" kern="1200">
                <a:solidFill>
                  <a:schemeClr val="bg1"/>
                </a:solidFill>
                <a:latin typeface="+mn-lt"/>
                <a:ea typeface="+mn-ea"/>
                <a:cs typeface="+mn-cs"/>
              </a:defRPr>
            </a:lvl4pPr>
            <a:lvl5pPr marL="2057349" indent="-228594" algn="l" defTabSz="914377" rtl="0" eaLnBrk="1" latinLnBrk="0" hangingPunct="1">
              <a:spcBef>
                <a:spcPct val="20000"/>
              </a:spcBef>
              <a:buFont typeface="Arial" pitchFamily="34" charset="0"/>
              <a:buChar char="»"/>
              <a:defRPr sz="2000" kern="1200">
                <a:solidFill>
                  <a:schemeClr val="bg1"/>
                </a:solidFill>
                <a:latin typeface="+mn-lt"/>
                <a:ea typeface="+mn-ea"/>
                <a:cs typeface="+mn-cs"/>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85757" lvl="1" indent="-342884">
              <a:spcBef>
                <a:spcPts val="0"/>
              </a:spcBef>
              <a:buFontTx/>
              <a:buAutoNum type="arabicPeriod" startAt="7"/>
              <a:defRPr/>
            </a:pPr>
            <a:endParaRPr lang="en-US" sz="1800" dirty="0">
              <a:solidFill>
                <a:schemeClr val="tx2">
                  <a:lumMod val="40000"/>
                  <a:lumOff val="60000"/>
                </a:schemeClr>
              </a:solidFill>
            </a:endParaRPr>
          </a:p>
          <a:p>
            <a:pPr marL="685757" lvl="1" indent="-342884">
              <a:spcBef>
                <a:spcPts val="0"/>
              </a:spcBef>
              <a:buNone/>
              <a:defRPr/>
            </a:pPr>
            <a:endParaRPr lang="en-US" sz="1800" dirty="0">
              <a:solidFill>
                <a:schemeClr val="tx2">
                  <a:lumMod val="40000"/>
                  <a:lumOff val="60000"/>
                </a:schemeClr>
              </a:solidFill>
            </a:endParaRPr>
          </a:p>
        </p:txBody>
      </p:sp>
      <p:sp>
        <p:nvSpPr>
          <p:cNvPr id="8" name="TextBox 7"/>
          <p:cNvSpPr txBox="1"/>
          <p:nvPr/>
        </p:nvSpPr>
        <p:spPr>
          <a:xfrm>
            <a:off x="6513618" y="944088"/>
            <a:ext cx="184731" cy="300082"/>
          </a:xfrm>
          <a:prstGeom prst="rect">
            <a:avLst/>
          </a:prstGeom>
          <a:noFill/>
        </p:spPr>
        <p:txBody>
          <a:bodyPr wrap="none" rtlCol="0">
            <a:spAutoFit/>
          </a:bodyPr>
          <a:lstStyle/>
          <a:p>
            <a:endParaRPr lang="en-US" sz="1350" dirty="0"/>
          </a:p>
        </p:txBody>
      </p:sp>
    </p:spTree>
    <p:extLst>
      <p:ext uri="{BB962C8B-B14F-4D97-AF65-F5344CB8AC3E}">
        <p14:creationId xmlns:p14="http://schemas.microsoft.com/office/powerpoint/2010/main" val="19875297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 calcmode="lin" valueType="num">
                                      <p:cBhvr>
                                        <p:cTn id="42"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43" dur="5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44" dur="500"/>
                                        <p:tgtEl>
                                          <p:spTgt spid="3">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 calcmode="lin" valueType="num">
                                      <p:cBhvr>
                                        <p:cTn id="49" dur="500" fill="hold"/>
                                        <p:tgtEl>
                                          <p:spTgt spid="3">
                                            <p:txEl>
                                              <p:pRg st="6" end="6"/>
                                            </p:txEl>
                                          </p:spTgt>
                                        </p:tgtEl>
                                        <p:attrNameLst>
                                          <p:attrName>ppt_w</p:attrName>
                                        </p:attrNameLst>
                                      </p:cBhvr>
                                      <p:tavLst>
                                        <p:tav tm="0">
                                          <p:val>
                                            <p:fltVal val="0"/>
                                          </p:val>
                                        </p:tav>
                                        <p:tav tm="100000">
                                          <p:val>
                                            <p:strVal val="#ppt_w"/>
                                          </p:val>
                                        </p:tav>
                                      </p:tavLst>
                                    </p:anim>
                                    <p:anim calcmode="lin" valueType="num">
                                      <p:cBhvr>
                                        <p:cTn id="50" dur="500" fill="hold"/>
                                        <p:tgtEl>
                                          <p:spTgt spid="3">
                                            <p:txEl>
                                              <p:pRg st="6" end="6"/>
                                            </p:txEl>
                                          </p:spTgt>
                                        </p:tgtEl>
                                        <p:attrNameLst>
                                          <p:attrName>ppt_h</p:attrName>
                                        </p:attrNameLst>
                                      </p:cBhvr>
                                      <p:tavLst>
                                        <p:tav tm="0">
                                          <p:val>
                                            <p:fltVal val="0"/>
                                          </p:val>
                                        </p:tav>
                                        <p:tav tm="100000">
                                          <p:val>
                                            <p:strVal val="#ppt_h"/>
                                          </p:val>
                                        </p:tav>
                                      </p:tavLst>
                                    </p:anim>
                                    <p:animEffect transition="in" filter="fade">
                                      <p:cBhvr>
                                        <p:cTn id="51" dur="500"/>
                                        <p:tgtEl>
                                          <p:spTgt spid="3">
                                            <p:txEl>
                                              <p:pRg st="6" end="6"/>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nodeType="clickEffect">
                                  <p:stCondLst>
                                    <p:cond delay="0"/>
                                  </p:stCondLst>
                                  <p:childTnLst>
                                    <p:set>
                                      <p:cBhvr>
                                        <p:cTn id="55" dur="1" fill="hold">
                                          <p:stCondLst>
                                            <p:cond delay="0"/>
                                          </p:stCondLst>
                                        </p:cTn>
                                        <p:tgtEl>
                                          <p:spTgt spid="3">
                                            <p:txEl>
                                              <p:pRg st="7" end="7"/>
                                            </p:txEl>
                                          </p:spTgt>
                                        </p:tgtEl>
                                        <p:attrNameLst>
                                          <p:attrName>style.visibility</p:attrName>
                                        </p:attrNameLst>
                                      </p:cBhvr>
                                      <p:to>
                                        <p:strVal val="visible"/>
                                      </p:to>
                                    </p:set>
                                    <p:anim calcmode="lin" valueType="num">
                                      <p:cBhvr>
                                        <p:cTn id="56" dur="500" fill="hold"/>
                                        <p:tgtEl>
                                          <p:spTgt spid="3">
                                            <p:txEl>
                                              <p:pRg st="7" end="7"/>
                                            </p:txEl>
                                          </p:spTgt>
                                        </p:tgtEl>
                                        <p:attrNameLst>
                                          <p:attrName>ppt_w</p:attrName>
                                        </p:attrNameLst>
                                      </p:cBhvr>
                                      <p:tavLst>
                                        <p:tav tm="0">
                                          <p:val>
                                            <p:fltVal val="0"/>
                                          </p:val>
                                        </p:tav>
                                        <p:tav tm="100000">
                                          <p:val>
                                            <p:strVal val="#ppt_w"/>
                                          </p:val>
                                        </p:tav>
                                      </p:tavLst>
                                    </p:anim>
                                    <p:anim calcmode="lin" valueType="num">
                                      <p:cBhvr>
                                        <p:cTn id="57" dur="500" fill="hold"/>
                                        <p:tgtEl>
                                          <p:spTgt spid="3">
                                            <p:txEl>
                                              <p:pRg st="7" end="7"/>
                                            </p:txEl>
                                          </p:spTgt>
                                        </p:tgtEl>
                                        <p:attrNameLst>
                                          <p:attrName>ppt_h</p:attrName>
                                        </p:attrNameLst>
                                      </p:cBhvr>
                                      <p:tavLst>
                                        <p:tav tm="0">
                                          <p:val>
                                            <p:fltVal val="0"/>
                                          </p:val>
                                        </p:tav>
                                        <p:tav tm="100000">
                                          <p:val>
                                            <p:strVal val="#ppt_h"/>
                                          </p:val>
                                        </p:tav>
                                      </p:tavLst>
                                    </p:anim>
                                    <p:animEffect transition="in" filter="fade">
                                      <p:cBhvr>
                                        <p:cTn id="58"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smtClean="0">
                <a:solidFill>
                  <a:srgbClr val="FFFF00"/>
                </a:solidFill>
              </a:rPr>
              <a:t>The “MAP to get AHEAD™</a:t>
            </a:r>
            <a:r>
              <a:rPr lang="en-US" b="1" dirty="0">
                <a:solidFill>
                  <a:srgbClr val="FFFF00"/>
                </a:solidFill>
              </a:rPr>
              <a:t>” </a:t>
            </a:r>
            <a:r>
              <a:rPr lang="en-US" b="1" dirty="0" smtClean="0">
                <a:solidFill>
                  <a:srgbClr val="FFFF00"/>
                </a:solidFill>
              </a:rPr>
              <a:t>Program</a:t>
            </a:r>
            <a:endParaRPr lang="en-US" b="1" dirty="0">
              <a:solidFill>
                <a:srgbClr val="FFFF00"/>
              </a:solidFill>
            </a:endParaRPr>
          </a:p>
        </p:txBody>
      </p:sp>
      <p:sp>
        <p:nvSpPr>
          <p:cNvPr id="3" name="Content Placeholder 2"/>
          <p:cNvSpPr>
            <a:spLocks noGrp="1"/>
          </p:cNvSpPr>
          <p:nvPr>
            <p:ph idx="1"/>
          </p:nvPr>
        </p:nvSpPr>
        <p:spPr>
          <a:xfrm>
            <a:off x="539448" y="1445932"/>
            <a:ext cx="4086233" cy="3123045"/>
          </a:xfrm>
        </p:spPr>
        <p:txBody>
          <a:bodyPr>
            <a:noAutofit/>
          </a:bodyPr>
          <a:lstStyle/>
          <a:p>
            <a:pPr marL="385745" lvl="1" indent="-385745" defTabSz="685766">
              <a:spcBef>
                <a:spcPts val="0"/>
              </a:spcBef>
              <a:buFont typeface="Arial" charset="0"/>
              <a:buAutoNum type="arabicPeriod"/>
              <a:defRPr/>
            </a:pPr>
            <a:r>
              <a:rPr lang="en-US" sz="1800" dirty="0">
                <a:solidFill>
                  <a:srgbClr val="FFFF00"/>
                </a:solidFill>
              </a:rPr>
              <a:t>Experience improved sleep, better BM’s and increased energy by implementing </a:t>
            </a:r>
            <a:r>
              <a:rPr lang="en-US" sz="1800" b="1" dirty="0">
                <a:solidFill>
                  <a:srgbClr val="FFFF00"/>
                </a:solidFill>
              </a:rPr>
              <a:t>2 simple changes</a:t>
            </a:r>
            <a:r>
              <a:rPr lang="en-US" sz="1800" dirty="0">
                <a:solidFill>
                  <a:srgbClr val="FFFF00"/>
                </a:solidFill>
              </a:rPr>
              <a:t> in your life!</a:t>
            </a:r>
          </a:p>
          <a:p>
            <a:pPr marL="385745" lvl="1" indent="-385745" defTabSz="685766">
              <a:spcBef>
                <a:spcPts val="0"/>
              </a:spcBef>
              <a:buFont typeface="Arial" charset="0"/>
              <a:buAutoNum type="arabicPeriod"/>
              <a:defRPr/>
            </a:pPr>
            <a:r>
              <a:rPr lang="en-US" sz="1800" dirty="0"/>
              <a:t>Hard back copy of The 9 Steps to Keep the Doctor Away</a:t>
            </a:r>
          </a:p>
          <a:p>
            <a:pPr marL="385745" lvl="1" indent="-385745" defTabSz="685766">
              <a:spcBef>
                <a:spcPts val="0"/>
              </a:spcBef>
              <a:buFont typeface="Arial" charset="0"/>
              <a:buAutoNum type="arabicPeriod"/>
              <a:defRPr/>
            </a:pPr>
            <a:r>
              <a:rPr lang="en-US" sz="1800" dirty="0"/>
              <a:t>Know Your Options DVD</a:t>
            </a:r>
          </a:p>
          <a:p>
            <a:pPr marL="385745" lvl="1" indent="-385745" defTabSz="685766">
              <a:spcBef>
                <a:spcPts val="0"/>
              </a:spcBef>
              <a:buFont typeface="Arial" charset="0"/>
              <a:buAutoNum type="arabicPeriod"/>
              <a:defRPr/>
            </a:pPr>
            <a:r>
              <a:rPr lang="en-US" sz="1800" dirty="0"/>
              <a:t>Subliminal binaural beat audio program corresponding to KYO DVD – 9 Steps</a:t>
            </a:r>
          </a:p>
          <a:p>
            <a:pPr marL="385745" lvl="1" indent="-385745" defTabSz="685766">
              <a:spcBef>
                <a:spcPts val="0"/>
              </a:spcBef>
              <a:buFont typeface="Arial" charset="0"/>
              <a:buAutoNum type="arabicPeriod"/>
              <a:defRPr/>
            </a:pPr>
            <a:r>
              <a:rPr lang="en-US" sz="1800" dirty="0"/>
              <a:t>Access to special webinars</a:t>
            </a:r>
          </a:p>
        </p:txBody>
      </p:sp>
      <p:sp>
        <p:nvSpPr>
          <p:cNvPr id="4" name="Rectangle 3"/>
          <p:cNvSpPr/>
          <p:nvPr/>
        </p:nvSpPr>
        <p:spPr>
          <a:xfrm>
            <a:off x="7549750" y="4976854"/>
            <a:ext cx="451253" cy="16664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7" name="Slide Number Placeholder 6"/>
          <p:cNvSpPr>
            <a:spLocks noGrp="1"/>
          </p:cNvSpPr>
          <p:nvPr>
            <p:ph type="sldNum" sz="quarter" idx="12"/>
          </p:nvPr>
        </p:nvSpPr>
        <p:spPr/>
        <p:txBody>
          <a:bodyPr/>
          <a:lstStyle/>
          <a:p>
            <a:fld id="{B82CCC60-E8CD-4174-8B1A-7DF615B22EEF}" type="slidenum">
              <a:rPr lang="en-US" smtClean="0"/>
              <a:pPr/>
              <a:t>98</a:t>
            </a:fld>
            <a:endParaRPr lang="en-US"/>
          </a:p>
        </p:txBody>
      </p:sp>
      <p:sp>
        <p:nvSpPr>
          <p:cNvPr id="12" name="Content Placeholder 2"/>
          <p:cNvSpPr txBox="1">
            <a:spLocks/>
          </p:cNvSpPr>
          <p:nvPr/>
        </p:nvSpPr>
        <p:spPr>
          <a:xfrm>
            <a:off x="4419295" y="1445932"/>
            <a:ext cx="3929977" cy="3123045"/>
          </a:xfrm>
          <a:prstGeom prst="rect">
            <a:avLst/>
          </a:prstGeom>
        </p:spPr>
        <p:txBody>
          <a:bodyPr vert="horz" lIns="68580" tIns="34290" rIns="68580" bIns="34290" rtlCol="0">
            <a:normAutofit/>
          </a:bodyPr>
          <a:lstStyle>
            <a:lvl1pPr marL="342891" indent="-342891" algn="l" defTabSz="914377" rtl="0" eaLnBrk="1" latinLnBrk="0" hangingPunct="1">
              <a:spcBef>
                <a:spcPct val="20000"/>
              </a:spcBef>
              <a:buFont typeface="Arial" pitchFamily="34" charset="0"/>
              <a:buChar char="•"/>
              <a:defRPr sz="2800" kern="1200">
                <a:solidFill>
                  <a:schemeClr val="bg1"/>
                </a:solidFill>
                <a:latin typeface="+mn-lt"/>
                <a:ea typeface="+mn-ea"/>
                <a:cs typeface="+mn-cs"/>
              </a:defRPr>
            </a:lvl1pPr>
            <a:lvl2pPr marL="742932" indent="-285744" algn="l" defTabSz="914377" rtl="0" eaLnBrk="1" latinLnBrk="0" hangingPunct="1">
              <a:spcBef>
                <a:spcPct val="20000"/>
              </a:spcBef>
              <a:buFont typeface="Arial" pitchFamily="34" charset="0"/>
              <a:buChar char="–"/>
              <a:defRPr sz="2800" kern="1200">
                <a:solidFill>
                  <a:schemeClr val="bg1"/>
                </a:solidFill>
                <a:latin typeface="+mn-lt"/>
                <a:ea typeface="+mn-ea"/>
                <a:cs typeface="+mn-cs"/>
              </a:defRPr>
            </a:lvl2pPr>
            <a:lvl3pPr marL="1142971" indent="-228594" algn="l" defTabSz="914377" rtl="0" eaLnBrk="1" latinLnBrk="0" hangingPunct="1">
              <a:spcBef>
                <a:spcPct val="20000"/>
              </a:spcBef>
              <a:buFont typeface="Arial" pitchFamily="34" charset="0"/>
              <a:buChar char="•"/>
              <a:defRPr sz="2400" kern="1200">
                <a:solidFill>
                  <a:schemeClr val="bg1"/>
                </a:solidFill>
                <a:latin typeface="+mn-lt"/>
                <a:ea typeface="+mn-ea"/>
                <a:cs typeface="+mn-cs"/>
              </a:defRPr>
            </a:lvl3pPr>
            <a:lvl4pPr marL="1600160" indent="-228594" algn="l" defTabSz="914377" rtl="0" eaLnBrk="1" latinLnBrk="0" hangingPunct="1">
              <a:spcBef>
                <a:spcPct val="20000"/>
              </a:spcBef>
              <a:buFont typeface="Arial" pitchFamily="34" charset="0"/>
              <a:buChar char="–"/>
              <a:defRPr sz="2000" kern="1200">
                <a:solidFill>
                  <a:schemeClr val="bg1"/>
                </a:solidFill>
                <a:latin typeface="+mn-lt"/>
                <a:ea typeface="+mn-ea"/>
                <a:cs typeface="+mn-cs"/>
              </a:defRPr>
            </a:lvl4pPr>
            <a:lvl5pPr marL="2057349" indent="-228594" algn="l" defTabSz="914377" rtl="0" eaLnBrk="1" latinLnBrk="0" hangingPunct="1">
              <a:spcBef>
                <a:spcPct val="20000"/>
              </a:spcBef>
              <a:buFont typeface="Arial" pitchFamily="34" charset="0"/>
              <a:buChar char="»"/>
              <a:defRPr sz="2000" kern="1200">
                <a:solidFill>
                  <a:schemeClr val="bg1"/>
                </a:solidFill>
                <a:latin typeface="+mn-lt"/>
                <a:ea typeface="+mn-ea"/>
                <a:cs typeface="+mn-cs"/>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85757" lvl="1" indent="-342884">
              <a:spcBef>
                <a:spcPts val="0"/>
              </a:spcBef>
              <a:buFontTx/>
              <a:buAutoNum type="arabicPeriod" startAt="6"/>
              <a:defRPr/>
            </a:pPr>
            <a:r>
              <a:rPr lang="en-US" sz="1800" dirty="0"/>
              <a:t>Lifetime Membership to the IADFW with full access</a:t>
            </a:r>
          </a:p>
          <a:p>
            <a:pPr marL="685757" lvl="1" indent="-342884">
              <a:spcBef>
                <a:spcPts val="0"/>
              </a:spcBef>
              <a:buFontTx/>
              <a:buAutoNum type="arabicPeriod" startAt="6"/>
              <a:defRPr/>
            </a:pPr>
            <a:r>
              <a:rPr lang="en-US" sz="1800" dirty="0"/>
              <a:t>Lifetime Access to all the AHEAD MAP tools</a:t>
            </a:r>
          </a:p>
          <a:p>
            <a:pPr marL="685757" lvl="1" indent="-342884">
              <a:spcBef>
                <a:spcPts val="0"/>
              </a:spcBef>
              <a:buFontTx/>
              <a:buAutoNum type="arabicPeriod" startAt="6"/>
              <a:defRPr/>
            </a:pPr>
            <a:r>
              <a:rPr lang="en-US" sz="1800" dirty="0">
                <a:solidFill>
                  <a:srgbClr val="FFFF00"/>
                </a:solidFill>
              </a:rPr>
              <a:t>FREE 1 Hour AHEAD MAP Coaching Consultation </a:t>
            </a:r>
          </a:p>
          <a:p>
            <a:pPr marL="685757" lvl="1" indent="-342884">
              <a:spcBef>
                <a:spcPts val="0"/>
              </a:spcBef>
              <a:buFontTx/>
              <a:buAutoNum type="arabicPeriod" startAt="6"/>
              <a:defRPr/>
            </a:pPr>
            <a:r>
              <a:rPr lang="en-US" sz="1800" dirty="0"/>
              <a:t>Over 450 hours of radio show archives downloaded</a:t>
            </a:r>
          </a:p>
          <a:p>
            <a:pPr marL="685757" lvl="1" indent="-342884">
              <a:spcBef>
                <a:spcPts val="0"/>
              </a:spcBef>
              <a:buFontTx/>
              <a:buAutoNum type="arabicPeriod" startAt="6"/>
              <a:defRPr/>
            </a:pPr>
            <a:r>
              <a:rPr lang="en-US" sz="1800" dirty="0"/>
              <a:t>Access to protocols not available to the public</a:t>
            </a:r>
          </a:p>
          <a:p>
            <a:pPr marL="685757" lvl="1" indent="-342884">
              <a:spcBef>
                <a:spcPts val="0"/>
              </a:spcBef>
              <a:buFontTx/>
              <a:buAutoNum type="arabicPeriod" startAt="6"/>
              <a:defRPr/>
            </a:pPr>
            <a:r>
              <a:rPr lang="en-US" sz="1800" dirty="0"/>
              <a:t>Many other things</a:t>
            </a:r>
            <a:r>
              <a:rPr lang="is-IS" sz="1800" dirty="0"/>
              <a:t>…</a:t>
            </a:r>
            <a:endParaRPr lang="en-US" sz="1800" dirty="0"/>
          </a:p>
          <a:p>
            <a:pPr marL="685757" lvl="1" indent="-342884">
              <a:spcBef>
                <a:spcPts val="0"/>
              </a:spcBef>
              <a:buFontTx/>
              <a:buAutoNum type="arabicPeriod" startAt="7"/>
              <a:defRPr/>
            </a:pPr>
            <a:endParaRPr lang="en-US" sz="1800" dirty="0">
              <a:solidFill>
                <a:schemeClr val="tx2">
                  <a:lumMod val="40000"/>
                  <a:lumOff val="60000"/>
                </a:schemeClr>
              </a:solidFill>
            </a:endParaRPr>
          </a:p>
          <a:p>
            <a:pPr marL="685757" lvl="1" indent="-342884">
              <a:spcBef>
                <a:spcPts val="0"/>
              </a:spcBef>
              <a:buNone/>
              <a:defRPr/>
            </a:pPr>
            <a:endParaRPr lang="en-US" sz="1800" dirty="0">
              <a:solidFill>
                <a:schemeClr val="tx2">
                  <a:lumMod val="40000"/>
                  <a:lumOff val="60000"/>
                </a:schemeClr>
              </a:solidFill>
            </a:endParaRPr>
          </a:p>
        </p:txBody>
      </p:sp>
      <p:sp>
        <p:nvSpPr>
          <p:cNvPr id="8" name="TextBox 7"/>
          <p:cNvSpPr txBox="1"/>
          <p:nvPr/>
        </p:nvSpPr>
        <p:spPr>
          <a:xfrm>
            <a:off x="6513618" y="944088"/>
            <a:ext cx="184731" cy="300082"/>
          </a:xfrm>
          <a:prstGeom prst="rect">
            <a:avLst/>
          </a:prstGeom>
          <a:noFill/>
        </p:spPr>
        <p:txBody>
          <a:bodyPr wrap="none" rtlCol="0">
            <a:spAutoFit/>
          </a:bodyPr>
          <a:lstStyle/>
          <a:p>
            <a:endParaRPr lang="en-US" sz="1350" dirty="0"/>
          </a:p>
        </p:txBody>
      </p:sp>
    </p:spTree>
    <p:extLst>
      <p:ext uri="{BB962C8B-B14F-4D97-AF65-F5344CB8AC3E}">
        <p14:creationId xmlns:p14="http://schemas.microsoft.com/office/powerpoint/2010/main" val="10967496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3">
                                            <p:txEl>
                                              <p:pRg st="2" end="2"/>
                                            </p:txEl>
                                          </p:spTgt>
                                        </p:tgtEl>
                                      </p:cBhvr>
                                    </p:animEffect>
                                  </p:childTnLst>
                                </p:cTn>
                              </p:par>
                              <p:par>
                                <p:cTn id="24" presetID="3" presetClass="emph" presetSubtype="2" fill="hold" nodeType="withEffect">
                                  <p:stCondLst>
                                    <p:cond delay="0"/>
                                  </p:stCondLst>
                                  <p:childTnLst>
                                    <p:animClr clrSpc="rgb" dir="cw">
                                      <p:cBhvr override="childStyle">
                                        <p:cTn id="25" dur="2000" fill="hold"/>
                                        <p:tgtEl>
                                          <p:spTgt spid="3">
                                            <p:txEl>
                                              <p:pRg st="1" end="1"/>
                                            </p:txEl>
                                          </p:spTgt>
                                        </p:tgtEl>
                                        <p:attrNameLst>
                                          <p:attrName>style.color</p:attrName>
                                        </p:attrNameLst>
                                      </p:cBhvr>
                                      <p:to>
                                        <a:schemeClr val="accent2"/>
                                      </p:to>
                                    </p:animClr>
                                  </p:childTnLst>
                                </p:cTn>
                              </p:par>
                            </p:childTnLst>
                          </p:cTn>
                        </p:par>
                      </p:childTnLst>
                    </p:cTn>
                  </p:par>
                  <p:par>
                    <p:cTn id="26" fill="hold">
                      <p:stCondLst>
                        <p:cond delay="indefinite"/>
                      </p:stCondLst>
                      <p:childTnLst>
                        <p:par>
                          <p:cTn id="27" fill="hold">
                            <p:stCondLst>
                              <p:cond delay="0"/>
                            </p:stCondLst>
                            <p:childTnLst>
                              <p:par>
                                <p:cTn id="28" presetID="53" presetClass="entr" presetSubtype="16" fill="hold" nodeType="clickEffect">
                                  <p:stCondLst>
                                    <p:cond delay="0"/>
                                  </p:stCondLst>
                                  <p:childTnLst>
                                    <p:set>
                                      <p:cBhvr>
                                        <p:cTn id="29" dur="1" fill="hold">
                                          <p:stCondLst>
                                            <p:cond delay="0"/>
                                          </p:stCondLst>
                                        </p:cTn>
                                        <p:tgtEl>
                                          <p:spTgt spid="3">
                                            <p:txEl>
                                              <p:pRg st="3" end="3"/>
                                            </p:txEl>
                                          </p:spTgt>
                                        </p:tgtEl>
                                        <p:attrNameLst>
                                          <p:attrName>style.visibility</p:attrName>
                                        </p:attrNameLst>
                                      </p:cBhvr>
                                      <p:to>
                                        <p:strVal val="visible"/>
                                      </p:to>
                                    </p:set>
                                    <p:anim calcmode="lin" valueType="num">
                                      <p:cBhvr>
                                        <p:cTn id="30"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1"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2" dur="500"/>
                                        <p:tgtEl>
                                          <p:spTgt spid="3">
                                            <p:txEl>
                                              <p:pRg st="3" end="3"/>
                                            </p:txEl>
                                          </p:spTgt>
                                        </p:tgtEl>
                                      </p:cBhvr>
                                    </p:animEffect>
                                  </p:childTnLst>
                                </p:cTn>
                              </p:par>
                              <p:par>
                                <p:cTn id="33" presetID="3" presetClass="emph" presetSubtype="2" fill="hold" nodeType="withEffect">
                                  <p:stCondLst>
                                    <p:cond delay="0"/>
                                  </p:stCondLst>
                                  <p:childTnLst>
                                    <p:animClr clrSpc="rgb" dir="cw">
                                      <p:cBhvr override="childStyle">
                                        <p:cTn id="34" dur="2000" fill="hold"/>
                                        <p:tgtEl>
                                          <p:spTgt spid="3">
                                            <p:txEl>
                                              <p:pRg st="2" end="2"/>
                                            </p:txEl>
                                          </p:spTgt>
                                        </p:tgtEl>
                                        <p:attrNameLst>
                                          <p:attrName>style.color</p:attrName>
                                        </p:attrNameLst>
                                      </p:cBhvr>
                                      <p:to>
                                        <a:schemeClr val="accent2"/>
                                      </p:to>
                                    </p:animClr>
                                  </p:childTnLst>
                                </p:cTn>
                              </p:par>
                            </p:childTnLst>
                          </p:cTn>
                        </p:par>
                      </p:childTnLst>
                    </p:cTn>
                  </p:par>
                  <p:par>
                    <p:cTn id="35" fill="hold">
                      <p:stCondLst>
                        <p:cond delay="indefinite"/>
                      </p:stCondLst>
                      <p:childTnLst>
                        <p:par>
                          <p:cTn id="36" fill="hold">
                            <p:stCondLst>
                              <p:cond delay="0"/>
                            </p:stCondLst>
                            <p:childTnLst>
                              <p:par>
                                <p:cTn id="37" presetID="53" presetClass="entr" presetSubtype="16" fill="hold" nodeType="clickEffect">
                                  <p:stCondLst>
                                    <p:cond delay="0"/>
                                  </p:stCondLst>
                                  <p:childTnLst>
                                    <p:set>
                                      <p:cBhvr>
                                        <p:cTn id="38" dur="1" fill="hold">
                                          <p:stCondLst>
                                            <p:cond delay="0"/>
                                          </p:stCondLst>
                                        </p:cTn>
                                        <p:tgtEl>
                                          <p:spTgt spid="3">
                                            <p:txEl>
                                              <p:pRg st="4" end="4"/>
                                            </p:txEl>
                                          </p:spTgt>
                                        </p:tgtEl>
                                        <p:attrNameLst>
                                          <p:attrName>style.visibility</p:attrName>
                                        </p:attrNameLst>
                                      </p:cBhvr>
                                      <p:to>
                                        <p:strVal val="visible"/>
                                      </p:to>
                                    </p:set>
                                    <p:anim calcmode="lin" valueType="num">
                                      <p:cBhvr>
                                        <p:cTn id="39"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0"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41" dur="500"/>
                                        <p:tgtEl>
                                          <p:spTgt spid="3">
                                            <p:txEl>
                                              <p:pRg st="4" end="4"/>
                                            </p:txEl>
                                          </p:spTgt>
                                        </p:tgtEl>
                                      </p:cBhvr>
                                    </p:animEffect>
                                  </p:childTnLst>
                                </p:cTn>
                              </p:par>
                              <p:par>
                                <p:cTn id="42" presetID="3" presetClass="emph" presetSubtype="2" fill="hold" nodeType="withEffect">
                                  <p:stCondLst>
                                    <p:cond delay="0"/>
                                  </p:stCondLst>
                                  <p:childTnLst>
                                    <p:animClr clrSpc="rgb" dir="cw">
                                      <p:cBhvr override="childStyle">
                                        <p:cTn id="43" dur="2000" fill="hold"/>
                                        <p:tgtEl>
                                          <p:spTgt spid="3">
                                            <p:txEl>
                                              <p:pRg st="3" end="3"/>
                                            </p:txEl>
                                          </p:spTgt>
                                        </p:tgtEl>
                                        <p:attrNameLst>
                                          <p:attrName>style.color</p:attrName>
                                        </p:attrNameLst>
                                      </p:cBhvr>
                                      <p:to>
                                        <a:schemeClr val="accent2"/>
                                      </p:to>
                                    </p:animClr>
                                  </p:childTnLst>
                                </p:cTn>
                              </p:par>
                            </p:childTnLst>
                          </p:cTn>
                        </p:par>
                      </p:childTnLst>
                    </p:cTn>
                  </p:par>
                  <p:par>
                    <p:cTn id="44" fill="hold">
                      <p:stCondLst>
                        <p:cond delay="indefinite"/>
                      </p:stCondLst>
                      <p:childTnLst>
                        <p:par>
                          <p:cTn id="45" fill="hold">
                            <p:stCondLst>
                              <p:cond delay="0"/>
                            </p:stCondLst>
                            <p:childTnLst>
                              <p:par>
                                <p:cTn id="46" presetID="53" presetClass="entr" presetSubtype="16" fill="hold" nodeType="clickEffect">
                                  <p:stCondLst>
                                    <p:cond delay="0"/>
                                  </p:stCondLst>
                                  <p:childTnLst>
                                    <p:set>
                                      <p:cBhvr>
                                        <p:cTn id="47" dur="1" fill="hold">
                                          <p:stCondLst>
                                            <p:cond delay="0"/>
                                          </p:stCondLst>
                                        </p:cTn>
                                        <p:tgtEl>
                                          <p:spTgt spid="12">
                                            <p:txEl>
                                              <p:pRg st="0" end="0"/>
                                            </p:txEl>
                                          </p:spTgt>
                                        </p:tgtEl>
                                        <p:attrNameLst>
                                          <p:attrName>style.visibility</p:attrName>
                                        </p:attrNameLst>
                                      </p:cBhvr>
                                      <p:to>
                                        <p:strVal val="visible"/>
                                      </p:to>
                                    </p:set>
                                    <p:anim calcmode="lin" valueType="num">
                                      <p:cBhvr>
                                        <p:cTn id="48" dur="500" fill="hold"/>
                                        <p:tgtEl>
                                          <p:spTgt spid="12">
                                            <p:txEl>
                                              <p:pRg st="0" end="0"/>
                                            </p:txEl>
                                          </p:spTgt>
                                        </p:tgtEl>
                                        <p:attrNameLst>
                                          <p:attrName>ppt_w</p:attrName>
                                        </p:attrNameLst>
                                      </p:cBhvr>
                                      <p:tavLst>
                                        <p:tav tm="0">
                                          <p:val>
                                            <p:fltVal val="0"/>
                                          </p:val>
                                        </p:tav>
                                        <p:tav tm="100000">
                                          <p:val>
                                            <p:strVal val="#ppt_w"/>
                                          </p:val>
                                        </p:tav>
                                      </p:tavLst>
                                    </p:anim>
                                    <p:anim calcmode="lin" valueType="num">
                                      <p:cBhvr>
                                        <p:cTn id="49" dur="500" fill="hold"/>
                                        <p:tgtEl>
                                          <p:spTgt spid="12">
                                            <p:txEl>
                                              <p:pRg st="0" end="0"/>
                                            </p:txEl>
                                          </p:spTgt>
                                        </p:tgtEl>
                                        <p:attrNameLst>
                                          <p:attrName>ppt_h</p:attrName>
                                        </p:attrNameLst>
                                      </p:cBhvr>
                                      <p:tavLst>
                                        <p:tav tm="0">
                                          <p:val>
                                            <p:fltVal val="0"/>
                                          </p:val>
                                        </p:tav>
                                        <p:tav tm="100000">
                                          <p:val>
                                            <p:strVal val="#ppt_h"/>
                                          </p:val>
                                        </p:tav>
                                      </p:tavLst>
                                    </p:anim>
                                    <p:animEffect transition="in" filter="fade">
                                      <p:cBhvr>
                                        <p:cTn id="50" dur="500"/>
                                        <p:tgtEl>
                                          <p:spTgt spid="12">
                                            <p:txEl>
                                              <p:pRg st="0" end="0"/>
                                            </p:txEl>
                                          </p:spTgt>
                                        </p:tgtEl>
                                      </p:cBhvr>
                                    </p:animEffect>
                                  </p:childTnLst>
                                </p:cTn>
                              </p:par>
                              <p:par>
                                <p:cTn id="51" presetID="3" presetClass="emph" presetSubtype="2" fill="hold" nodeType="withEffect">
                                  <p:stCondLst>
                                    <p:cond delay="0"/>
                                  </p:stCondLst>
                                  <p:childTnLst>
                                    <p:animClr clrSpc="rgb" dir="cw">
                                      <p:cBhvr override="childStyle">
                                        <p:cTn id="52" dur="2000" fill="hold"/>
                                        <p:tgtEl>
                                          <p:spTgt spid="3">
                                            <p:txEl>
                                              <p:pRg st="4" end="4"/>
                                            </p:txEl>
                                          </p:spTgt>
                                        </p:tgtEl>
                                        <p:attrNameLst>
                                          <p:attrName>style.color</p:attrName>
                                        </p:attrNameLst>
                                      </p:cBhvr>
                                      <p:to>
                                        <a:schemeClr val="accent2"/>
                                      </p:to>
                                    </p:animClr>
                                  </p:childTnLst>
                                </p:cTn>
                              </p:par>
                            </p:childTnLst>
                          </p:cTn>
                        </p:par>
                      </p:childTnLst>
                    </p:cTn>
                  </p:par>
                  <p:par>
                    <p:cTn id="53" fill="hold">
                      <p:stCondLst>
                        <p:cond delay="indefinite"/>
                      </p:stCondLst>
                      <p:childTnLst>
                        <p:par>
                          <p:cTn id="54" fill="hold">
                            <p:stCondLst>
                              <p:cond delay="0"/>
                            </p:stCondLst>
                            <p:childTnLst>
                              <p:par>
                                <p:cTn id="55" presetID="53" presetClass="entr" presetSubtype="16" fill="hold" nodeType="clickEffect">
                                  <p:stCondLst>
                                    <p:cond delay="0"/>
                                  </p:stCondLst>
                                  <p:childTnLst>
                                    <p:set>
                                      <p:cBhvr>
                                        <p:cTn id="56" dur="1" fill="hold">
                                          <p:stCondLst>
                                            <p:cond delay="0"/>
                                          </p:stCondLst>
                                        </p:cTn>
                                        <p:tgtEl>
                                          <p:spTgt spid="12">
                                            <p:txEl>
                                              <p:pRg st="1" end="1"/>
                                            </p:txEl>
                                          </p:spTgt>
                                        </p:tgtEl>
                                        <p:attrNameLst>
                                          <p:attrName>style.visibility</p:attrName>
                                        </p:attrNameLst>
                                      </p:cBhvr>
                                      <p:to>
                                        <p:strVal val="visible"/>
                                      </p:to>
                                    </p:set>
                                    <p:anim calcmode="lin" valueType="num">
                                      <p:cBhvr>
                                        <p:cTn id="57" dur="500" fill="hold"/>
                                        <p:tgtEl>
                                          <p:spTgt spid="12">
                                            <p:txEl>
                                              <p:pRg st="1" end="1"/>
                                            </p:txEl>
                                          </p:spTgt>
                                        </p:tgtEl>
                                        <p:attrNameLst>
                                          <p:attrName>ppt_w</p:attrName>
                                        </p:attrNameLst>
                                      </p:cBhvr>
                                      <p:tavLst>
                                        <p:tav tm="0">
                                          <p:val>
                                            <p:fltVal val="0"/>
                                          </p:val>
                                        </p:tav>
                                        <p:tav tm="100000">
                                          <p:val>
                                            <p:strVal val="#ppt_w"/>
                                          </p:val>
                                        </p:tav>
                                      </p:tavLst>
                                    </p:anim>
                                    <p:anim calcmode="lin" valueType="num">
                                      <p:cBhvr>
                                        <p:cTn id="58" dur="500" fill="hold"/>
                                        <p:tgtEl>
                                          <p:spTgt spid="12">
                                            <p:txEl>
                                              <p:pRg st="1" end="1"/>
                                            </p:txEl>
                                          </p:spTgt>
                                        </p:tgtEl>
                                        <p:attrNameLst>
                                          <p:attrName>ppt_h</p:attrName>
                                        </p:attrNameLst>
                                      </p:cBhvr>
                                      <p:tavLst>
                                        <p:tav tm="0">
                                          <p:val>
                                            <p:fltVal val="0"/>
                                          </p:val>
                                        </p:tav>
                                        <p:tav tm="100000">
                                          <p:val>
                                            <p:strVal val="#ppt_h"/>
                                          </p:val>
                                        </p:tav>
                                      </p:tavLst>
                                    </p:anim>
                                    <p:animEffect transition="in" filter="fade">
                                      <p:cBhvr>
                                        <p:cTn id="59" dur="500"/>
                                        <p:tgtEl>
                                          <p:spTgt spid="12">
                                            <p:txEl>
                                              <p:pRg st="1" end="1"/>
                                            </p:txEl>
                                          </p:spTgt>
                                        </p:tgtEl>
                                      </p:cBhvr>
                                    </p:animEffect>
                                  </p:childTnLst>
                                </p:cTn>
                              </p:par>
                              <p:par>
                                <p:cTn id="60" presetID="3" presetClass="emph" presetSubtype="2" fill="hold" nodeType="withEffect">
                                  <p:stCondLst>
                                    <p:cond delay="0"/>
                                  </p:stCondLst>
                                  <p:childTnLst>
                                    <p:animClr clrSpc="rgb" dir="cw">
                                      <p:cBhvr override="childStyle">
                                        <p:cTn id="61" dur="2000" fill="hold"/>
                                        <p:tgtEl>
                                          <p:spTgt spid="12">
                                            <p:txEl>
                                              <p:pRg st="0" end="0"/>
                                            </p:txEl>
                                          </p:spTgt>
                                        </p:tgtEl>
                                        <p:attrNameLst>
                                          <p:attrName>style.color</p:attrName>
                                        </p:attrNameLst>
                                      </p:cBhvr>
                                      <p:to>
                                        <a:schemeClr val="accent2"/>
                                      </p:to>
                                    </p:animClr>
                                  </p:childTnLst>
                                </p:cTn>
                              </p:par>
                            </p:childTnLst>
                          </p:cTn>
                        </p:par>
                      </p:childTnLst>
                    </p:cTn>
                  </p:par>
                  <p:par>
                    <p:cTn id="62" fill="hold">
                      <p:stCondLst>
                        <p:cond delay="indefinite"/>
                      </p:stCondLst>
                      <p:childTnLst>
                        <p:par>
                          <p:cTn id="63" fill="hold">
                            <p:stCondLst>
                              <p:cond delay="0"/>
                            </p:stCondLst>
                            <p:childTnLst>
                              <p:par>
                                <p:cTn id="64" presetID="53" presetClass="entr" presetSubtype="16" fill="hold" nodeType="clickEffect">
                                  <p:stCondLst>
                                    <p:cond delay="0"/>
                                  </p:stCondLst>
                                  <p:childTnLst>
                                    <p:set>
                                      <p:cBhvr>
                                        <p:cTn id="65" dur="1" fill="hold">
                                          <p:stCondLst>
                                            <p:cond delay="0"/>
                                          </p:stCondLst>
                                        </p:cTn>
                                        <p:tgtEl>
                                          <p:spTgt spid="12">
                                            <p:txEl>
                                              <p:pRg st="2" end="2"/>
                                            </p:txEl>
                                          </p:spTgt>
                                        </p:tgtEl>
                                        <p:attrNameLst>
                                          <p:attrName>style.visibility</p:attrName>
                                        </p:attrNameLst>
                                      </p:cBhvr>
                                      <p:to>
                                        <p:strVal val="visible"/>
                                      </p:to>
                                    </p:set>
                                    <p:anim calcmode="lin" valueType="num">
                                      <p:cBhvr>
                                        <p:cTn id="66" dur="500" fill="hold"/>
                                        <p:tgtEl>
                                          <p:spTgt spid="12">
                                            <p:txEl>
                                              <p:pRg st="2" end="2"/>
                                            </p:txEl>
                                          </p:spTgt>
                                        </p:tgtEl>
                                        <p:attrNameLst>
                                          <p:attrName>ppt_w</p:attrName>
                                        </p:attrNameLst>
                                      </p:cBhvr>
                                      <p:tavLst>
                                        <p:tav tm="0">
                                          <p:val>
                                            <p:fltVal val="0"/>
                                          </p:val>
                                        </p:tav>
                                        <p:tav tm="100000">
                                          <p:val>
                                            <p:strVal val="#ppt_w"/>
                                          </p:val>
                                        </p:tav>
                                      </p:tavLst>
                                    </p:anim>
                                    <p:anim calcmode="lin" valueType="num">
                                      <p:cBhvr>
                                        <p:cTn id="67" dur="500" fill="hold"/>
                                        <p:tgtEl>
                                          <p:spTgt spid="12">
                                            <p:txEl>
                                              <p:pRg st="2" end="2"/>
                                            </p:txEl>
                                          </p:spTgt>
                                        </p:tgtEl>
                                        <p:attrNameLst>
                                          <p:attrName>ppt_h</p:attrName>
                                        </p:attrNameLst>
                                      </p:cBhvr>
                                      <p:tavLst>
                                        <p:tav tm="0">
                                          <p:val>
                                            <p:fltVal val="0"/>
                                          </p:val>
                                        </p:tav>
                                        <p:tav tm="100000">
                                          <p:val>
                                            <p:strVal val="#ppt_h"/>
                                          </p:val>
                                        </p:tav>
                                      </p:tavLst>
                                    </p:anim>
                                    <p:animEffect transition="in" filter="fade">
                                      <p:cBhvr>
                                        <p:cTn id="68" dur="500"/>
                                        <p:tgtEl>
                                          <p:spTgt spid="12">
                                            <p:txEl>
                                              <p:pRg st="2" end="2"/>
                                            </p:txEl>
                                          </p:spTgt>
                                        </p:tgtEl>
                                      </p:cBhvr>
                                    </p:animEffect>
                                  </p:childTnLst>
                                </p:cTn>
                              </p:par>
                            </p:childTnLst>
                          </p:cTn>
                        </p:par>
                      </p:childTnLst>
                    </p:cTn>
                  </p:par>
                  <p:par>
                    <p:cTn id="69" fill="hold">
                      <p:stCondLst>
                        <p:cond delay="indefinite"/>
                      </p:stCondLst>
                      <p:childTnLst>
                        <p:par>
                          <p:cTn id="70" fill="hold">
                            <p:stCondLst>
                              <p:cond delay="0"/>
                            </p:stCondLst>
                            <p:childTnLst>
                              <p:par>
                                <p:cTn id="71" presetID="53" presetClass="entr" presetSubtype="16" fill="hold" nodeType="clickEffect">
                                  <p:stCondLst>
                                    <p:cond delay="0"/>
                                  </p:stCondLst>
                                  <p:childTnLst>
                                    <p:set>
                                      <p:cBhvr>
                                        <p:cTn id="72" dur="1" fill="hold">
                                          <p:stCondLst>
                                            <p:cond delay="0"/>
                                          </p:stCondLst>
                                        </p:cTn>
                                        <p:tgtEl>
                                          <p:spTgt spid="12">
                                            <p:txEl>
                                              <p:pRg st="3" end="3"/>
                                            </p:txEl>
                                          </p:spTgt>
                                        </p:tgtEl>
                                        <p:attrNameLst>
                                          <p:attrName>style.visibility</p:attrName>
                                        </p:attrNameLst>
                                      </p:cBhvr>
                                      <p:to>
                                        <p:strVal val="visible"/>
                                      </p:to>
                                    </p:set>
                                    <p:anim calcmode="lin" valueType="num">
                                      <p:cBhvr>
                                        <p:cTn id="73" dur="500" fill="hold"/>
                                        <p:tgtEl>
                                          <p:spTgt spid="12">
                                            <p:txEl>
                                              <p:pRg st="3" end="3"/>
                                            </p:txEl>
                                          </p:spTgt>
                                        </p:tgtEl>
                                        <p:attrNameLst>
                                          <p:attrName>ppt_w</p:attrName>
                                        </p:attrNameLst>
                                      </p:cBhvr>
                                      <p:tavLst>
                                        <p:tav tm="0">
                                          <p:val>
                                            <p:fltVal val="0"/>
                                          </p:val>
                                        </p:tav>
                                        <p:tav tm="100000">
                                          <p:val>
                                            <p:strVal val="#ppt_w"/>
                                          </p:val>
                                        </p:tav>
                                      </p:tavLst>
                                    </p:anim>
                                    <p:anim calcmode="lin" valueType="num">
                                      <p:cBhvr>
                                        <p:cTn id="74" dur="500" fill="hold"/>
                                        <p:tgtEl>
                                          <p:spTgt spid="12">
                                            <p:txEl>
                                              <p:pRg st="3" end="3"/>
                                            </p:txEl>
                                          </p:spTgt>
                                        </p:tgtEl>
                                        <p:attrNameLst>
                                          <p:attrName>ppt_h</p:attrName>
                                        </p:attrNameLst>
                                      </p:cBhvr>
                                      <p:tavLst>
                                        <p:tav tm="0">
                                          <p:val>
                                            <p:fltVal val="0"/>
                                          </p:val>
                                        </p:tav>
                                        <p:tav tm="100000">
                                          <p:val>
                                            <p:strVal val="#ppt_h"/>
                                          </p:val>
                                        </p:tav>
                                      </p:tavLst>
                                    </p:anim>
                                    <p:animEffect transition="in" filter="fade">
                                      <p:cBhvr>
                                        <p:cTn id="75" dur="500"/>
                                        <p:tgtEl>
                                          <p:spTgt spid="12">
                                            <p:txEl>
                                              <p:pRg st="3" end="3"/>
                                            </p:txEl>
                                          </p:spTgt>
                                        </p:tgtEl>
                                      </p:cBhvr>
                                    </p:animEffect>
                                  </p:childTnLst>
                                </p:cTn>
                              </p:par>
                            </p:childTnLst>
                          </p:cTn>
                        </p:par>
                      </p:childTnLst>
                    </p:cTn>
                  </p:par>
                  <p:par>
                    <p:cTn id="76" fill="hold">
                      <p:stCondLst>
                        <p:cond delay="indefinite"/>
                      </p:stCondLst>
                      <p:childTnLst>
                        <p:par>
                          <p:cTn id="77" fill="hold">
                            <p:stCondLst>
                              <p:cond delay="0"/>
                            </p:stCondLst>
                            <p:childTnLst>
                              <p:par>
                                <p:cTn id="78" presetID="53" presetClass="entr" presetSubtype="16" fill="hold" nodeType="clickEffect">
                                  <p:stCondLst>
                                    <p:cond delay="0"/>
                                  </p:stCondLst>
                                  <p:childTnLst>
                                    <p:set>
                                      <p:cBhvr>
                                        <p:cTn id="79" dur="1" fill="hold">
                                          <p:stCondLst>
                                            <p:cond delay="0"/>
                                          </p:stCondLst>
                                        </p:cTn>
                                        <p:tgtEl>
                                          <p:spTgt spid="12">
                                            <p:txEl>
                                              <p:pRg st="4" end="4"/>
                                            </p:txEl>
                                          </p:spTgt>
                                        </p:tgtEl>
                                        <p:attrNameLst>
                                          <p:attrName>style.visibility</p:attrName>
                                        </p:attrNameLst>
                                      </p:cBhvr>
                                      <p:to>
                                        <p:strVal val="visible"/>
                                      </p:to>
                                    </p:set>
                                    <p:anim calcmode="lin" valueType="num">
                                      <p:cBhvr>
                                        <p:cTn id="80" dur="500" fill="hold"/>
                                        <p:tgtEl>
                                          <p:spTgt spid="12">
                                            <p:txEl>
                                              <p:pRg st="4" end="4"/>
                                            </p:txEl>
                                          </p:spTgt>
                                        </p:tgtEl>
                                        <p:attrNameLst>
                                          <p:attrName>ppt_w</p:attrName>
                                        </p:attrNameLst>
                                      </p:cBhvr>
                                      <p:tavLst>
                                        <p:tav tm="0">
                                          <p:val>
                                            <p:fltVal val="0"/>
                                          </p:val>
                                        </p:tav>
                                        <p:tav tm="100000">
                                          <p:val>
                                            <p:strVal val="#ppt_w"/>
                                          </p:val>
                                        </p:tav>
                                      </p:tavLst>
                                    </p:anim>
                                    <p:anim calcmode="lin" valueType="num">
                                      <p:cBhvr>
                                        <p:cTn id="81" dur="500" fill="hold"/>
                                        <p:tgtEl>
                                          <p:spTgt spid="12">
                                            <p:txEl>
                                              <p:pRg st="4" end="4"/>
                                            </p:txEl>
                                          </p:spTgt>
                                        </p:tgtEl>
                                        <p:attrNameLst>
                                          <p:attrName>ppt_h</p:attrName>
                                        </p:attrNameLst>
                                      </p:cBhvr>
                                      <p:tavLst>
                                        <p:tav tm="0">
                                          <p:val>
                                            <p:fltVal val="0"/>
                                          </p:val>
                                        </p:tav>
                                        <p:tav tm="100000">
                                          <p:val>
                                            <p:strVal val="#ppt_h"/>
                                          </p:val>
                                        </p:tav>
                                      </p:tavLst>
                                    </p:anim>
                                    <p:animEffect transition="in" filter="fade">
                                      <p:cBhvr>
                                        <p:cTn id="82" dur="500"/>
                                        <p:tgtEl>
                                          <p:spTgt spid="12">
                                            <p:txEl>
                                              <p:pRg st="4" end="4"/>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53" presetClass="entr" presetSubtype="16" fill="hold" nodeType="clickEffect">
                                  <p:stCondLst>
                                    <p:cond delay="0"/>
                                  </p:stCondLst>
                                  <p:childTnLst>
                                    <p:set>
                                      <p:cBhvr>
                                        <p:cTn id="86" dur="1" fill="hold">
                                          <p:stCondLst>
                                            <p:cond delay="0"/>
                                          </p:stCondLst>
                                        </p:cTn>
                                        <p:tgtEl>
                                          <p:spTgt spid="12">
                                            <p:txEl>
                                              <p:pRg st="5" end="5"/>
                                            </p:txEl>
                                          </p:spTgt>
                                        </p:tgtEl>
                                        <p:attrNameLst>
                                          <p:attrName>style.visibility</p:attrName>
                                        </p:attrNameLst>
                                      </p:cBhvr>
                                      <p:to>
                                        <p:strVal val="visible"/>
                                      </p:to>
                                    </p:set>
                                    <p:anim calcmode="lin" valueType="num">
                                      <p:cBhvr>
                                        <p:cTn id="87" dur="500" fill="hold"/>
                                        <p:tgtEl>
                                          <p:spTgt spid="12">
                                            <p:txEl>
                                              <p:pRg st="5" end="5"/>
                                            </p:txEl>
                                          </p:spTgt>
                                        </p:tgtEl>
                                        <p:attrNameLst>
                                          <p:attrName>ppt_w</p:attrName>
                                        </p:attrNameLst>
                                      </p:cBhvr>
                                      <p:tavLst>
                                        <p:tav tm="0">
                                          <p:val>
                                            <p:fltVal val="0"/>
                                          </p:val>
                                        </p:tav>
                                        <p:tav tm="100000">
                                          <p:val>
                                            <p:strVal val="#ppt_w"/>
                                          </p:val>
                                        </p:tav>
                                      </p:tavLst>
                                    </p:anim>
                                    <p:anim calcmode="lin" valueType="num">
                                      <p:cBhvr>
                                        <p:cTn id="88" dur="500" fill="hold"/>
                                        <p:tgtEl>
                                          <p:spTgt spid="12">
                                            <p:txEl>
                                              <p:pRg st="5" end="5"/>
                                            </p:txEl>
                                          </p:spTgt>
                                        </p:tgtEl>
                                        <p:attrNameLst>
                                          <p:attrName>ppt_h</p:attrName>
                                        </p:attrNameLst>
                                      </p:cBhvr>
                                      <p:tavLst>
                                        <p:tav tm="0">
                                          <p:val>
                                            <p:fltVal val="0"/>
                                          </p:val>
                                        </p:tav>
                                        <p:tav tm="100000">
                                          <p:val>
                                            <p:strVal val="#ppt_h"/>
                                          </p:val>
                                        </p:tav>
                                      </p:tavLst>
                                    </p:anim>
                                    <p:animEffect transition="in" filter="fade">
                                      <p:cBhvr>
                                        <p:cTn id="89" dur="500"/>
                                        <p:tgtEl>
                                          <p:spTgt spid="12">
                                            <p:txEl>
                                              <p:pRg st="5" end="5"/>
                                            </p:txEl>
                                          </p:spTgt>
                                        </p:tgtEl>
                                      </p:cBhvr>
                                    </p:animEffect>
                                  </p:childTnLst>
                                </p:cTn>
                              </p:par>
                              <p:par>
                                <p:cTn id="90" presetID="3" presetClass="emph" presetSubtype="2" fill="hold" nodeType="withEffect">
                                  <p:stCondLst>
                                    <p:cond delay="0"/>
                                  </p:stCondLst>
                                  <p:childTnLst>
                                    <p:animClr clrSpc="rgb" dir="cw">
                                      <p:cBhvr override="childStyle">
                                        <p:cTn id="91" dur="2000" fill="hold"/>
                                        <p:tgtEl>
                                          <p:spTgt spid="12">
                                            <p:txEl>
                                              <p:pRg st="1" end="1"/>
                                            </p:txEl>
                                          </p:spTgt>
                                        </p:tgtEl>
                                        <p:attrNameLst>
                                          <p:attrName>style.color</p:attrName>
                                        </p:attrNameLst>
                                      </p:cBhvr>
                                      <p:to>
                                        <a:schemeClr val="accent2"/>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smtClean="0"/>
              <a:t>OUR WAY OF SAYING “THANK YOU”!</a:t>
            </a:r>
            <a:endParaRPr lang="en-US" b="1" dirty="0"/>
          </a:p>
        </p:txBody>
      </p:sp>
      <p:sp>
        <p:nvSpPr>
          <p:cNvPr id="3" name="Content Placeholder 2"/>
          <p:cNvSpPr>
            <a:spLocks noGrp="1"/>
          </p:cNvSpPr>
          <p:nvPr>
            <p:ph idx="1"/>
          </p:nvPr>
        </p:nvSpPr>
        <p:spPr>
          <a:xfrm>
            <a:off x="1365195" y="1887991"/>
            <a:ext cx="3321334" cy="2782100"/>
          </a:xfrm>
        </p:spPr>
        <p:txBody>
          <a:bodyPr>
            <a:normAutofit lnSpcReduction="10000"/>
          </a:bodyPr>
          <a:lstStyle/>
          <a:p>
            <a:pPr marL="685757" lvl="1" indent="-342884" defTabSz="685766">
              <a:spcBef>
                <a:spcPts val="0"/>
              </a:spcBef>
              <a:buNone/>
              <a:defRPr/>
            </a:pPr>
            <a:r>
              <a:rPr lang="en-US" sz="3000" b="1" dirty="0"/>
              <a:t>IADFW Members: </a:t>
            </a:r>
          </a:p>
          <a:p>
            <a:pPr marL="685757" lvl="1" indent="-342884" defTabSz="685766">
              <a:spcBef>
                <a:spcPts val="0"/>
              </a:spcBef>
              <a:buNone/>
              <a:defRPr/>
            </a:pPr>
            <a:endParaRPr lang="en-US" sz="3000" dirty="0"/>
          </a:p>
          <a:p>
            <a:pPr marL="685757" lvl="1" indent="-342884" defTabSz="685766">
              <a:spcBef>
                <a:spcPts val="0"/>
              </a:spcBef>
              <a:buNone/>
              <a:defRPr/>
            </a:pPr>
            <a:r>
              <a:rPr lang="en-US" sz="3000" b="1" dirty="0"/>
              <a:t>$50 Discount – Simply Log Into Your Account</a:t>
            </a:r>
          </a:p>
          <a:p>
            <a:pPr marL="685757" lvl="1" indent="-342884" defTabSz="685766">
              <a:spcBef>
                <a:spcPts val="0"/>
              </a:spcBef>
              <a:buNone/>
              <a:defRPr/>
            </a:pPr>
            <a:endParaRPr lang="en-US" sz="825" dirty="0"/>
          </a:p>
          <a:p>
            <a:pPr marL="385745" lvl="1" indent="-385745" defTabSz="685766">
              <a:spcBef>
                <a:spcPts val="0"/>
              </a:spcBef>
              <a:buNone/>
              <a:defRPr/>
            </a:pPr>
            <a:endParaRPr lang="en-US" sz="1800" dirty="0"/>
          </a:p>
        </p:txBody>
      </p:sp>
      <p:sp>
        <p:nvSpPr>
          <p:cNvPr id="4" name="Rectangle 3"/>
          <p:cNvSpPr/>
          <p:nvPr/>
        </p:nvSpPr>
        <p:spPr>
          <a:xfrm>
            <a:off x="7549750" y="4976854"/>
            <a:ext cx="451253" cy="16664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6" name="Footer Placeholder 5"/>
          <p:cNvSpPr>
            <a:spLocks noGrp="1"/>
          </p:cNvSpPr>
          <p:nvPr>
            <p:ph type="ftr" sz="quarter" idx="11"/>
          </p:nvPr>
        </p:nvSpPr>
        <p:spPr/>
        <p:txBody>
          <a:bodyPr/>
          <a:lstStyle/>
          <a:p>
            <a:r>
              <a:rPr lang="en-US" dirty="0" smtClean="0"/>
              <a:t>Copyright© 2018 - Dr. Rashid A. Buttar, LLC  All Rights Reserved</a:t>
            </a:r>
            <a:endParaRPr lang="en-US" dirty="0"/>
          </a:p>
        </p:txBody>
      </p:sp>
      <p:sp>
        <p:nvSpPr>
          <p:cNvPr id="7" name="Slide Number Placeholder 6"/>
          <p:cNvSpPr>
            <a:spLocks noGrp="1"/>
          </p:cNvSpPr>
          <p:nvPr>
            <p:ph type="sldNum" sz="quarter" idx="12"/>
          </p:nvPr>
        </p:nvSpPr>
        <p:spPr/>
        <p:txBody>
          <a:bodyPr/>
          <a:lstStyle/>
          <a:p>
            <a:fld id="{B82CCC60-E8CD-4174-8B1A-7DF615B22EEF}" type="slidenum">
              <a:rPr lang="en-US" smtClean="0"/>
              <a:pPr/>
              <a:t>99</a:t>
            </a:fld>
            <a:endParaRPr lang="en-US" dirty="0"/>
          </a:p>
        </p:txBody>
      </p:sp>
      <p:sp>
        <p:nvSpPr>
          <p:cNvPr id="9" name="Content Placeholder 2"/>
          <p:cNvSpPr txBox="1">
            <a:spLocks/>
          </p:cNvSpPr>
          <p:nvPr/>
        </p:nvSpPr>
        <p:spPr>
          <a:xfrm>
            <a:off x="4505202" y="1901404"/>
            <a:ext cx="3321334" cy="2782100"/>
          </a:xfrm>
          <a:prstGeom prst="rect">
            <a:avLst/>
          </a:prstGeom>
        </p:spPr>
        <p:txBody>
          <a:bodyPr vert="horz" lIns="68580" tIns="34290" rIns="68580" bIns="34290" rtlCol="0">
            <a:normAutofit/>
          </a:bodyPr>
          <a:lstStyle>
            <a:lvl1pPr marL="342891" indent="-342891" algn="l" defTabSz="914377" rtl="0" eaLnBrk="1" latinLnBrk="0" hangingPunct="1">
              <a:spcBef>
                <a:spcPct val="20000"/>
              </a:spcBef>
              <a:buFont typeface="Arial" pitchFamily="34" charset="0"/>
              <a:buChar char="•"/>
              <a:defRPr sz="2800" kern="1200">
                <a:solidFill>
                  <a:schemeClr val="bg1"/>
                </a:solidFill>
                <a:latin typeface="+mn-lt"/>
                <a:ea typeface="+mn-ea"/>
                <a:cs typeface="+mn-cs"/>
              </a:defRPr>
            </a:lvl1pPr>
            <a:lvl2pPr marL="742932" indent="-285744" algn="l" defTabSz="914377" rtl="0" eaLnBrk="1" latinLnBrk="0" hangingPunct="1">
              <a:spcBef>
                <a:spcPct val="20000"/>
              </a:spcBef>
              <a:buFont typeface="Arial" pitchFamily="34" charset="0"/>
              <a:buChar char="–"/>
              <a:defRPr sz="2800" kern="1200">
                <a:solidFill>
                  <a:schemeClr val="bg1"/>
                </a:solidFill>
                <a:latin typeface="+mn-lt"/>
                <a:ea typeface="+mn-ea"/>
                <a:cs typeface="+mn-cs"/>
              </a:defRPr>
            </a:lvl2pPr>
            <a:lvl3pPr marL="1142971" indent="-228594" algn="l" defTabSz="914377" rtl="0" eaLnBrk="1" latinLnBrk="0" hangingPunct="1">
              <a:spcBef>
                <a:spcPct val="20000"/>
              </a:spcBef>
              <a:buFont typeface="Arial" pitchFamily="34" charset="0"/>
              <a:buChar char="•"/>
              <a:defRPr sz="2400" kern="1200">
                <a:solidFill>
                  <a:schemeClr val="bg1"/>
                </a:solidFill>
                <a:latin typeface="+mn-lt"/>
                <a:ea typeface="+mn-ea"/>
                <a:cs typeface="+mn-cs"/>
              </a:defRPr>
            </a:lvl3pPr>
            <a:lvl4pPr marL="1600160" indent="-228594" algn="l" defTabSz="914377" rtl="0" eaLnBrk="1" latinLnBrk="0" hangingPunct="1">
              <a:spcBef>
                <a:spcPct val="20000"/>
              </a:spcBef>
              <a:buFont typeface="Arial" pitchFamily="34" charset="0"/>
              <a:buChar char="–"/>
              <a:defRPr sz="2000" kern="1200">
                <a:solidFill>
                  <a:schemeClr val="bg1"/>
                </a:solidFill>
                <a:latin typeface="+mn-lt"/>
                <a:ea typeface="+mn-ea"/>
                <a:cs typeface="+mn-cs"/>
              </a:defRPr>
            </a:lvl4pPr>
            <a:lvl5pPr marL="2057349" indent="-228594" algn="l" defTabSz="914377" rtl="0" eaLnBrk="1" latinLnBrk="0" hangingPunct="1">
              <a:spcBef>
                <a:spcPct val="20000"/>
              </a:spcBef>
              <a:buFont typeface="Arial" pitchFamily="34" charset="0"/>
              <a:buChar char="»"/>
              <a:defRPr sz="2000" kern="1200">
                <a:solidFill>
                  <a:schemeClr val="bg1"/>
                </a:solidFill>
                <a:latin typeface="+mn-lt"/>
                <a:ea typeface="+mn-ea"/>
                <a:cs typeface="+mn-cs"/>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85757" lvl="1" indent="-342884">
              <a:spcBef>
                <a:spcPts val="0"/>
              </a:spcBef>
              <a:buNone/>
              <a:defRPr/>
            </a:pPr>
            <a:r>
              <a:rPr lang="en-US" sz="3000" b="1" dirty="0"/>
              <a:t>Book Owners: </a:t>
            </a:r>
          </a:p>
          <a:p>
            <a:pPr marL="685757" lvl="1" indent="-342884">
              <a:spcBef>
                <a:spcPts val="0"/>
              </a:spcBef>
              <a:buNone/>
              <a:defRPr/>
            </a:pPr>
            <a:endParaRPr lang="en-US" sz="3000" dirty="0"/>
          </a:p>
          <a:p>
            <a:pPr marL="685757" lvl="1" indent="-342884">
              <a:spcBef>
                <a:spcPts val="0"/>
              </a:spcBef>
              <a:buNone/>
              <a:defRPr/>
            </a:pPr>
            <a:r>
              <a:rPr lang="en-US" sz="3000" b="1" dirty="0"/>
              <a:t>$20 Discount – Coupon Code on Check Out</a:t>
            </a:r>
          </a:p>
          <a:p>
            <a:pPr marL="685757" lvl="1" indent="-342884">
              <a:spcBef>
                <a:spcPts val="0"/>
              </a:spcBef>
              <a:buNone/>
              <a:defRPr/>
            </a:pPr>
            <a:endParaRPr lang="en-US" sz="825" dirty="0"/>
          </a:p>
          <a:p>
            <a:pPr marL="385745" lvl="1" indent="-385745">
              <a:spcBef>
                <a:spcPts val="0"/>
              </a:spcBef>
              <a:buNone/>
              <a:defRPr/>
            </a:pPr>
            <a:endParaRPr lang="en-US" sz="1800" dirty="0"/>
          </a:p>
        </p:txBody>
      </p:sp>
    </p:spTree>
    <p:extLst>
      <p:ext uri="{BB962C8B-B14F-4D97-AF65-F5344CB8AC3E}">
        <p14:creationId xmlns:p14="http://schemas.microsoft.com/office/powerpoint/2010/main" val="186205845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 calcmode="lin" valueType="num">
                                      <p:cBhvr>
                                        <p:cTn id="14"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3">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9">
                                            <p:txEl>
                                              <p:pRg st="0" end="0"/>
                                            </p:txEl>
                                          </p:spTgt>
                                        </p:tgtEl>
                                        <p:attrNameLst>
                                          <p:attrName>style.visibility</p:attrName>
                                        </p:attrNameLst>
                                      </p:cBhvr>
                                      <p:to>
                                        <p:strVal val="visible"/>
                                      </p:to>
                                    </p:set>
                                    <p:anim calcmode="lin" valueType="num">
                                      <p:cBhvr>
                                        <p:cTn id="21" dur="500" fill="hold"/>
                                        <p:tgtEl>
                                          <p:spTgt spid="9">
                                            <p:txEl>
                                              <p:pRg st="0" end="0"/>
                                            </p:txEl>
                                          </p:spTgt>
                                        </p:tgtEl>
                                        <p:attrNameLst>
                                          <p:attrName>ppt_w</p:attrName>
                                        </p:attrNameLst>
                                      </p:cBhvr>
                                      <p:tavLst>
                                        <p:tav tm="0">
                                          <p:val>
                                            <p:fltVal val="0"/>
                                          </p:val>
                                        </p:tav>
                                        <p:tav tm="100000">
                                          <p:val>
                                            <p:strVal val="#ppt_w"/>
                                          </p:val>
                                        </p:tav>
                                      </p:tavLst>
                                    </p:anim>
                                    <p:anim calcmode="lin" valueType="num">
                                      <p:cBhvr>
                                        <p:cTn id="22" dur="500" fill="hold"/>
                                        <p:tgtEl>
                                          <p:spTgt spid="9">
                                            <p:txEl>
                                              <p:pRg st="0" end="0"/>
                                            </p:txEl>
                                          </p:spTgt>
                                        </p:tgtEl>
                                        <p:attrNameLst>
                                          <p:attrName>ppt_h</p:attrName>
                                        </p:attrNameLst>
                                      </p:cBhvr>
                                      <p:tavLst>
                                        <p:tav tm="0">
                                          <p:val>
                                            <p:fltVal val="0"/>
                                          </p:val>
                                        </p:tav>
                                        <p:tav tm="100000">
                                          <p:val>
                                            <p:strVal val="#ppt_h"/>
                                          </p:val>
                                        </p:tav>
                                      </p:tavLst>
                                    </p:anim>
                                    <p:animEffect transition="in" filter="fade">
                                      <p:cBhvr>
                                        <p:cTn id="23" dur="500"/>
                                        <p:tgtEl>
                                          <p:spTgt spid="9">
                                            <p:txEl>
                                              <p:pRg st="0" end="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9">
                                            <p:txEl>
                                              <p:pRg st="2" end="2"/>
                                            </p:txEl>
                                          </p:spTgt>
                                        </p:tgtEl>
                                        <p:attrNameLst>
                                          <p:attrName>style.visibility</p:attrName>
                                        </p:attrNameLst>
                                      </p:cBhvr>
                                      <p:to>
                                        <p:strVal val="visible"/>
                                      </p:to>
                                    </p:set>
                                    <p:anim calcmode="lin" valueType="num">
                                      <p:cBhvr>
                                        <p:cTn id="28" dur="500" fill="hold"/>
                                        <p:tgtEl>
                                          <p:spTgt spid="9">
                                            <p:txEl>
                                              <p:pRg st="2" end="2"/>
                                            </p:txEl>
                                          </p:spTgt>
                                        </p:tgtEl>
                                        <p:attrNameLst>
                                          <p:attrName>ppt_w</p:attrName>
                                        </p:attrNameLst>
                                      </p:cBhvr>
                                      <p:tavLst>
                                        <p:tav tm="0">
                                          <p:val>
                                            <p:fltVal val="0"/>
                                          </p:val>
                                        </p:tav>
                                        <p:tav tm="100000">
                                          <p:val>
                                            <p:strVal val="#ppt_w"/>
                                          </p:val>
                                        </p:tav>
                                      </p:tavLst>
                                    </p:anim>
                                    <p:anim calcmode="lin" valueType="num">
                                      <p:cBhvr>
                                        <p:cTn id="29" dur="500" fill="hold"/>
                                        <p:tgtEl>
                                          <p:spTgt spid="9">
                                            <p:txEl>
                                              <p:pRg st="2" end="2"/>
                                            </p:txEl>
                                          </p:spTgt>
                                        </p:tgtEl>
                                        <p:attrNameLst>
                                          <p:attrName>ppt_h</p:attrName>
                                        </p:attrNameLst>
                                      </p:cBhvr>
                                      <p:tavLst>
                                        <p:tav tm="0">
                                          <p:val>
                                            <p:fltVal val="0"/>
                                          </p:val>
                                        </p:tav>
                                        <p:tav tm="100000">
                                          <p:val>
                                            <p:strVal val="#ppt_h"/>
                                          </p:val>
                                        </p:tav>
                                      </p:tavLst>
                                    </p:anim>
                                    <p:animEffect transition="in" filter="fade">
                                      <p:cBhvr>
                                        <p:cTn id="30" dur="500"/>
                                        <p:tgtEl>
                                          <p:spTgt spid="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94253" y="1744933"/>
            <a:ext cx="5955495" cy="2913455"/>
          </a:xfrm>
        </p:spPr>
        <p:txBody>
          <a:bodyPr>
            <a:normAutofit/>
          </a:bodyPr>
          <a:lstStyle/>
          <a:p>
            <a:pPr marL="385745" lvl="1" indent="-385745" algn="ctr" defTabSz="685766">
              <a:spcBef>
                <a:spcPts val="0"/>
              </a:spcBef>
              <a:buNone/>
              <a:defRPr/>
            </a:pPr>
            <a:r>
              <a:rPr lang="en-US" sz="3000" dirty="0"/>
              <a:t>Full value of this package, </a:t>
            </a:r>
          </a:p>
          <a:p>
            <a:pPr marL="385745" lvl="1" indent="-385745" algn="ctr" defTabSz="685766">
              <a:spcBef>
                <a:spcPts val="0"/>
              </a:spcBef>
              <a:buNone/>
              <a:defRPr/>
            </a:pPr>
            <a:r>
              <a:rPr lang="en-US" sz="3000" dirty="0"/>
              <a:t>when items are sold separately: </a:t>
            </a:r>
          </a:p>
          <a:p>
            <a:pPr marL="385745" lvl="1" indent="-385745" algn="ctr" defTabSz="685766">
              <a:spcBef>
                <a:spcPts val="0"/>
              </a:spcBef>
              <a:buNone/>
              <a:defRPr/>
            </a:pPr>
            <a:endParaRPr lang="en-US" sz="1500" dirty="0"/>
          </a:p>
          <a:p>
            <a:pPr marL="385745" lvl="1" indent="-385745" algn="ctr" defTabSz="685766">
              <a:spcBef>
                <a:spcPts val="0"/>
              </a:spcBef>
              <a:buNone/>
              <a:defRPr/>
            </a:pPr>
            <a:r>
              <a:rPr lang="en-US" sz="4500" b="1" dirty="0"/>
              <a:t>Over $2,468.55</a:t>
            </a:r>
          </a:p>
          <a:p>
            <a:pPr marL="385745" lvl="1" indent="-385745" algn="ctr" defTabSz="685766">
              <a:spcBef>
                <a:spcPts val="0"/>
              </a:spcBef>
              <a:buNone/>
              <a:defRPr/>
            </a:pPr>
            <a:r>
              <a:rPr lang="en-US" sz="4500" b="1" dirty="0"/>
              <a:t>For Just The 1</a:t>
            </a:r>
            <a:r>
              <a:rPr lang="en-US" sz="4500" b="1" baseline="30000" dirty="0"/>
              <a:t>st</a:t>
            </a:r>
            <a:r>
              <a:rPr lang="en-US" sz="4500" b="1" dirty="0"/>
              <a:t> Year</a:t>
            </a:r>
          </a:p>
        </p:txBody>
      </p:sp>
      <p:sp>
        <p:nvSpPr>
          <p:cNvPr id="4" name="Rectangle 3"/>
          <p:cNvSpPr/>
          <p:nvPr/>
        </p:nvSpPr>
        <p:spPr>
          <a:xfrm>
            <a:off x="7549750" y="4976854"/>
            <a:ext cx="451253" cy="16664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7" name="Slide Number Placeholder 6"/>
          <p:cNvSpPr>
            <a:spLocks noGrp="1"/>
          </p:cNvSpPr>
          <p:nvPr>
            <p:ph type="sldNum" sz="quarter" idx="12"/>
          </p:nvPr>
        </p:nvSpPr>
        <p:spPr/>
        <p:txBody>
          <a:bodyPr/>
          <a:lstStyle/>
          <a:p>
            <a:fld id="{B82CCC60-E8CD-4174-8B1A-7DF615B22EEF}" type="slidenum">
              <a:rPr lang="en-US" smtClean="0"/>
              <a:pPr/>
              <a:t>100</a:t>
            </a:fld>
            <a:endParaRPr lang="en-US"/>
          </a:p>
        </p:txBody>
      </p:sp>
      <p:sp>
        <p:nvSpPr>
          <p:cNvPr id="12" name="Content Placeholder 2"/>
          <p:cNvSpPr txBox="1">
            <a:spLocks/>
          </p:cNvSpPr>
          <p:nvPr/>
        </p:nvSpPr>
        <p:spPr>
          <a:xfrm>
            <a:off x="4306943" y="1535342"/>
            <a:ext cx="3490381" cy="3123045"/>
          </a:xfrm>
          <a:prstGeom prst="rect">
            <a:avLst/>
          </a:prstGeom>
        </p:spPr>
        <p:txBody>
          <a:bodyPr vert="horz" lIns="68580" tIns="34290" rIns="68580" bIns="34290" rtlCol="0">
            <a:normAutofit/>
          </a:bodyPr>
          <a:lstStyle>
            <a:lvl1pPr marL="342891" indent="-342891" algn="l" defTabSz="914377" rtl="0" eaLnBrk="1" latinLnBrk="0" hangingPunct="1">
              <a:spcBef>
                <a:spcPct val="20000"/>
              </a:spcBef>
              <a:buFont typeface="Arial" pitchFamily="34" charset="0"/>
              <a:buChar char="•"/>
              <a:defRPr sz="2800" kern="1200">
                <a:solidFill>
                  <a:schemeClr val="bg1"/>
                </a:solidFill>
                <a:latin typeface="+mn-lt"/>
                <a:ea typeface="+mn-ea"/>
                <a:cs typeface="+mn-cs"/>
              </a:defRPr>
            </a:lvl1pPr>
            <a:lvl2pPr marL="742932" indent="-285744" algn="l" defTabSz="914377" rtl="0" eaLnBrk="1" latinLnBrk="0" hangingPunct="1">
              <a:spcBef>
                <a:spcPct val="20000"/>
              </a:spcBef>
              <a:buFont typeface="Arial" pitchFamily="34" charset="0"/>
              <a:buChar char="–"/>
              <a:defRPr sz="2800" kern="1200">
                <a:solidFill>
                  <a:schemeClr val="bg1"/>
                </a:solidFill>
                <a:latin typeface="+mn-lt"/>
                <a:ea typeface="+mn-ea"/>
                <a:cs typeface="+mn-cs"/>
              </a:defRPr>
            </a:lvl2pPr>
            <a:lvl3pPr marL="1142971" indent="-228594" algn="l" defTabSz="914377" rtl="0" eaLnBrk="1" latinLnBrk="0" hangingPunct="1">
              <a:spcBef>
                <a:spcPct val="20000"/>
              </a:spcBef>
              <a:buFont typeface="Arial" pitchFamily="34" charset="0"/>
              <a:buChar char="•"/>
              <a:defRPr sz="2400" kern="1200">
                <a:solidFill>
                  <a:schemeClr val="bg1"/>
                </a:solidFill>
                <a:latin typeface="+mn-lt"/>
                <a:ea typeface="+mn-ea"/>
                <a:cs typeface="+mn-cs"/>
              </a:defRPr>
            </a:lvl3pPr>
            <a:lvl4pPr marL="1600160" indent="-228594" algn="l" defTabSz="914377" rtl="0" eaLnBrk="1" latinLnBrk="0" hangingPunct="1">
              <a:spcBef>
                <a:spcPct val="20000"/>
              </a:spcBef>
              <a:buFont typeface="Arial" pitchFamily="34" charset="0"/>
              <a:buChar char="–"/>
              <a:defRPr sz="2000" kern="1200">
                <a:solidFill>
                  <a:schemeClr val="bg1"/>
                </a:solidFill>
                <a:latin typeface="+mn-lt"/>
                <a:ea typeface="+mn-ea"/>
                <a:cs typeface="+mn-cs"/>
              </a:defRPr>
            </a:lvl4pPr>
            <a:lvl5pPr marL="2057349" indent="-228594" algn="l" defTabSz="914377" rtl="0" eaLnBrk="1" latinLnBrk="0" hangingPunct="1">
              <a:spcBef>
                <a:spcPct val="20000"/>
              </a:spcBef>
              <a:buFont typeface="Arial" pitchFamily="34" charset="0"/>
              <a:buChar char="»"/>
              <a:defRPr sz="2000" kern="1200">
                <a:solidFill>
                  <a:schemeClr val="bg1"/>
                </a:solidFill>
                <a:latin typeface="+mn-lt"/>
                <a:ea typeface="+mn-ea"/>
                <a:cs typeface="+mn-cs"/>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85757" lvl="1" indent="-342884">
              <a:spcBef>
                <a:spcPts val="0"/>
              </a:spcBef>
              <a:buFontTx/>
              <a:buAutoNum type="arabicPeriod" startAt="7"/>
              <a:defRPr/>
            </a:pPr>
            <a:endParaRPr lang="en-US" sz="1800" dirty="0">
              <a:solidFill>
                <a:schemeClr val="tx2">
                  <a:lumMod val="40000"/>
                  <a:lumOff val="60000"/>
                </a:schemeClr>
              </a:solidFill>
            </a:endParaRPr>
          </a:p>
          <a:p>
            <a:pPr marL="685757" lvl="1" indent="-342884">
              <a:spcBef>
                <a:spcPts val="0"/>
              </a:spcBef>
              <a:buNone/>
              <a:defRPr/>
            </a:pPr>
            <a:endParaRPr lang="en-US" sz="1800" dirty="0">
              <a:solidFill>
                <a:schemeClr val="tx2">
                  <a:lumMod val="40000"/>
                  <a:lumOff val="60000"/>
                </a:schemeClr>
              </a:solidFill>
            </a:endParaRPr>
          </a:p>
        </p:txBody>
      </p:sp>
      <p:sp>
        <p:nvSpPr>
          <p:cNvPr id="10" name="Title 1"/>
          <p:cNvSpPr>
            <a:spLocks noGrp="1"/>
          </p:cNvSpPr>
          <p:nvPr>
            <p:ph type="title"/>
          </p:nvPr>
        </p:nvSpPr>
        <p:spPr>
          <a:xfrm>
            <a:off x="1479724" y="1082878"/>
            <a:ext cx="6172200" cy="343586"/>
          </a:xfrm>
        </p:spPr>
        <p:txBody>
          <a:bodyPr>
            <a:noAutofit/>
          </a:bodyPr>
          <a:lstStyle/>
          <a:p>
            <a:pPr algn="ctr"/>
            <a:r>
              <a:rPr lang="en-US" b="1" dirty="0" smtClean="0">
                <a:solidFill>
                  <a:srgbClr val="FFFF00"/>
                </a:solidFill>
              </a:rPr>
              <a:t>The “MAP to get AHEAD™” Program</a:t>
            </a:r>
            <a:endParaRPr lang="en-US" b="1" dirty="0">
              <a:solidFill>
                <a:srgbClr val="FFFF00"/>
              </a:solidFill>
            </a:endParaRPr>
          </a:p>
        </p:txBody>
      </p:sp>
    </p:spTree>
    <p:extLst>
      <p:ext uri="{BB962C8B-B14F-4D97-AF65-F5344CB8AC3E}">
        <p14:creationId xmlns:p14="http://schemas.microsoft.com/office/powerpoint/2010/main" val="2210633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par>
                                <p:cTn id="10" presetID="53" presetClass="entr" presetSubtype="16"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p:cTn id="12"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3"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4" dur="500"/>
                                        <p:tgtEl>
                                          <p:spTgt spid="3">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p:cTn id="19"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0"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21" dur="500"/>
                                        <p:tgtEl>
                                          <p:spTgt spid="3">
                                            <p:txEl>
                                              <p:pRg st="3" end="3"/>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nodeType="clickEffect">
                                  <p:stCondLst>
                                    <p:cond delay="0"/>
                                  </p:stCondLst>
                                  <p:childTnLst>
                                    <p:set>
                                      <p:cBhvr>
                                        <p:cTn id="25" dur="1" fill="hold">
                                          <p:stCondLst>
                                            <p:cond delay="0"/>
                                          </p:stCondLst>
                                        </p:cTn>
                                        <p:tgtEl>
                                          <p:spTgt spid="3">
                                            <p:txEl>
                                              <p:pRg st="4" end="4"/>
                                            </p:txEl>
                                          </p:spTgt>
                                        </p:tgtEl>
                                        <p:attrNameLst>
                                          <p:attrName>style.visibility</p:attrName>
                                        </p:attrNameLst>
                                      </p:cBhvr>
                                      <p:to>
                                        <p:strVal val="visible"/>
                                      </p:to>
                                    </p:set>
                                    <p:anim calcmode="lin" valueType="num">
                                      <p:cBhvr>
                                        <p:cTn id="26"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27"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28"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88076" y="2065163"/>
            <a:ext cx="5955495" cy="2430222"/>
          </a:xfrm>
        </p:spPr>
        <p:txBody>
          <a:bodyPr>
            <a:normAutofit/>
          </a:bodyPr>
          <a:lstStyle/>
          <a:p>
            <a:pPr marL="385745" lvl="1" indent="-385745" algn="ctr" defTabSz="685766">
              <a:spcBef>
                <a:spcPts val="0"/>
              </a:spcBef>
              <a:buNone/>
              <a:defRPr/>
            </a:pPr>
            <a:r>
              <a:rPr lang="en-US" sz="3225" b="1" dirty="0"/>
              <a:t>1 Year Value – $2,468.55</a:t>
            </a:r>
          </a:p>
          <a:p>
            <a:pPr marL="385745" lvl="1" indent="-385745" algn="ctr" defTabSz="685766">
              <a:spcBef>
                <a:spcPts val="0"/>
              </a:spcBef>
              <a:buNone/>
              <a:defRPr/>
            </a:pPr>
            <a:r>
              <a:rPr lang="en-US" sz="3225" b="1" dirty="0"/>
              <a:t>Over 10 Year Period - $19,559.55</a:t>
            </a:r>
          </a:p>
          <a:p>
            <a:pPr marL="385745" lvl="1" indent="-385745" algn="ctr" defTabSz="685766">
              <a:spcBef>
                <a:spcPts val="0"/>
              </a:spcBef>
              <a:buNone/>
              <a:defRPr/>
            </a:pPr>
            <a:r>
              <a:rPr lang="en-US" sz="3225" b="1" dirty="0"/>
              <a:t>Over 20 Year Period - $38,549.55</a:t>
            </a:r>
          </a:p>
          <a:p>
            <a:pPr marL="385745" lvl="1" indent="-385745" algn="ctr" defTabSz="685766">
              <a:spcBef>
                <a:spcPts val="0"/>
              </a:spcBef>
              <a:buNone/>
              <a:defRPr/>
            </a:pPr>
            <a:endParaRPr lang="en-US" sz="1275" b="1" dirty="0"/>
          </a:p>
          <a:p>
            <a:pPr marL="385745" lvl="1" indent="-385745" algn="ctr" defTabSz="685766">
              <a:spcBef>
                <a:spcPts val="0"/>
              </a:spcBef>
              <a:buNone/>
              <a:defRPr/>
            </a:pPr>
            <a:r>
              <a:rPr lang="en-US" sz="3225" b="1" dirty="0"/>
              <a:t>What is this worth to YOU?</a:t>
            </a:r>
          </a:p>
          <a:p>
            <a:pPr marL="385745" lvl="1" indent="-385745" algn="ctr" defTabSz="685766">
              <a:spcBef>
                <a:spcPts val="0"/>
              </a:spcBef>
              <a:buNone/>
              <a:defRPr/>
            </a:pPr>
            <a:endParaRPr lang="en-US" sz="3225" b="1" dirty="0"/>
          </a:p>
          <a:p>
            <a:pPr marL="385745" lvl="1" indent="-385745" algn="ctr" defTabSz="685766">
              <a:spcBef>
                <a:spcPts val="0"/>
              </a:spcBef>
              <a:buNone/>
              <a:defRPr/>
            </a:pPr>
            <a:endParaRPr lang="en-US" sz="3000" b="1" dirty="0"/>
          </a:p>
        </p:txBody>
      </p:sp>
      <p:sp>
        <p:nvSpPr>
          <p:cNvPr id="4" name="Rectangle 3"/>
          <p:cNvSpPr/>
          <p:nvPr/>
        </p:nvSpPr>
        <p:spPr>
          <a:xfrm>
            <a:off x="7549750" y="4976854"/>
            <a:ext cx="451253" cy="16664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7" name="Slide Number Placeholder 6"/>
          <p:cNvSpPr>
            <a:spLocks noGrp="1"/>
          </p:cNvSpPr>
          <p:nvPr>
            <p:ph type="sldNum" sz="quarter" idx="12"/>
          </p:nvPr>
        </p:nvSpPr>
        <p:spPr/>
        <p:txBody>
          <a:bodyPr/>
          <a:lstStyle/>
          <a:p>
            <a:fld id="{B82CCC60-E8CD-4174-8B1A-7DF615B22EEF}" type="slidenum">
              <a:rPr lang="en-US" smtClean="0"/>
              <a:pPr/>
              <a:t>101</a:t>
            </a:fld>
            <a:endParaRPr lang="en-US"/>
          </a:p>
        </p:txBody>
      </p:sp>
      <p:sp>
        <p:nvSpPr>
          <p:cNvPr id="8" name="Title 1"/>
          <p:cNvSpPr>
            <a:spLocks noGrp="1"/>
          </p:cNvSpPr>
          <p:nvPr>
            <p:ph type="title"/>
          </p:nvPr>
        </p:nvSpPr>
        <p:spPr>
          <a:xfrm>
            <a:off x="1479724" y="1408699"/>
            <a:ext cx="6172200" cy="343586"/>
          </a:xfrm>
        </p:spPr>
        <p:txBody>
          <a:bodyPr>
            <a:noAutofit/>
          </a:bodyPr>
          <a:lstStyle/>
          <a:p>
            <a:pPr algn="ctr"/>
            <a:r>
              <a:rPr lang="en-US" b="1" dirty="0" smtClean="0">
                <a:solidFill>
                  <a:srgbClr val="FFFF00"/>
                </a:solidFill>
              </a:rPr>
              <a:t>The “MAP to get AHEAD” Program</a:t>
            </a:r>
            <a:endParaRPr lang="en-US" b="1" dirty="0">
              <a:solidFill>
                <a:srgbClr val="FFFF00"/>
              </a:solidFill>
            </a:endParaRPr>
          </a:p>
        </p:txBody>
      </p:sp>
    </p:spTree>
    <p:extLst>
      <p:ext uri="{BB962C8B-B14F-4D97-AF65-F5344CB8AC3E}">
        <p14:creationId xmlns:p14="http://schemas.microsoft.com/office/powerpoint/2010/main" val="14571452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 calcmode="lin" valueType="num">
                                      <p:cBhvr>
                                        <p:cTn id="28"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30" dur="500"/>
                                        <p:tgtEl>
                                          <p:spTgt spid="3">
                                            <p:txEl>
                                              <p:pRg st="4" end="4"/>
                                            </p:txEl>
                                          </p:spTgt>
                                        </p:tgtEl>
                                      </p:cBhvr>
                                    </p:animEffect>
                                  </p:childTnLst>
                                </p:cTn>
                              </p:par>
                              <p:par>
                                <p:cTn id="31" presetID="3" presetClass="emph" presetSubtype="2" fill="hold" nodeType="withEffect">
                                  <p:stCondLst>
                                    <p:cond delay="0"/>
                                  </p:stCondLst>
                                  <p:childTnLst>
                                    <p:animClr clrSpc="rgb" dir="cw">
                                      <p:cBhvr override="childStyle">
                                        <p:cTn id="32" dur="2000" fill="hold"/>
                                        <p:tgtEl>
                                          <p:spTgt spid="3">
                                            <p:txEl>
                                              <p:pRg st="0" end="0"/>
                                            </p:txEl>
                                          </p:spTgt>
                                        </p:tgtEl>
                                        <p:attrNameLst>
                                          <p:attrName>style.color</p:attrName>
                                        </p:attrNameLst>
                                      </p:cBhvr>
                                      <p:to>
                                        <a:srgbClr val="FFF124"/>
                                      </p:to>
                                    </p:animClr>
                                  </p:childTnLst>
                                </p:cTn>
                              </p:par>
                              <p:par>
                                <p:cTn id="33" presetID="3" presetClass="emph" presetSubtype="2" fill="hold" nodeType="withEffect">
                                  <p:stCondLst>
                                    <p:cond delay="0"/>
                                  </p:stCondLst>
                                  <p:childTnLst>
                                    <p:animClr clrSpc="rgb" dir="cw">
                                      <p:cBhvr override="childStyle">
                                        <p:cTn id="34" dur="2000" fill="hold"/>
                                        <p:tgtEl>
                                          <p:spTgt spid="3">
                                            <p:txEl>
                                              <p:pRg st="1" end="1"/>
                                            </p:txEl>
                                          </p:spTgt>
                                        </p:tgtEl>
                                        <p:attrNameLst>
                                          <p:attrName>style.color</p:attrName>
                                        </p:attrNameLst>
                                      </p:cBhvr>
                                      <p:to>
                                        <a:srgbClr val="FFF124"/>
                                      </p:to>
                                    </p:animClr>
                                  </p:childTnLst>
                                </p:cTn>
                              </p:par>
                              <p:par>
                                <p:cTn id="35" presetID="3" presetClass="emph" presetSubtype="2" fill="hold" nodeType="withEffect">
                                  <p:stCondLst>
                                    <p:cond delay="0"/>
                                  </p:stCondLst>
                                  <p:childTnLst>
                                    <p:animClr clrSpc="rgb" dir="cw">
                                      <p:cBhvr override="childStyle">
                                        <p:cTn id="36" dur="2000" fill="hold"/>
                                        <p:tgtEl>
                                          <p:spTgt spid="3">
                                            <p:txEl>
                                              <p:pRg st="2" end="2"/>
                                            </p:txEl>
                                          </p:spTgt>
                                        </p:tgtEl>
                                        <p:attrNameLst>
                                          <p:attrName>style.color</p:attrName>
                                        </p:attrNameLst>
                                      </p:cBhvr>
                                      <p:to>
                                        <a:srgbClr val="FFF124"/>
                                      </p:to>
                                    </p:animClr>
                                  </p:childTnLst>
                                </p:cTn>
                              </p:par>
                              <p:par>
                                <p:cTn id="37" presetID="3" presetClass="emph" presetSubtype="2" fill="hold" nodeType="withEffect">
                                  <p:stCondLst>
                                    <p:cond delay="0"/>
                                  </p:stCondLst>
                                  <p:childTnLst>
                                    <p:animClr clrSpc="rgb" dir="cw">
                                      <p:cBhvr override="childStyle">
                                        <p:cTn id="38" dur="2000" fill="hold"/>
                                        <p:tgtEl>
                                          <p:spTgt spid="3">
                                            <p:txEl>
                                              <p:pRg st="4" end="4"/>
                                            </p:txEl>
                                          </p:spTgt>
                                        </p:tgtEl>
                                        <p:attrNameLst>
                                          <p:attrName>style.color</p:attrName>
                                        </p:attrNameLst>
                                      </p:cBhvr>
                                      <p:to>
                                        <a:srgbClr val="FFF124"/>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88076" y="1884578"/>
            <a:ext cx="5955495" cy="2748690"/>
          </a:xfrm>
        </p:spPr>
        <p:txBody>
          <a:bodyPr>
            <a:normAutofit/>
          </a:bodyPr>
          <a:lstStyle/>
          <a:p>
            <a:pPr marL="385745" lvl="1" indent="-385745" algn="ctr" defTabSz="685766">
              <a:spcBef>
                <a:spcPts val="0"/>
              </a:spcBef>
              <a:buNone/>
              <a:defRPr/>
            </a:pPr>
            <a:endParaRPr lang="en-US" sz="1275" b="1" dirty="0"/>
          </a:p>
          <a:p>
            <a:pPr marL="385745" lvl="1" indent="-385745" algn="ctr" defTabSz="685766">
              <a:spcBef>
                <a:spcPts val="0"/>
              </a:spcBef>
              <a:buNone/>
              <a:defRPr/>
            </a:pPr>
            <a:r>
              <a:rPr lang="en-US" sz="2250" b="1" dirty="0"/>
              <a:t>New IADFW Members For A Limited Time Only:</a:t>
            </a:r>
          </a:p>
          <a:p>
            <a:pPr marL="385745" lvl="1" indent="-385745" algn="ctr" defTabSz="685766">
              <a:spcBef>
                <a:spcPts val="0"/>
              </a:spcBef>
              <a:buNone/>
              <a:defRPr/>
            </a:pPr>
            <a:endParaRPr lang="en-US" sz="1100" b="1" dirty="0"/>
          </a:p>
          <a:p>
            <a:pPr marL="385745" lvl="1" indent="-385745" algn="ctr" defTabSz="685766">
              <a:spcBef>
                <a:spcPts val="0"/>
              </a:spcBef>
              <a:buNone/>
              <a:defRPr/>
            </a:pPr>
            <a:r>
              <a:rPr lang="en-US" sz="2625" b="1" dirty="0" smtClean="0"/>
              <a:t>Map </a:t>
            </a:r>
            <a:r>
              <a:rPr lang="en-US" sz="2625" b="1" dirty="0"/>
              <a:t>to get AHEAD™ </a:t>
            </a:r>
            <a:r>
              <a:rPr lang="en-US" sz="2625" b="1" dirty="0" smtClean="0"/>
              <a:t>Program</a:t>
            </a:r>
          </a:p>
          <a:p>
            <a:pPr marL="385745" lvl="1" indent="-385745" algn="ctr" defTabSz="685766">
              <a:spcBef>
                <a:spcPts val="0"/>
              </a:spcBef>
              <a:buNone/>
              <a:defRPr/>
            </a:pPr>
            <a:r>
              <a:rPr lang="en-US" sz="4400" b="1" dirty="0" smtClean="0"/>
              <a:t> FREE</a:t>
            </a:r>
          </a:p>
          <a:p>
            <a:pPr marL="385745" lvl="1" indent="-385745" algn="ctr" defTabSz="685766">
              <a:spcBef>
                <a:spcPts val="0"/>
              </a:spcBef>
              <a:buNone/>
              <a:defRPr/>
            </a:pPr>
            <a:r>
              <a:rPr lang="en-US" sz="3225" b="1" dirty="0" smtClean="0"/>
              <a:t>Join the IADFW and get it FREE!</a:t>
            </a:r>
            <a:endParaRPr lang="en-US" sz="3225" b="1" dirty="0"/>
          </a:p>
          <a:p>
            <a:pPr marL="385745" lvl="1" indent="-385745" algn="ctr" defTabSz="685766">
              <a:spcBef>
                <a:spcPts val="0"/>
              </a:spcBef>
              <a:buNone/>
              <a:defRPr/>
            </a:pPr>
            <a:endParaRPr lang="en-US" sz="3225" b="1" dirty="0"/>
          </a:p>
          <a:p>
            <a:pPr marL="385745" lvl="1" indent="-385745" algn="ctr" defTabSz="685766">
              <a:spcBef>
                <a:spcPts val="0"/>
              </a:spcBef>
              <a:buNone/>
              <a:defRPr/>
            </a:pPr>
            <a:endParaRPr lang="en-US" sz="3225" b="1" dirty="0"/>
          </a:p>
          <a:p>
            <a:pPr marL="385745" lvl="1" indent="-385745" algn="ctr" defTabSz="685766">
              <a:spcBef>
                <a:spcPts val="0"/>
              </a:spcBef>
              <a:buNone/>
              <a:defRPr/>
            </a:pPr>
            <a:endParaRPr lang="en-US" sz="3225" b="1" dirty="0"/>
          </a:p>
          <a:p>
            <a:pPr marL="385745" lvl="1" indent="-385745" algn="ctr" defTabSz="685766">
              <a:spcBef>
                <a:spcPts val="0"/>
              </a:spcBef>
              <a:buNone/>
              <a:defRPr/>
            </a:pPr>
            <a:endParaRPr lang="en-US" sz="3225" b="1" dirty="0"/>
          </a:p>
          <a:p>
            <a:pPr marL="385745" lvl="1" indent="-385745" algn="ctr" defTabSz="685766">
              <a:spcBef>
                <a:spcPts val="0"/>
              </a:spcBef>
              <a:buNone/>
              <a:defRPr/>
            </a:pPr>
            <a:endParaRPr lang="en-US" sz="3000" b="1" dirty="0"/>
          </a:p>
        </p:txBody>
      </p:sp>
      <p:sp>
        <p:nvSpPr>
          <p:cNvPr id="4" name="Rectangle 3"/>
          <p:cNvSpPr/>
          <p:nvPr/>
        </p:nvSpPr>
        <p:spPr>
          <a:xfrm>
            <a:off x="7549750" y="4976854"/>
            <a:ext cx="451253" cy="16664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7" name="Slide Number Placeholder 6"/>
          <p:cNvSpPr>
            <a:spLocks noGrp="1"/>
          </p:cNvSpPr>
          <p:nvPr>
            <p:ph type="sldNum" sz="quarter" idx="12"/>
          </p:nvPr>
        </p:nvSpPr>
        <p:spPr/>
        <p:txBody>
          <a:bodyPr/>
          <a:lstStyle/>
          <a:p>
            <a:fld id="{B82CCC60-E8CD-4174-8B1A-7DF615B22EEF}" type="slidenum">
              <a:rPr lang="en-US" smtClean="0"/>
              <a:pPr/>
              <a:t>102</a:t>
            </a:fld>
            <a:endParaRPr lang="en-US"/>
          </a:p>
        </p:txBody>
      </p:sp>
      <p:sp>
        <p:nvSpPr>
          <p:cNvPr id="8" name="Title 1"/>
          <p:cNvSpPr>
            <a:spLocks noGrp="1"/>
          </p:cNvSpPr>
          <p:nvPr>
            <p:ph type="title"/>
          </p:nvPr>
        </p:nvSpPr>
        <p:spPr>
          <a:xfrm>
            <a:off x="1479724" y="1408699"/>
            <a:ext cx="6172200" cy="343586"/>
          </a:xfrm>
        </p:spPr>
        <p:txBody>
          <a:bodyPr>
            <a:noAutofit/>
          </a:bodyPr>
          <a:lstStyle/>
          <a:p>
            <a:pPr algn="ctr"/>
            <a:r>
              <a:rPr lang="en-US" b="1" dirty="0" smtClean="0">
                <a:solidFill>
                  <a:srgbClr val="FFFF00"/>
                </a:solidFill>
              </a:rPr>
              <a:t>The “MAP to get AHEAD™” Program</a:t>
            </a:r>
            <a:endParaRPr lang="en-US" b="1" dirty="0">
              <a:solidFill>
                <a:srgbClr val="FFFF00"/>
              </a:solidFill>
            </a:endParaRPr>
          </a:p>
        </p:txBody>
      </p:sp>
    </p:spTree>
    <p:extLst>
      <p:ext uri="{BB962C8B-B14F-4D97-AF65-F5344CB8AC3E}">
        <p14:creationId xmlns:p14="http://schemas.microsoft.com/office/powerpoint/2010/main" val="15376760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3">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 calcmode="lin" valueType="num">
                                      <p:cBhvr>
                                        <p:cTn id="14"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16" dur="500"/>
                                        <p:tgtEl>
                                          <p:spTgt spid="3">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 calcmode="lin" valueType="num">
                                      <p:cBhvr>
                                        <p:cTn id="21"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23" dur="500"/>
                                        <p:tgtEl>
                                          <p:spTgt spid="3">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 calcmode="lin" valueType="num">
                                      <p:cBhvr>
                                        <p:cTn id="28"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30" dur="500"/>
                                        <p:tgtEl>
                                          <p:spTgt spid="3">
                                            <p:txEl>
                                              <p:pRg st="5" end="5"/>
                                            </p:txEl>
                                          </p:spTgt>
                                        </p:tgtEl>
                                      </p:cBhvr>
                                    </p:animEffect>
                                  </p:childTnLst>
                                </p:cTn>
                              </p:par>
                              <p:par>
                                <p:cTn id="31" presetID="3" presetClass="emph" presetSubtype="2" fill="hold" nodeType="withEffect">
                                  <p:stCondLst>
                                    <p:cond delay="0"/>
                                  </p:stCondLst>
                                  <p:childTnLst>
                                    <p:animClr clrSpc="rgb" dir="cw">
                                      <p:cBhvr override="childStyle">
                                        <p:cTn id="32" dur="2000" fill="hold"/>
                                        <p:tgtEl>
                                          <p:spTgt spid="3">
                                            <p:txEl>
                                              <p:pRg st="3" end="3"/>
                                            </p:txEl>
                                          </p:spTgt>
                                        </p:tgtEl>
                                        <p:attrNameLst>
                                          <p:attrName>style.color</p:attrName>
                                        </p:attrNameLst>
                                      </p:cBhvr>
                                      <p:to>
                                        <a:srgbClr val="FFF124"/>
                                      </p:to>
                                    </p:animClr>
                                  </p:childTnLst>
                                </p:cTn>
                              </p:par>
                              <p:par>
                                <p:cTn id="33" presetID="3" presetClass="emph" presetSubtype="2" fill="hold" nodeType="withEffect">
                                  <p:stCondLst>
                                    <p:cond delay="0"/>
                                  </p:stCondLst>
                                  <p:childTnLst>
                                    <p:animClr clrSpc="rgb" dir="cw">
                                      <p:cBhvr override="childStyle">
                                        <p:cTn id="34" dur="2000" fill="hold"/>
                                        <p:tgtEl>
                                          <p:spTgt spid="3">
                                            <p:txEl>
                                              <p:pRg st="4" end="4"/>
                                            </p:txEl>
                                          </p:spTgt>
                                        </p:tgtEl>
                                        <p:attrNameLst>
                                          <p:attrName>style.color</p:attrName>
                                        </p:attrNameLst>
                                      </p:cBhvr>
                                      <p:to>
                                        <a:srgbClr val="FFF124"/>
                                      </p:to>
                                    </p:animClr>
                                  </p:childTnLst>
                                </p:cTn>
                              </p:par>
                              <p:par>
                                <p:cTn id="35" presetID="3" presetClass="emph" presetSubtype="2" fill="hold" nodeType="withEffect">
                                  <p:stCondLst>
                                    <p:cond delay="0"/>
                                  </p:stCondLst>
                                  <p:childTnLst>
                                    <p:animClr clrSpc="rgb" dir="cw">
                                      <p:cBhvr override="childStyle">
                                        <p:cTn id="36" dur="2000" fill="hold"/>
                                        <p:tgtEl>
                                          <p:spTgt spid="3">
                                            <p:txEl>
                                              <p:pRg st="5" end="5"/>
                                            </p:txEl>
                                          </p:spTgt>
                                        </p:tgtEl>
                                        <p:attrNameLst>
                                          <p:attrName>style.color</p:attrName>
                                        </p:attrNameLst>
                                      </p:cBhvr>
                                      <p:to>
                                        <a:srgbClr val="FFF124"/>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US"/>
          </a:p>
        </p:txBody>
      </p:sp>
      <p:pic>
        <p:nvPicPr>
          <p:cNvPr id="6" name="Content Placeholder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 y="836407"/>
            <a:ext cx="7778805" cy="4307093"/>
          </a:xfrm>
        </p:spPr>
      </p:pic>
      <p:sp>
        <p:nvSpPr>
          <p:cNvPr id="4" name="Footer Placeholder 3"/>
          <p:cNvSpPr>
            <a:spLocks noGrp="1"/>
          </p:cNvSpPr>
          <p:nvPr>
            <p:ph type="ftr" sz="quarter" idx="11"/>
          </p:nvPr>
        </p:nvSpPr>
        <p:spPr/>
        <p:txBody>
          <a:bodyPr/>
          <a:lstStyle/>
          <a:p>
            <a:r>
              <a:rPr lang="en-US" smtClean="0"/>
              <a:t>Copyright© 2019 - Dr. Rashid A. Buttar, LLC  All Rights Reserved</a:t>
            </a:r>
            <a:endParaRPr lang="en-US" dirty="0"/>
          </a:p>
        </p:txBody>
      </p:sp>
      <p:sp>
        <p:nvSpPr>
          <p:cNvPr id="5" name="Slide Number Placeholder 4"/>
          <p:cNvSpPr>
            <a:spLocks noGrp="1"/>
          </p:cNvSpPr>
          <p:nvPr>
            <p:ph type="sldNum" sz="quarter" idx="12"/>
          </p:nvPr>
        </p:nvSpPr>
        <p:spPr/>
        <p:txBody>
          <a:bodyPr/>
          <a:lstStyle/>
          <a:p>
            <a:fld id="{B82CCC60-E8CD-4174-8B1A-7DF615B22EEF}" type="slidenum">
              <a:rPr lang="en-US" smtClean="0"/>
              <a:pPr/>
              <a:t>103</a:t>
            </a:fld>
            <a:endParaRPr lang="en-US" dirty="0"/>
          </a:p>
        </p:txBody>
      </p:sp>
    </p:spTree>
    <p:extLst>
      <p:ext uri="{BB962C8B-B14F-4D97-AF65-F5344CB8AC3E}">
        <p14:creationId xmlns:p14="http://schemas.microsoft.com/office/powerpoint/2010/main" val="304755898"/>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1670" y="1591607"/>
            <a:ext cx="8229600" cy="343586"/>
          </a:xfrm>
        </p:spPr>
        <p:txBody>
          <a:bodyPr>
            <a:normAutofit fontScale="90000"/>
          </a:bodyPr>
          <a:lstStyle/>
          <a:p>
            <a:pPr algn="ctr"/>
            <a:r>
              <a:rPr lang="en-US" b="1" dirty="0" smtClean="0"/>
              <a:t>HELP SPREAD THESE FREE RESOURCES!</a:t>
            </a:r>
            <a:endParaRPr lang="en-US" b="1" dirty="0"/>
          </a:p>
        </p:txBody>
      </p:sp>
      <p:sp>
        <p:nvSpPr>
          <p:cNvPr id="3" name="Content Placeholder 2"/>
          <p:cNvSpPr>
            <a:spLocks noGrp="1"/>
          </p:cNvSpPr>
          <p:nvPr>
            <p:ph idx="1"/>
          </p:nvPr>
        </p:nvSpPr>
        <p:spPr>
          <a:xfrm>
            <a:off x="754375" y="2294248"/>
            <a:ext cx="7787955" cy="2207574"/>
          </a:xfrm>
        </p:spPr>
        <p:txBody>
          <a:bodyPr>
            <a:normAutofit/>
          </a:bodyPr>
          <a:lstStyle/>
          <a:p>
            <a:pPr marL="342873" lvl="1" indent="0" algn="ctr">
              <a:buNone/>
            </a:pPr>
            <a:r>
              <a:rPr lang="en-US" sz="4400" b="1" dirty="0" err="1" smtClean="0"/>
              <a:t>AdvancedMedicine.com</a:t>
            </a:r>
            <a:endParaRPr lang="en-US" sz="4400" b="1" dirty="0" smtClean="0"/>
          </a:p>
          <a:p>
            <a:pPr marL="342873" lvl="1" indent="0" algn="ctr">
              <a:buNone/>
            </a:pPr>
            <a:r>
              <a:rPr lang="en-US" sz="4400" b="1" dirty="0" smtClean="0"/>
              <a:t>Invitation Code:  1986</a:t>
            </a:r>
            <a:endParaRPr lang="en-US" sz="4400" b="1" dirty="0"/>
          </a:p>
        </p:txBody>
      </p:sp>
      <p:sp>
        <p:nvSpPr>
          <p:cNvPr id="4" name="Rectangle 3"/>
          <p:cNvSpPr/>
          <p:nvPr/>
        </p:nvSpPr>
        <p:spPr>
          <a:xfrm>
            <a:off x="7549750" y="4976854"/>
            <a:ext cx="451253" cy="16664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6" name="Footer Placeholder 5"/>
          <p:cNvSpPr>
            <a:spLocks noGrp="1"/>
          </p:cNvSpPr>
          <p:nvPr>
            <p:ph type="ftr" sz="quarter" idx="11"/>
          </p:nvPr>
        </p:nvSpPr>
        <p:spPr/>
        <p:txBody>
          <a:bodyPr/>
          <a:lstStyle/>
          <a:p>
            <a:r>
              <a:rPr lang="en-US" dirty="0" smtClean="0"/>
              <a:t>Copyright© 2018 - Dr. Rashid A. Buttar, LLC  All Rights Reserved</a:t>
            </a:r>
            <a:endParaRPr lang="en-US" dirty="0"/>
          </a:p>
        </p:txBody>
      </p:sp>
      <p:sp>
        <p:nvSpPr>
          <p:cNvPr id="7" name="Slide Number Placeholder 6"/>
          <p:cNvSpPr>
            <a:spLocks noGrp="1"/>
          </p:cNvSpPr>
          <p:nvPr>
            <p:ph type="sldNum" sz="quarter" idx="12"/>
          </p:nvPr>
        </p:nvSpPr>
        <p:spPr/>
        <p:txBody>
          <a:bodyPr/>
          <a:lstStyle/>
          <a:p>
            <a:fld id="{B82CCC60-E8CD-4174-8B1A-7DF615B22EEF}" type="slidenum">
              <a:rPr lang="en-US" smtClean="0"/>
              <a:pPr/>
              <a:t>104</a:t>
            </a:fld>
            <a:endParaRPr lang="en-US"/>
          </a:p>
        </p:txBody>
      </p:sp>
    </p:spTree>
    <p:extLst>
      <p:ext uri="{BB962C8B-B14F-4D97-AF65-F5344CB8AC3E}">
        <p14:creationId xmlns:p14="http://schemas.microsoft.com/office/powerpoint/2010/main" val="12212353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par>
                                <p:cTn id="17" presetID="3" presetClass="emph" presetSubtype="2" fill="hold" nodeType="withEffect">
                                  <p:stCondLst>
                                    <p:cond delay="0"/>
                                  </p:stCondLst>
                                  <p:childTnLst>
                                    <p:animClr clrSpc="rgb" dir="cw">
                                      <p:cBhvr override="childStyle">
                                        <p:cTn id="18" dur="2000" fill="hold"/>
                                        <p:tgtEl>
                                          <p:spTgt spid="3">
                                            <p:txEl>
                                              <p:pRg st="0" end="0"/>
                                            </p:txEl>
                                          </p:spTgt>
                                        </p:tgtEl>
                                        <p:attrNameLst>
                                          <p:attrName>style.color</p:attrName>
                                        </p:attrNameLst>
                                      </p:cBhvr>
                                      <p:to>
                                        <a:srgbClr val="FFF124"/>
                                      </p:to>
                                    </p:animClr>
                                  </p:childTnLst>
                                </p:cTn>
                              </p:par>
                              <p:par>
                                <p:cTn id="19" presetID="3" presetClass="emph" presetSubtype="2" fill="hold" nodeType="withEffect">
                                  <p:stCondLst>
                                    <p:cond delay="0"/>
                                  </p:stCondLst>
                                  <p:childTnLst>
                                    <p:animClr clrSpc="rgb" dir="cw">
                                      <p:cBhvr override="childStyle">
                                        <p:cTn id="20" dur="2000" fill="hold"/>
                                        <p:tgtEl>
                                          <p:spTgt spid="3">
                                            <p:txEl>
                                              <p:pRg st="1" end="1"/>
                                            </p:txEl>
                                          </p:spTgt>
                                        </p:tgtEl>
                                        <p:attrNameLst>
                                          <p:attrName>style.color</p:attrName>
                                        </p:attrNameLst>
                                      </p:cBhvr>
                                      <p:to>
                                        <a:srgbClr val="FFF124"/>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smtClean="0"/>
              <a:t>HELP SPREAD THESE FREE RESOURCES!</a:t>
            </a:r>
            <a:endParaRPr lang="en-US" b="1" dirty="0"/>
          </a:p>
        </p:txBody>
      </p:sp>
      <p:sp>
        <p:nvSpPr>
          <p:cNvPr id="3" name="Content Placeholder 2"/>
          <p:cNvSpPr>
            <a:spLocks noGrp="1"/>
          </p:cNvSpPr>
          <p:nvPr>
            <p:ph idx="1"/>
          </p:nvPr>
        </p:nvSpPr>
        <p:spPr>
          <a:xfrm>
            <a:off x="1365195" y="1770051"/>
            <a:ext cx="6413610" cy="2703863"/>
          </a:xfrm>
        </p:spPr>
        <p:txBody>
          <a:bodyPr>
            <a:normAutofit/>
          </a:bodyPr>
          <a:lstStyle/>
          <a:p>
            <a:pPr lvl="1">
              <a:buFont typeface="Wingdings" charset="2"/>
              <a:buChar char="Ø"/>
            </a:pPr>
            <a:r>
              <a:rPr lang="en-US" sz="2625" b="1" dirty="0"/>
              <a:t>Website:  </a:t>
            </a:r>
            <a:r>
              <a:rPr lang="en-US" sz="2625" b="1" dirty="0" err="1"/>
              <a:t>www.AdvancedMedicine.com</a:t>
            </a:r>
            <a:endParaRPr lang="en-US" sz="2625" b="1" dirty="0"/>
          </a:p>
          <a:p>
            <a:pPr lvl="2">
              <a:buFont typeface="Wingdings" charset="2"/>
              <a:buChar char="Ø"/>
            </a:pPr>
            <a:r>
              <a:rPr lang="en-US" sz="1350" b="1" dirty="0"/>
              <a:t>Give YOUR own personal Invitation Code to allow your guests to access</a:t>
            </a:r>
          </a:p>
          <a:p>
            <a:pPr lvl="1">
              <a:buFont typeface="Wingdings" charset="2"/>
              <a:buChar char="Ø"/>
            </a:pPr>
            <a:r>
              <a:rPr lang="en-US" sz="2625" b="1" dirty="0"/>
              <a:t>Instagram:  @</a:t>
            </a:r>
            <a:r>
              <a:rPr lang="en-US" sz="2625" b="1" dirty="0" err="1"/>
              <a:t>DrButtar</a:t>
            </a:r>
            <a:endParaRPr lang="en-US" sz="2625" b="1" dirty="0"/>
          </a:p>
          <a:p>
            <a:pPr lvl="1">
              <a:buFont typeface="Wingdings" charset="2"/>
              <a:buChar char="Ø"/>
            </a:pPr>
            <a:r>
              <a:rPr lang="en-US" sz="2625" b="1" dirty="0" err="1"/>
              <a:t>FaceBook</a:t>
            </a:r>
            <a:r>
              <a:rPr lang="en-US" sz="2625" b="1" dirty="0"/>
              <a:t>:  @</a:t>
            </a:r>
            <a:r>
              <a:rPr lang="en-US" sz="2625" b="1" dirty="0" err="1"/>
              <a:t>DrRashidAButtar</a:t>
            </a:r>
            <a:endParaRPr lang="en-US" sz="2625" b="1" dirty="0"/>
          </a:p>
          <a:p>
            <a:pPr lvl="1">
              <a:buFont typeface="Wingdings" charset="2"/>
              <a:buChar char="Ø"/>
            </a:pPr>
            <a:r>
              <a:rPr lang="en-US" sz="2625" b="1" dirty="0"/>
              <a:t>YouTube: Subscribe at   </a:t>
            </a:r>
            <a:r>
              <a:rPr lang="en-US" sz="2400" b="1" dirty="0">
                <a:solidFill>
                  <a:srgbClr val="FFC000"/>
                </a:solidFill>
                <a:hlinkClick r:id="rId3"/>
              </a:rPr>
              <a:t>youtube.com/DrButtar</a:t>
            </a:r>
            <a:endParaRPr lang="en-US" sz="2400" b="1" dirty="0">
              <a:solidFill>
                <a:srgbClr val="FFC000"/>
              </a:solidFill>
            </a:endParaRPr>
          </a:p>
        </p:txBody>
      </p:sp>
      <p:sp>
        <p:nvSpPr>
          <p:cNvPr id="4" name="Rectangle 3"/>
          <p:cNvSpPr/>
          <p:nvPr/>
        </p:nvSpPr>
        <p:spPr>
          <a:xfrm>
            <a:off x="7549750" y="4976854"/>
            <a:ext cx="451253" cy="16664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6" name="Footer Placeholder 5"/>
          <p:cNvSpPr>
            <a:spLocks noGrp="1"/>
          </p:cNvSpPr>
          <p:nvPr>
            <p:ph type="ftr" sz="quarter" idx="11"/>
          </p:nvPr>
        </p:nvSpPr>
        <p:spPr/>
        <p:txBody>
          <a:bodyPr/>
          <a:lstStyle/>
          <a:p>
            <a:r>
              <a:rPr lang="en-US" dirty="0" smtClean="0"/>
              <a:t>Copyright© 2018 - Dr. Rashid A. Buttar, LLC  All Rights Reserved</a:t>
            </a:r>
            <a:endParaRPr lang="en-US" dirty="0"/>
          </a:p>
        </p:txBody>
      </p:sp>
      <p:sp>
        <p:nvSpPr>
          <p:cNvPr id="7" name="Slide Number Placeholder 6"/>
          <p:cNvSpPr>
            <a:spLocks noGrp="1"/>
          </p:cNvSpPr>
          <p:nvPr>
            <p:ph type="sldNum" sz="quarter" idx="12"/>
          </p:nvPr>
        </p:nvSpPr>
        <p:spPr/>
        <p:txBody>
          <a:bodyPr/>
          <a:lstStyle/>
          <a:p>
            <a:fld id="{B82CCC60-E8CD-4174-8B1A-7DF615B22EEF}" type="slidenum">
              <a:rPr lang="en-US" smtClean="0"/>
              <a:pPr/>
              <a:t>105</a:t>
            </a:fld>
            <a:endParaRPr lang="en-US"/>
          </a:p>
        </p:txBody>
      </p:sp>
    </p:spTree>
    <p:extLst>
      <p:ext uri="{BB962C8B-B14F-4D97-AF65-F5344CB8AC3E}">
        <p14:creationId xmlns:p14="http://schemas.microsoft.com/office/powerpoint/2010/main" val="17655520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3">
                                            <p:txEl>
                                              <p:pRg st="2" end="2"/>
                                            </p:txEl>
                                          </p:spTgt>
                                        </p:tgtEl>
                                      </p:cBhvr>
                                    </p:animEffect>
                                  </p:childTnLst>
                                </p:cTn>
                              </p:par>
                              <p:par>
                                <p:cTn id="24" presetID="3" presetClass="emph" presetSubtype="2" fill="hold" nodeType="withEffect">
                                  <p:stCondLst>
                                    <p:cond delay="0"/>
                                  </p:stCondLst>
                                  <p:childTnLst>
                                    <p:animClr clrSpc="rgb" dir="cw">
                                      <p:cBhvr override="childStyle">
                                        <p:cTn id="25" dur="2000" fill="hold"/>
                                        <p:tgtEl>
                                          <p:spTgt spid="3">
                                            <p:txEl>
                                              <p:pRg st="0" end="0"/>
                                            </p:txEl>
                                          </p:spTgt>
                                        </p:tgtEl>
                                        <p:attrNameLst>
                                          <p:attrName>style.color</p:attrName>
                                        </p:attrNameLst>
                                      </p:cBhvr>
                                      <p:to>
                                        <a:srgbClr val="FFF124"/>
                                      </p:to>
                                    </p:animClr>
                                  </p:childTnLst>
                                </p:cTn>
                              </p:par>
                              <p:par>
                                <p:cTn id="26" presetID="3" presetClass="emph" presetSubtype="2" fill="hold" nodeType="withEffect">
                                  <p:stCondLst>
                                    <p:cond delay="0"/>
                                  </p:stCondLst>
                                  <p:childTnLst>
                                    <p:animClr clrSpc="rgb" dir="cw">
                                      <p:cBhvr override="childStyle">
                                        <p:cTn id="27" dur="2000" fill="hold"/>
                                        <p:tgtEl>
                                          <p:spTgt spid="3">
                                            <p:txEl>
                                              <p:pRg st="1" end="1"/>
                                            </p:txEl>
                                          </p:spTgt>
                                        </p:tgtEl>
                                        <p:attrNameLst>
                                          <p:attrName>style.color</p:attrName>
                                        </p:attrNameLst>
                                      </p:cBhvr>
                                      <p:to>
                                        <a:srgbClr val="FFF124"/>
                                      </p:to>
                                    </p:animClr>
                                  </p:childTnLst>
                                </p:cTn>
                              </p:par>
                            </p:childTnLst>
                          </p:cTn>
                        </p:par>
                      </p:childTnLst>
                    </p:cTn>
                  </p:par>
                  <p:par>
                    <p:cTn id="28" fill="hold">
                      <p:stCondLst>
                        <p:cond delay="indefinite"/>
                      </p:stCondLst>
                      <p:childTnLst>
                        <p:par>
                          <p:cTn id="29" fill="hold">
                            <p:stCondLst>
                              <p:cond delay="0"/>
                            </p:stCondLst>
                            <p:childTnLst>
                              <p:par>
                                <p:cTn id="30" presetID="53" presetClass="entr" presetSubtype="16" fill="hold" nodeType="clickEffect">
                                  <p:stCondLst>
                                    <p:cond delay="0"/>
                                  </p:stCondLst>
                                  <p:childTnLst>
                                    <p:set>
                                      <p:cBhvr>
                                        <p:cTn id="31" dur="1" fill="hold">
                                          <p:stCondLst>
                                            <p:cond delay="0"/>
                                          </p:stCondLst>
                                        </p:cTn>
                                        <p:tgtEl>
                                          <p:spTgt spid="3">
                                            <p:txEl>
                                              <p:pRg st="3" end="3"/>
                                            </p:txEl>
                                          </p:spTgt>
                                        </p:tgtEl>
                                        <p:attrNameLst>
                                          <p:attrName>style.visibility</p:attrName>
                                        </p:attrNameLst>
                                      </p:cBhvr>
                                      <p:to>
                                        <p:strVal val="visible"/>
                                      </p:to>
                                    </p:set>
                                    <p:anim calcmode="lin" valueType="num">
                                      <p:cBhvr>
                                        <p:cTn id="32"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3"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4" dur="500"/>
                                        <p:tgtEl>
                                          <p:spTgt spid="3">
                                            <p:txEl>
                                              <p:pRg st="3" end="3"/>
                                            </p:txEl>
                                          </p:spTgt>
                                        </p:tgtEl>
                                      </p:cBhvr>
                                    </p:animEffect>
                                  </p:childTnLst>
                                </p:cTn>
                              </p:par>
                              <p:par>
                                <p:cTn id="35" presetID="3" presetClass="emph" presetSubtype="2" fill="hold" nodeType="withEffect">
                                  <p:stCondLst>
                                    <p:cond delay="0"/>
                                  </p:stCondLst>
                                  <p:childTnLst>
                                    <p:animClr clrSpc="rgb" dir="cw">
                                      <p:cBhvr override="childStyle">
                                        <p:cTn id="36" dur="2000" fill="hold"/>
                                        <p:tgtEl>
                                          <p:spTgt spid="3">
                                            <p:txEl>
                                              <p:pRg st="2" end="2"/>
                                            </p:txEl>
                                          </p:spTgt>
                                        </p:tgtEl>
                                        <p:attrNameLst>
                                          <p:attrName>style.color</p:attrName>
                                        </p:attrNameLst>
                                      </p:cBhvr>
                                      <p:to>
                                        <a:srgbClr val="FFF124"/>
                                      </p:to>
                                    </p:animClr>
                                  </p:childTnLst>
                                </p:cTn>
                              </p:par>
                            </p:childTnLst>
                          </p:cTn>
                        </p:par>
                      </p:childTnLst>
                    </p:cTn>
                  </p:par>
                  <p:par>
                    <p:cTn id="37" fill="hold">
                      <p:stCondLst>
                        <p:cond delay="indefinite"/>
                      </p:stCondLst>
                      <p:childTnLst>
                        <p:par>
                          <p:cTn id="38" fill="hold">
                            <p:stCondLst>
                              <p:cond delay="0"/>
                            </p:stCondLst>
                            <p:childTnLst>
                              <p:par>
                                <p:cTn id="39" presetID="53" presetClass="entr" presetSubtype="16" fill="hold" nodeType="clickEffect">
                                  <p:stCondLst>
                                    <p:cond delay="0"/>
                                  </p:stCondLst>
                                  <p:childTnLst>
                                    <p:set>
                                      <p:cBhvr>
                                        <p:cTn id="40" dur="1" fill="hold">
                                          <p:stCondLst>
                                            <p:cond delay="0"/>
                                          </p:stCondLst>
                                        </p:cTn>
                                        <p:tgtEl>
                                          <p:spTgt spid="3">
                                            <p:txEl>
                                              <p:pRg st="4" end="4"/>
                                            </p:txEl>
                                          </p:spTgt>
                                        </p:tgtEl>
                                        <p:attrNameLst>
                                          <p:attrName>style.visibility</p:attrName>
                                        </p:attrNameLst>
                                      </p:cBhvr>
                                      <p:to>
                                        <p:strVal val="visible"/>
                                      </p:to>
                                    </p:set>
                                    <p:anim calcmode="lin" valueType="num">
                                      <p:cBhvr>
                                        <p:cTn id="41"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2"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43" dur="500"/>
                                        <p:tgtEl>
                                          <p:spTgt spid="3">
                                            <p:txEl>
                                              <p:pRg st="4" end="4"/>
                                            </p:txEl>
                                          </p:spTgt>
                                        </p:tgtEl>
                                      </p:cBhvr>
                                    </p:animEffect>
                                  </p:childTnLst>
                                </p:cTn>
                              </p:par>
                              <p:par>
                                <p:cTn id="44" presetID="3" presetClass="emph" presetSubtype="2" fill="hold" nodeType="withEffect">
                                  <p:stCondLst>
                                    <p:cond delay="0"/>
                                  </p:stCondLst>
                                  <p:childTnLst>
                                    <p:animClr clrSpc="rgb" dir="cw">
                                      <p:cBhvr override="childStyle">
                                        <p:cTn id="45" dur="2000" fill="hold"/>
                                        <p:tgtEl>
                                          <p:spTgt spid="3">
                                            <p:txEl>
                                              <p:pRg st="3" end="3"/>
                                            </p:txEl>
                                          </p:spTgt>
                                        </p:tgtEl>
                                        <p:attrNameLst>
                                          <p:attrName>style.color</p:attrName>
                                        </p:attrNameLst>
                                      </p:cBhvr>
                                      <p:to>
                                        <a:srgbClr val="FFF124"/>
                                      </p:to>
                                    </p:animClr>
                                  </p:childTnLst>
                                </p:cTn>
                              </p:par>
                            </p:childTnLst>
                          </p:cTn>
                        </p:par>
                      </p:childTnLst>
                    </p:cTn>
                  </p:par>
                  <p:par>
                    <p:cTn id="46" fill="hold">
                      <p:stCondLst>
                        <p:cond delay="indefinite"/>
                      </p:stCondLst>
                      <p:childTnLst>
                        <p:par>
                          <p:cTn id="47" fill="hold">
                            <p:stCondLst>
                              <p:cond delay="0"/>
                            </p:stCondLst>
                            <p:childTnLst>
                              <p:par>
                                <p:cTn id="48" presetID="3" presetClass="emph" presetSubtype="2" fill="hold" nodeType="clickEffect">
                                  <p:stCondLst>
                                    <p:cond delay="0"/>
                                  </p:stCondLst>
                                  <p:childTnLst>
                                    <p:animClr clrSpc="rgb" dir="cw">
                                      <p:cBhvr override="childStyle">
                                        <p:cTn id="49" dur="2000" fill="hold"/>
                                        <p:tgtEl>
                                          <p:spTgt spid="3">
                                            <p:txEl>
                                              <p:pRg st="4" end="4"/>
                                            </p:txEl>
                                          </p:spTgt>
                                        </p:tgtEl>
                                        <p:attrNameLst>
                                          <p:attrName>style.color</p:attrName>
                                        </p:attrNameLst>
                                      </p:cBhvr>
                                      <p:to>
                                        <a:srgbClr val="FFF124"/>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43555" y="781864"/>
            <a:ext cx="7754017" cy="4361636"/>
          </a:xfrm>
        </p:spPr>
      </p:pic>
      <p:sp>
        <p:nvSpPr>
          <p:cNvPr id="4" name="Footer Placeholder 3"/>
          <p:cNvSpPr>
            <a:spLocks noGrp="1"/>
          </p:cNvSpPr>
          <p:nvPr>
            <p:ph type="ftr" sz="quarter" idx="11"/>
          </p:nvPr>
        </p:nvSpPr>
        <p:spPr/>
        <p:txBody>
          <a:bodyPr/>
          <a:lstStyle/>
          <a:p>
            <a:r>
              <a:rPr lang="en-US" smtClean="0"/>
              <a:t>Copyright© 2018 - Dr. Rashid A. Buttar, LLC  All Rights Reserved</a:t>
            </a:r>
            <a:endParaRPr lang="en-US"/>
          </a:p>
        </p:txBody>
      </p:sp>
      <p:sp>
        <p:nvSpPr>
          <p:cNvPr id="5" name="Slide Number Placeholder 4"/>
          <p:cNvSpPr>
            <a:spLocks noGrp="1"/>
          </p:cNvSpPr>
          <p:nvPr>
            <p:ph type="sldNum" sz="quarter" idx="12"/>
          </p:nvPr>
        </p:nvSpPr>
        <p:spPr/>
        <p:txBody>
          <a:bodyPr/>
          <a:lstStyle/>
          <a:p>
            <a:fld id="{B82CCC60-E8CD-4174-8B1A-7DF615B22EEF}" type="slidenum">
              <a:rPr lang="en-US" smtClean="0"/>
              <a:pPr/>
              <a:t>106</a:t>
            </a:fld>
            <a:endParaRPr lang="en-US"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15280" y="3358661"/>
            <a:ext cx="2749893" cy="2270425"/>
          </a:xfrm>
          <a:prstGeom prst="rect">
            <a:avLst/>
          </a:prstGeom>
        </p:spPr>
      </p:pic>
    </p:spTree>
    <p:extLst>
      <p:ext uri="{BB962C8B-B14F-4D97-AF65-F5344CB8AC3E}">
        <p14:creationId xmlns:p14="http://schemas.microsoft.com/office/powerpoint/2010/main" val="4308348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38191</TotalTime>
  <Words>4926</Words>
  <Application>Microsoft Macintosh PowerPoint</Application>
  <PresentationFormat>On-screen Show (16:9)</PresentationFormat>
  <Paragraphs>834</Paragraphs>
  <Slides>106</Slides>
  <Notes>62</Notes>
  <HiddenSlides>17</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106</vt:i4>
      </vt:variant>
    </vt:vector>
  </HeadingPairs>
  <TitlesOfParts>
    <vt:vector size="117" baseType="lpstr">
      <vt:lpstr>Calibri</vt:lpstr>
      <vt:lpstr>Gill Sans</vt:lpstr>
      <vt:lpstr>Helvetica</vt:lpstr>
      <vt:lpstr>ＭＳ Ｐゴシック</vt:lpstr>
      <vt:lpstr>Roboto Bold</vt:lpstr>
      <vt:lpstr>Symbol</vt:lpstr>
      <vt:lpstr>Times</vt:lpstr>
      <vt:lpstr>Wingdings</vt:lpstr>
      <vt:lpstr>Arial</vt:lpstr>
      <vt:lpstr>Arial</vt:lpstr>
      <vt:lpstr>Office Theme</vt:lpstr>
      <vt:lpstr>Advances in Cancer Treatment:  ABCF-1 to IL-33</vt:lpstr>
      <vt:lpstr>Objectives</vt:lpstr>
      <vt:lpstr>Objectives</vt:lpstr>
      <vt:lpstr>What do you see?</vt:lpstr>
      <vt:lpstr>Thoughts vs Beliefs </vt:lpstr>
      <vt:lpstr>Perception</vt:lpstr>
      <vt:lpstr>Problem in Medicine</vt:lpstr>
      <vt:lpstr>Full Disclosure</vt:lpstr>
      <vt:lpstr>IL-33 vs AARSOTA</vt:lpstr>
      <vt:lpstr>The metastatic gene signature of tumours</vt:lpstr>
      <vt:lpstr>PowerPoint Presentation</vt:lpstr>
      <vt:lpstr>Hypothesis : </vt:lpstr>
      <vt:lpstr>PowerPoint Presentation</vt:lpstr>
      <vt:lpstr>PowerPoint Presentation</vt:lpstr>
      <vt:lpstr>PowerPoint Presentation</vt:lpstr>
      <vt:lpstr>PowerPoint Presentation</vt:lpstr>
      <vt:lpstr>Interleukin-33</vt:lpstr>
      <vt:lpstr>Immune responses induced by IL33 dependent 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Mechanism of  Immune Recognition  and Immune Escape</vt:lpstr>
      <vt:lpstr>Curcophanols</vt:lpstr>
      <vt:lpstr>PowerPoint Presentation</vt:lpstr>
      <vt:lpstr>PowerPoint Presentation</vt:lpstr>
      <vt:lpstr>Assays and Extract Libraries</vt:lpstr>
      <vt:lpstr>Marine Natural Products: A Rich Source of Novel Chemical Diversity</vt:lpstr>
      <vt:lpstr>PowerPoint Presentation</vt:lpstr>
      <vt:lpstr>Identified active structures that restore MHC-I expression on tumor cells </vt:lpstr>
      <vt:lpstr>ABCF-1</vt:lpstr>
      <vt:lpstr>TLR mediated innate immune responses</vt:lpstr>
      <vt:lpstr>Discovery of ABCF1</vt:lpstr>
      <vt:lpstr>ABCF1: What’s known so far</vt:lpstr>
      <vt:lpstr>Hypothesis</vt:lpstr>
      <vt:lpstr>ABCF1 regulates TLR4 endocytosis and macrophage polarization by targeting SYK and TRAF3 for K63- linked polyubiquitination</vt:lpstr>
      <vt:lpstr>PowerPoint Presentation</vt:lpstr>
      <vt:lpstr>ABCF1 positively regulates IFN-I production in  TLR3 signaling via Oas1 pathway </vt:lpstr>
      <vt:lpstr>ABCF1 protects against sepsis by regulating  IFNb mediated SIRT1 expression</vt:lpstr>
      <vt:lpstr>Summary</vt:lpstr>
      <vt:lpstr>Significance</vt:lpstr>
      <vt:lpstr>AHEAD Map™</vt:lpstr>
      <vt:lpstr>PowerPoint Presentation</vt:lpstr>
      <vt:lpstr>Assess your patients (or yourself if you’re not a provider) and know their entire medical story, how they have been doing, and how they are doing today, all on 1 page, regardless of how many years they have been your patient/client!</vt:lpstr>
      <vt:lpstr>PowerPoint Presentation</vt:lpstr>
      <vt:lpstr>I NEED YOUR HELP TO SPREAD EMPOWERMENT!</vt:lpstr>
      <vt:lpstr>I NEED YOUR HELP TO SPREAD EMPOWERMENT!</vt:lpstr>
      <vt:lpstr>I NEED YOUR HELP TO SPREAD EMPOWERMENT!</vt:lpstr>
      <vt:lpstr>AHEAD MAP</vt:lpstr>
      <vt:lpstr>AHEAD MAP</vt:lpstr>
      <vt:lpstr>AHEAD MAP</vt:lpstr>
      <vt:lpstr>PowerPoint Presentation</vt:lpstr>
      <vt:lpstr>PowerPoint Presentation</vt:lpstr>
      <vt:lpstr>Assess your patients (or yourself if you’re not a provider) and know their entire medical story, how they have been doing, and how they are doing today, all on 1 page, regardless of how many years they have been your patient/client!</vt:lpstr>
      <vt:lpstr>PowerPoint Presentation</vt:lpstr>
      <vt:lpstr>The “MAP to get AHEAD™” Program</vt:lpstr>
      <vt:lpstr>Side Effects</vt:lpstr>
      <vt:lpstr>SLEEP</vt:lpstr>
      <vt:lpstr>SLEEP</vt:lpstr>
      <vt:lpstr>SLEEP</vt:lpstr>
      <vt:lpstr>SLEEP</vt:lpstr>
      <vt:lpstr>ENERGY</vt:lpstr>
      <vt:lpstr>ENERGY</vt:lpstr>
      <vt:lpstr>ENERGY</vt:lpstr>
      <vt:lpstr>ENERGY</vt:lpstr>
      <vt:lpstr>BOWEL MOVEMENTS</vt:lpstr>
      <vt:lpstr>BOWEL MOVEMENTS</vt:lpstr>
      <vt:lpstr>BOWEL MOVEMENTS</vt:lpstr>
      <vt:lpstr>BOWEL MOVEMENTS</vt:lpstr>
      <vt:lpstr>SENSE OF  WELL BEING</vt:lpstr>
      <vt:lpstr>SENSE OF WELL BEING</vt:lpstr>
      <vt:lpstr>PowerPoint Presentation</vt:lpstr>
      <vt:lpstr>PowerPoint Presentation</vt:lpstr>
      <vt:lpstr>CONCENTRATION</vt:lpstr>
      <vt:lpstr>FOCUS</vt:lpstr>
      <vt:lpstr>FOCUS</vt:lpstr>
      <vt:lpstr>The “MAP to get AHEAD” Program</vt:lpstr>
      <vt:lpstr>Side Effects</vt:lpstr>
      <vt:lpstr>The “MAP to get AHEAD” Program</vt:lpstr>
      <vt:lpstr>Guarantee</vt:lpstr>
      <vt:lpstr>I NEED YOUR HELP TO SPREAD THE TRUTH!</vt:lpstr>
      <vt:lpstr>Before going over the Resources to Empower…</vt:lpstr>
      <vt:lpstr>The “MAP to get AHEAD” Program</vt:lpstr>
      <vt:lpstr>The “MAP to get AHEAD” Program</vt:lpstr>
      <vt:lpstr>The “MAP to get AHEAD” Program</vt:lpstr>
      <vt:lpstr>Now, here is the BIG FAVOR I HAVE TO ASK YOU</vt:lpstr>
      <vt:lpstr>I NEED YOUR HELP TO SPREAD THE TRUTH!</vt:lpstr>
      <vt:lpstr>I NEED YOUR HELP TO SPREAD THE TRUTH!</vt:lpstr>
      <vt:lpstr>I NEED YOUR HELP TO SPREAD THE TRUTH!</vt:lpstr>
      <vt:lpstr>OUR WAY OF SAYING “THANK YOU”!</vt:lpstr>
      <vt:lpstr>The “MAP to get AHEAD™” Program</vt:lpstr>
      <vt:lpstr>Side Effects</vt:lpstr>
      <vt:lpstr>The “MAP to get AHEAD™” Program</vt:lpstr>
      <vt:lpstr>The “MAP to get AHEAD™” Program</vt:lpstr>
      <vt:lpstr>OUR WAY OF SAYING “THANK YOU”!</vt:lpstr>
      <vt:lpstr>The “MAP to get AHEAD™” Program</vt:lpstr>
      <vt:lpstr>The “MAP to get AHEAD” Program</vt:lpstr>
      <vt:lpstr>The “MAP to get AHEAD™” Program</vt:lpstr>
      <vt:lpstr>PowerPoint Presentation</vt:lpstr>
      <vt:lpstr>HELP SPREAD THESE FREE RESOURCES!</vt:lpstr>
      <vt:lpstr>HELP SPREAD THESE FREE RESOURCES!</vt:lpstr>
      <vt:lpstr>PowerPoint Presentation</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Julian</dc:creator>
  <cp:lastModifiedBy>Dr Buttar</cp:lastModifiedBy>
  <cp:revision>253</cp:revision>
  <dcterms:created xsi:type="dcterms:W3CDTF">2013-08-21T19:17:07Z</dcterms:created>
  <dcterms:modified xsi:type="dcterms:W3CDTF">2019-11-07T06:36:26Z</dcterms:modified>
</cp:coreProperties>
</file>