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3" d="100"/>
          <a:sy n="83" d="100"/>
        </p:scale>
        <p:origin x="-48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85FE1C-2F8F-8343-9C38-3A333D351D6C}"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4236596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5FE1C-2F8F-8343-9C38-3A333D351D6C}"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396771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85FE1C-2F8F-8343-9C38-3A333D351D6C}"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367752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85FE1C-2F8F-8343-9C38-3A333D351D6C}"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049708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85FE1C-2F8F-8343-9C38-3A333D351D6C}" type="datetimeFigureOut">
              <a:rPr lang="en-US" smtClean="0"/>
              <a:t>11/8/19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236515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85FE1C-2F8F-8343-9C38-3A333D351D6C}" type="datetimeFigureOut">
              <a:rPr lang="en-US" smtClean="0"/>
              <a:t>11/8/19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3875914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5FE1C-2F8F-8343-9C38-3A333D351D6C}" type="datetimeFigureOut">
              <a:rPr lang="en-US" smtClean="0"/>
              <a:t>11/8/19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137592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85FE1C-2F8F-8343-9C38-3A333D351D6C}"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86040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85FE1C-2F8F-8343-9C38-3A333D351D6C}" type="datetimeFigureOut">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36531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5FE1C-2F8F-8343-9C38-3A333D351D6C}"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1312965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5FE1C-2F8F-8343-9C38-3A333D351D6C}" type="datetimeFigureOut">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445A-E5FC-6D4B-A7F0-24E93F12E29F}" type="slidenum">
              <a:rPr lang="en-US" smtClean="0"/>
              <a:t>‹#›</a:t>
            </a:fld>
            <a:endParaRPr lang="en-US"/>
          </a:p>
        </p:txBody>
      </p:sp>
    </p:spTree>
    <p:extLst>
      <p:ext uri="{BB962C8B-B14F-4D97-AF65-F5344CB8AC3E}">
        <p14:creationId xmlns:p14="http://schemas.microsoft.com/office/powerpoint/2010/main" val="29510108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5FE1C-2F8F-8343-9C38-3A333D351D6C}" type="datetimeFigureOut">
              <a:rPr lang="en-US" smtClean="0"/>
              <a:t>11/8/19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B445A-E5FC-6D4B-A7F0-24E93F12E29F}" type="slidenum">
              <a:rPr lang="en-US" smtClean="0"/>
              <a:t>‹#›</a:t>
            </a:fld>
            <a:endParaRPr lang="en-US"/>
          </a:p>
        </p:txBody>
      </p:sp>
    </p:spTree>
    <p:extLst>
      <p:ext uri="{BB962C8B-B14F-4D97-AF65-F5344CB8AC3E}">
        <p14:creationId xmlns:p14="http://schemas.microsoft.com/office/powerpoint/2010/main" val="2652270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jpeg"/></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png"/><Relationship Id="rId5"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0" y="1546996"/>
            <a:ext cx="9144000" cy="106937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kern="1200" dirty="0" smtClean="0">
                <a:latin typeface="Arial" panose="020B0604020202020204" pitchFamily="34" charset="0"/>
                <a:cs typeface="Arial" panose="020B0604020202020204" pitchFamily="34" charset="0"/>
              </a:rPr>
              <a:t>Cancer Free with Food</a:t>
            </a:r>
            <a:endParaRPr lang="en-US" kern="1200" dirty="0">
              <a:latin typeface="Arial" panose="020B0604020202020204" pitchFamily="34" charset="0"/>
              <a:cs typeface="Arial" panose="020B0604020202020204" pitchFamily="34" charset="0"/>
            </a:endParaRPr>
          </a:p>
        </p:txBody>
      </p:sp>
      <p:sp>
        <p:nvSpPr>
          <p:cNvPr id="5" name="Subtitle 2"/>
          <p:cNvSpPr>
            <a:spLocks noGrp="1"/>
          </p:cNvSpPr>
          <p:nvPr/>
        </p:nvSpPr>
        <p:spPr>
          <a:xfrm>
            <a:off x="0" y="2936763"/>
            <a:ext cx="9144000" cy="6673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kern="1200" dirty="0" smtClean="0">
                <a:latin typeface="Arial" panose="020B0604020202020204" pitchFamily="34" charset="0"/>
                <a:cs typeface="Arial" panose="020B0604020202020204" pitchFamily="34" charset="0"/>
              </a:rPr>
              <a:t>Liana Werner-Gray</a:t>
            </a:r>
            <a:endParaRPr lang="en-US" sz="3200" kern="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554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nvSpPr>
        <p:spPr>
          <a:xfrm>
            <a:off x="-178685" y="44616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kern="1200" dirty="0" smtClean="0"/>
              <a:t>New book</a:t>
            </a:r>
            <a:endParaRPr lang="en-US" kern="1200" dirty="0"/>
          </a:p>
        </p:txBody>
      </p:sp>
      <p:pic>
        <p:nvPicPr>
          <p:cNvPr id="9" name="Picture 8" descr="Cancer Free w Food with Te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555" y="1577728"/>
            <a:ext cx="5902621" cy="4276326"/>
          </a:xfrm>
          <a:prstGeom prst="rect">
            <a:avLst/>
          </a:prstGeom>
        </p:spPr>
      </p:pic>
      <p:pic>
        <p:nvPicPr>
          <p:cNvPr id="10" name="Picture 9" descr="cov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97042">
            <a:off x="6943917" y="1617941"/>
            <a:ext cx="1988579" cy="2419563"/>
          </a:xfrm>
          <a:prstGeom prst="rect">
            <a:avLst/>
          </a:prstGeom>
        </p:spPr>
      </p:pic>
      <p:pic>
        <p:nvPicPr>
          <p:cNvPr id="11" name="Picture 10" descr="10 minute recipes cover.jpg"/>
          <p:cNvPicPr>
            <a:picLocks noChangeAspect="1"/>
          </p:cNvPicPr>
          <p:nvPr/>
        </p:nvPicPr>
        <p:blipFill rotWithShape="1">
          <a:blip r:embed="rId4">
            <a:extLst>
              <a:ext uri="{28A0092B-C50C-407E-A947-70E740481C1C}">
                <a14:useLocalDpi xmlns:a14="http://schemas.microsoft.com/office/drawing/2010/main" val="0"/>
              </a:ext>
            </a:extLst>
          </a:blip>
          <a:srcRect l="12067" t="3173" r="12501" b="3731"/>
          <a:stretch/>
        </p:blipFill>
        <p:spPr>
          <a:xfrm rot="333039">
            <a:off x="6702599" y="3974779"/>
            <a:ext cx="1981896" cy="2445956"/>
          </a:xfrm>
          <a:prstGeom prst="rect">
            <a:avLst/>
          </a:prstGeom>
        </p:spPr>
      </p:pic>
    </p:spTree>
    <p:extLst>
      <p:ext uri="{BB962C8B-B14F-4D97-AF65-F5344CB8AC3E}">
        <p14:creationId xmlns:p14="http://schemas.microsoft.com/office/powerpoint/2010/main" val="1726057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61254" y="577397"/>
            <a:ext cx="10515600" cy="132556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t>What % of all cancers are related to diet?</a:t>
            </a:r>
            <a:endParaRPr lang="en-US" sz="4000" dirty="0"/>
          </a:p>
        </p:txBody>
      </p:sp>
      <p:sp>
        <p:nvSpPr>
          <p:cNvPr id="10" name="Content Placeholder 2"/>
          <p:cNvSpPr>
            <a:spLocks noGrp="1"/>
          </p:cNvSpPr>
          <p:nvPr>
            <p:ph idx="1"/>
          </p:nvPr>
        </p:nvSpPr>
        <p:spPr>
          <a:xfrm>
            <a:off x="520218" y="1894771"/>
            <a:ext cx="8262306" cy="4561617"/>
          </a:xfrm>
        </p:spPr>
        <p:txBody>
          <a:bodyPr>
            <a:normAutofit fontScale="55000" lnSpcReduction="20000"/>
          </a:bodyPr>
          <a:lstStyle/>
          <a:p>
            <a:pPr marL="0" indent="0">
              <a:buNone/>
            </a:pPr>
            <a:r>
              <a:rPr lang="en-US" dirty="0" smtClean="0"/>
              <a:t>“In </a:t>
            </a:r>
            <a:r>
              <a:rPr lang="en-US" dirty="0"/>
              <a:t>my oncology rotation in medical school, I asked my professor what percentage of cancer was related to diet. Expecting a gracious, but </a:t>
            </a:r>
            <a:r>
              <a:rPr lang="en-US" dirty="0" smtClean="0"/>
              <a:t>insignificant </a:t>
            </a:r>
            <a:r>
              <a:rPr lang="en-US" dirty="0"/>
              <a:t>nod to the role of diet as a cause of cancer, I was surprised when he said that 70 percent of all cancers are related to diet. Given this, in her book Liana answers the incredibly important question: </a:t>
            </a:r>
            <a:r>
              <a:rPr lang="en-US" i="1" dirty="0"/>
              <a:t>If I’ve got or want to avoid cancer, what should I eat? </a:t>
            </a:r>
            <a:r>
              <a:rPr lang="en-US" dirty="0" smtClean="0"/>
              <a:t>Ultimately</a:t>
            </a:r>
            <a:r>
              <a:rPr lang="en-US" dirty="0"/>
              <a:t>, </a:t>
            </a:r>
            <a:r>
              <a:rPr lang="en-US" i="1" dirty="0"/>
              <a:t>Cancer-Free with Food </a:t>
            </a:r>
            <a:r>
              <a:rPr lang="en-US" dirty="0"/>
              <a:t>is a recipe book that answers this question—one that is also </a:t>
            </a:r>
            <a:r>
              <a:rPr lang="en-US" dirty="0" smtClean="0"/>
              <a:t>filled </a:t>
            </a:r>
            <a:r>
              <a:rPr lang="en-US" dirty="0"/>
              <a:t>with an abundance of evidence that diet, exercise, thoughts, feelings, and environmental toxins all can play a role in the initiation, growth, and progression of cancer. We are not at the mercy of our genetic predispositions. There is a lot we can do to stay </a:t>
            </a:r>
            <a:r>
              <a:rPr lang="en-US" dirty="0" smtClean="0"/>
              <a:t>healthy</a:t>
            </a:r>
            <a:r>
              <a:rPr lang="en-US" dirty="0"/>
              <a:t>. If a nutrient-poor diet full of sugar and chemicals, lack of exercise, chronic stress, and persistent exposure to pollutants like heavy metals can cause cancer, doesn’t it make sense that a nutrient-dense, plant-based diet, physical activity, changing thoughts and reactions to stress, and </a:t>
            </a:r>
            <a:r>
              <a:rPr lang="en-US" dirty="0" smtClean="0"/>
              <a:t>detoxification </a:t>
            </a:r>
            <a:r>
              <a:rPr lang="en-US" dirty="0"/>
              <a:t>can prevent and help heal cancer? To me, it does</a:t>
            </a:r>
            <a:r>
              <a:rPr lang="en-US" dirty="0" smtClean="0"/>
              <a:t>.”</a:t>
            </a:r>
            <a:endParaRPr lang="en-US" dirty="0"/>
          </a:p>
          <a:p>
            <a:pPr marL="0" indent="0">
              <a:buNone/>
            </a:pPr>
            <a:endParaRPr lang="en-US" dirty="0"/>
          </a:p>
          <a:p>
            <a:pPr marL="0" indent="0">
              <a:buNone/>
            </a:pPr>
            <a:r>
              <a:rPr lang="en-US" dirty="0" smtClean="0"/>
              <a:t>Mark </a:t>
            </a:r>
            <a:r>
              <a:rPr lang="en-US" dirty="0"/>
              <a:t>Hyman, M.D., </a:t>
            </a:r>
          </a:p>
          <a:p>
            <a:pPr marL="0" indent="0">
              <a:buNone/>
            </a:pPr>
            <a:r>
              <a:rPr lang="en-US" dirty="0"/>
              <a:t>Director of the Cleveland Clinic Center f or Functional Medicine </a:t>
            </a:r>
          </a:p>
          <a:p>
            <a:endParaRPr lang="en-US" dirty="0"/>
          </a:p>
        </p:txBody>
      </p:sp>
    </p:spTree>
    <p:extLst>
      <p:ext uri="{BB962C8B-B14F-4D97-AF65-F5344CB8AC3E}">
        <p14:creationId xmlns:p14="http://schemas.microsoft.com/office/powerpoint/2010/main" val="305809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751514"/>
            <a:ext cx="7240498" cy="1325563"/>
          </a:xfrm>
        </p:spPr>
        <p:txBody>
          <a:bodyPr>
            <a:normAutofit fontScale="90000"/>
          </a:bodyPr>
          <a:lstStyle/>
          <a:p>
            <a:r>
              <a:rPr lang="en-US" sz="4000" dirty="0" smtClean="0"/>
              <a:t>CANCER </a:t>
            </a:r>
            <a:r>
              <a:rPr lang="en-US" sz="4000" dirty="0" smtClean="0"/>
              <a:t>IS NOW THE LEADING CAUSE OF DEATH IN USA AND CHINA! </a:t>
            </a:r>
            <a:br>
              <a:rPr lang="en-US" sz="4000" dirty="0" smtClean="0"/>
            </a:br>
            <a:r>
              <a:rPr lang="en-US" dirty="0" smtClean="0"/>
              <a:t>Cancer </a:t>
            </a:r>
            <a:r>
              <a:rPr lang="en-US" dirty="0" smtClean="0"/>
              <a:t>will affect one in two men, and one in three women </a:t>
            </a:r>
            <a:endParaRPr lang="en-US" dirty="0"/>
          </a:p>
        </p:txBody>
      </p:sp>
      <p:sp>
        <p:nvSpPr>
          <p:cNvPr id="7" name="Content Placeholder 2"/>
          <p:cNvSpPr>
            <a:spLocks noGrp="1"/>
          </p:cNvSpPr>
          <p:nvPr>
            <p:ph idx="1"/>
          </p:nvPr>
        </p:nvSpPr>
        <p:spPr>
          <a:xfrm>
            <a:off x="586871" y="2815108"/>
            <a:ext cx="8210953" cy="3789436"/>
          </a:xfrm>
        </p:spPr>
        <p:txBody>
          <a:bodyPr>
            <a:normAutofit fontScale="40000" lnSpcReduction="20000"/>
          </a:bodyPr>
          <a:lstStyle/>
          <a:p>
            <a:pPr marL="0" indent="0">
              <a:buNone/>
            </a:pPr>
            <a:r>
              <a:rPr lang="en-US" dirty="0"/>
              <a:t>It was important for me to write this book for many reasons. The statistics on cancer are alarming. Cancer will affect one in two men and one in three women in the United States at some point in their lifetime, and the number of new cases of cancer is set to nearly double by the year 2050. Both predictions are based on statistics collected by the Surveillance, Epidemiology, and End Results (SEER) program at the National Cancer Institute (NCI).1 None of us can afford to ignore these statistics. </a:t>
            </a:r>
          </a:p>
          <a:p>
            <a:pPr marL="0" indent="0">
              <a:buNone/>
            </a:pPr>
            <a:r>
              <a:rPr lang="en-US" dirty="0"/>
              <a:t>My personal reason for writing this book is that cancer has been prevalent in my family and circle of friends. The </a:t>
            </a:r>
            <a:r>
              <a:rPr lang="en-US" dirty="0" smtClean="0"/>
              <a:t>first </a:t>
            </a:r>
            <a:r>
              <a:rPr lang="en-US" dirty="0"/>
              <a:t>time I lost someone to this disease was at age nine, when one of my grandfathers died from colon cancer. Then at 11, my friend Danielle was diagnosed with a brain tumor. I vividly remember my sister and I visiting her at the hospital after her surgery. After a yearlong battle, she passed away. Next, when I was 12 years old, my second grandfather died from cancer. It started in his stomach and ended up spreading everywhere. A few years ago, my mum was diagnosed with breast cancer. </a:t>
            </a:r>
          </a:p>
          <a:p>
            <a:pPr marL="0" indent="0">
              <a:buNone/>
            </a:pPr>
            <a:r>
              <a:rPr lang="en-US" dirty="0"/>
              <a:t>Cancer just sucks. Learning that our nutritional choices affect whether or not we get cancer and can help us heal has given me a sense of control over my health destiny that I believe everyone should feel. That’s the ultimate reason this book exists. I wanted to put together a resource that would ensure that my younger sisters, my friends, and you and your friends and family </a:t>
            </a:r>
            <a:r>
              <a:rPr lang="en-US" dirty="0" smtClean="0"/>
              <a:t>never </a:t>
            </a:r>
            <a:r>
              <a:rPr lang="en-US" dirty="0"/>
              <a:t>have to go through this same pain. Once we know what to eat and what not to eat, everything is easier. </a:t>
            </a:r>
          </a:p>
          <a:p>
            <a:pPr marL="0" indent="0">
              <a:buNone/>
            </a:pPr>
            <a:r>
              <a:rPr lang="en-US" dirty="0"/>
              <a:t>My family is not unique and lots of people have similar stories to tell. Here’s mine . . . </a:t>
            </a:r>
          </a:p>
          <a:p>
            <a:pPr marL="0" indent="0">
              <a:buNone/>
            </a:pPr>
            <a:r>
              <a:rPr lang="en-US" dirty="0"/>
              <a:t>In 2009, I had a major wakeup call. Although I was only 21, I ended up in the hospital with a golf ball–size lump sticking out of the right side of my neck. At </a:t>
            </a:r>
            <a:r>
              <a:rPr lang="en-US" dirty="0" smtClean="0"/>
              <a:t>first</a:t>
            </a:r>
            <a:r>
              <a:rPr lang="en-US" dirty="0"/>
              <a:t>, I thought it was just a swollen gland, so I went to see my holistic therapist, Mae Rose O’Connell. She told me to immediately go to the hospital and get it checked out further. A biopsy revealed I had a 3.7-centimeter (1.45-inch) solid mass in my neck. </a:t>
            </a:r>
          </a:p>
          <a:p>
            <a:endParaRPr lang="en-US" dirty="0"/>
          </a:p>
        </p:txBody>
      </p:sp>
    </p:spTree>
    <p:extLst>
      <p:ext uri="{BB962C8B-B14F-4D97-AF65-F5344CB8AC3E}">
        <p14:creationId xmlns:p14="http://schemas.microsoft.com/office/powerpoint/2010/main" val="1683319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nvSpPr>
        <p:spPr>
          <a:xfrm>
            <a:off x="507372" y="352367"/>
            <a:ext cx="8363745" cy="1666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My personal healing protocol:</a:t>
            </a:r>
            <a:endParaRPr lang="en-US" dirty="0"/>
          </a:p>
        </p:txBody>
      </p:sp>
      <p:sp>
        <p:nvSpPr>
          <p:cNvPr id="8" name="Content Placeholder 2"/>
          <p:cNvSpPr>
            <a:spLocks noGrp="1"/>
          </p:cNvSpPr>
          <p:nvPr/>
        </p:nvSpPr>
        <p:spPr>
          <a:xfrm>
            <a:off x="507372" y="1823752"/>
            <a:ext cx="8412858" cy="452553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So what </a:t>
            </a:r>
            <a:r>
              <a:rPr lang="en-US" i="1" dirty="0"/>
              <a:t>was </a:t>
            </a:r>
            <a:r>
              <a:rPr lang="en-US" dirty="0"/>
              <a:t>involved in my recovery? Instead of conventional treatment, I: </a:t>
            </a:r>
          </a:p>
          <a:p>
            <a:r>
              <a:rPr lang="en-US" dirty="0"/>
              <a:t>Changed my diet and consumed a lot of nutrients. </a:t>
            </a:r>
            <a:r>
              <a:rPr lang="en-US" dirty="0" smtClean="0"/>
              <a:t>Created  A LOT of recipes.</a:t>
            </a:r>
            <a:endParaRPr lang="en-US" dirty="0"/>
          </a:p>
          <a:p>
            <a:r>
              <a:rPr lang="en-US" dirty="0"/>
              <a:t>Juiced up to six times a day. </a:t>
            </a:r>
          </a:p>
          <a:p>
            <a:r>
              <a:rPr lang="en-US" dirty="0"/>
              <a:t>Bathed in </a:t>
            </a:r>
            <a:r>
              <a:rPr lang="en-US" dirty="0" err="1"/>
              <a:t>bentonite</a:t>
            </a:r>
            <a:r>
              <a:rPr lang="en-US" dirty="0"/>
              <a:t> clay, used it as a plaster to draw out toxins, and drank it. </a:t>
            </a:r>
          </a:p>
          <a:p>
            <a:r>
              <a:rPr lang="en-US" dirty="0"/>
              <a:t>Had sessions of integrative-health therapies, like </a:t>
            </a:r>
            <a:r>
              <a:rPr lang="en-US" dirty="0" err="1" smtClean="0"/>
              <a:t>refexology</a:t>
            </a:r>
            <a:r>
              <a:rPr lang="en-US" dirty="0" smtClean="0"/>
              <a:t> </a:t>
            </a:r>
            <a:r>
              <a:rPr lang="en-US" dirty="0"/>
              <a:t>and massage. </a:t>
            </a:r>
          </a:p>
          <a:p>
            <a:r>
              <a:rPr lang="en-US" dirty="0"/>
              <a:t>Received a colonic or a coffee enema every day for two months. </a:t>
            </a:r>
          </a:p>
          <a:p>
            <a:r>
              <a:rPr lang="en-US" dirty="0"/>
              <a:t>Rested, relaxed, and did everything I could to reduce stress. </a:t>
            </a:r>
          </a:p>
          <a:p>
            <a:r>
              <a:rPr lang="en-US" dirty="0"/>
              <a:t>The lump in my neck started to noticeably get smaller and smaller, and within three months of commencing this regimen, it had completely broken down and dissolved. I have been tumor-free and cancer-free for 10 years as of this moment. </a:t>
            </a:r>
          </a:p>
          <a:p>
            <a:endParaRPr lang="en-US" dirty="0"/>
          </a:p>
        </p:txBody>
      </p:sp>
    </p:spTree>
    <p:extLst>
      <p:ext uri="{BB962C8B-B14F-4D97-AF65-F5344CB8AC3E}">
        <p14:creationId xmlns:p14="http://schemas.microsoft.com/office/powerpoint/2010/main" val="710242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02121" y="1372711"/>
            <a:ext cx="10515600" cy="1325563"/>
          </a:xfrm>
        </p:spPr>
        <p:txBody>
          <a:bodyPr>
            <a:normAutofit fontScale="90000"/>
          </a:bodyPr>
          <a:lstStyle/>
          <a:p>
            <a:pPr algn="ctr"/>
            <a:r>
              <a:rPr lang="en-US" sz="7000" dirty="0" smtClean="0"/>
              <a:t>FOOD IS MEDICINE</a:t>
            </a:r>
            <a:br>
              <a:rPr lang="en-US" sz="7000" dirty="0" smtClean="0"/>
            </a:br>
            <a:r>
              <a:rPr lang="en-US" sz="7000" dirty="0" smtClean="0"/>
              <a:t/>
            </a:r>
            <a:br>
              <a:rPr lang="en-US" sz="7000" dirty="0" smtClean="0"/>
            </a:br>
            <a:endParaRPr lang="en-US" sz="7000" dirty="0"/>
          </a:p>
        </p:txBody>
      </p:sp>
      <p:sp>
        <p:nvSpPr>
          <p:cNvPr id="7" name="TextBox 6"/>
          <p:cNvSpPr txBox="1"/>
          <p:nvPr/>
        </p:nvSpPr>
        <p:spPr>
          <a:xfrm>
            <a:off x="372295" y="1932419"/>
            <a:ext cx="7997114" cy="4678204"/>
          </a:xfrm>
          <a:prstGeom prst="rect">
            <a:avLst/>
          </a:prstGeom>
          <a:noFill/>
        </p:spPr>
        <p:txBody>
          <a:bodyPr wrap="square" rtlCol="0">
            <a:spAutoFit/>
          </a:bodyPr>
          <a:lstStyle/>
          <a:p>
            <a:r>
              <a:rPr lang="en-US" sz="2800" dirty="0"/>
              <a:t>Cancer cells are distorted versions of healthy cells. Knowing this, we can focus on feeding the body the nutrients that support healthy cellular function. The fastest way to promote healing is to put a high number of nutritious compounds into the body so it has what it needs to kill aggressive cancer cells. </a:t>
            </a:r>
            <a:endParaRPr lang="en-US" sz="2800" dirty="0" smtClean="0"/>
          </a:p>
          <a:p>
            <a:endParaRPr lang="en-US" sz="2800" dirty="0"/>
          </a:p>
          <a:p>
            <a:r>
              <a:rPr lang="en-US" sz="2800" dirty="0" smtClean="0"/>
              <a:t>Disclaimer: Real food aka natural food, whole food, unprocessed is medicine. Highly processed foods are toxic and known to cause cancer. </a:t>
            </a:r>
            <a:endParaRPr lang="en-US" sz="2800" dirty="0"/>
          </a:p>
          <a:p>
            <a:endParaRPr lang="en-US" dirty="0"/>
          </a:p>
        </p:txBody>
      </p:sp>
    </p:spTree>
    <p:extLst>
      <p:ext uri="{BB962C8B-B14F-4D97-AF65-F5344CB8AC3E}">
        <p14:creationId xmlns:p14="http://schemas.microsoft.com/office/powerpoint/2010/main" val="322581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9340" y="507255"/>
            <a:ext cx="8431068" cy="1711208"/>
          </a:xfrm>
        </p:spPr>
        <p:txBody>
          <a:bodyPr>
            <a:normAutofit fontScale="90000"/>
          </a:bodyPr>
          <a:lstStyle/>
          <a:p>
            <a:r>
              <a:rPr lang="en-US" dirty="0"/>
              <a:t>There are two </a:t>
            </a:r>
            <a:r>
              <a:rPr lang="en-US" dirty="0" smtClean="0"/>
              <a:t>reasons why </a:t>
            </a:r>
            <a:r>
              <a:rPr lang="en-US" dirty="0"/>
              <a:t>we get cancer: toxicity and stress. </a:t>
            </a:r>
            <a:br>
              <a:rPr lang="en-US" dirty="0"/>
            </a:br>
            <a:endParaRPr lang="en-US" dirty="0"/>
          </a:p>
        </p:txBody>
      </p:sp>
      <p:sp>
        <p:nvSpPr>
          <p:cNvPr id="11" name="Content Placeholder 2"/>
          <p:cNvSpPr>
            <a:spLocks noGrp="1"/>
          </p:cNvSpPr>
          <p:nvPr>
            <p:ph idx="1"/>
          </p:nvPr>
        </p:nvSpPr>
        <p:spPr>
          <a:xfrm>
            <a:off x="474316" y="1567387"/>
            <a:ext cx="8491645" cy="5057296"/>
          </a:xfrm>
        </p:spPr>
        <p:txBody>
          <a:bodyPr>
            <a:normAutofit fontScale="55000" lnSpcReduction="20000"/>
          </a:bodyPr>
          <a:lstStyle/>
          <a:p>
            <a:pPr marL="0" indent="0">
              <a:buNone/>
            </a:pPr>
            <a:r>
              <a:rPr lang="en-US" dirty="0" smtClean="0"/>
              <a:t>If cancer is in your genes, you only get it if you trigger those marks, like I did. </a:t>
            </a:r>
          </a:p>
          <a:p>
            <a:pPr marL="0" indent="0">
              <a:buNone/>
            </a:pPr>
            <a:r>
              <a:rPr lang="en-US" dirty="0" smtClean="0"/>
              <a:t>In </a:t>
            </a:r>
            <a:r>
              <a:rPr lang="en-US" dirty="0"/>
              <a:t>recent years, scientists have come to realize that it’s not just our genes that decide whether we get cancer. From the emerging science of epigenetics, we know that we can </a:t>
            </a:r>
            <a:r>
              <a:rPr lang="en-US" dirty="0" smtClean="0"/>
              <a:t>influence </a:t>
            </a:r>
            <a:r>
              <a:rPr lang="en-US" dirty="0"/>
              <a:t>the way our genes express themselves through the lifestyles we lead and the foods we choose to eat. Describing a study conducted by the acclaimed cardiologist Dean </a:t>
            </a:r>
            <a:r>
              <a:rPr lang="en-US" dirty="0" err="1"/>
              <a:t>Ornish</a:t>
            </a:r>
            <a:r>
              <a:rPr lang="en-US" dirty="0"/>
              <a:t>, Mark Hyman, M.D., writes: “After just three months on an intensive lifestyle program </a:t>
            </a:r>
            <a:r>
              <a:rPr lang="en-US" dirty="0" smtClean="0"/>
              <a:t>including </a:t>
            </a:r>
            <a:r>
              <a:rPr lang="en-US" dirty="0"/>
              <a:t>a whole-foods, plant-based diet, over 500 genes that regulate cancer were </a:t>
            </a:r>
            <a:r>
              <a:rPr lang="en-US" dirty="0" smtClean="0"/>
              <a:t>beneficial </a:t>
            </a:r>
            <a:r>
              <a:rPr lang="en-US" dirty="0"/>
              <a:t>affected, either turning off the cancer-causing genes or turning on the cancer-protective genes. No medication can do that.”2 </a:t>
            </a:r>
          </a:p>
          <a:p>
            <a:r>
              <a:rPr lang="en-US" i="1" dirty="0" smtClean="0"/>
              <a:t>Physical </a:t>
            </a:r>
            <a:r>
              <a:rPr lang="en-US" i="1" dirty="0"/>
              <a:t>stress </a:t>
            </a:r>
            <a:r>
              <a:rPr lang="en-US" dirty="0"/>
              <a:t>can come from chemical exposure, lack of sleep, and overworking for an extended period. These things make the body vulnerable to illness. </a:t>
            </a:r>
          </a:p>
          <a:p>
            <a:r>
              <a:rPr lang="en-US" i="1" dirty="0"/>
              <a:t>Mental stress </a:t>
            </a:r>
            <a:r>
              <a:rPr lang="en-US" dirty="0"/>
              <a:t>includes negative thoughts, whether your own self-talk based on your belief system or ongoing exposure to outside criticism. Sadness and anxiety make us more vulnerable to illness. </a:t>
            </a:r>
          </a:p>
          <a:p>
            <a:r>
              <a:rPr lang="en-US" i="1" dirty="0"/>
              <a:t>Emotional stress </a:t>
            </a:r>
            <a:r>
              <a:rPr lang="en-US" dirty="0"/>
              <a:t>includes wounds from traumas in your past that haven’t healed yet. If you had a car crash, lost your job, are mourning a loss, or are in the middle of a divorce, this could be an emotional stress factor. </a:t>
            </a:r>
          </a:p>
          <a:p>
            <a:pPr marL="0" indent="0">
              <a:buNone/>
            </a:pPr>
            <a:r>
              <a:rPr lang="en-US" dirty="0" smtClean="0"/>
              <a:t>Through </a:t>
            </a:r>
            <a:r>
              <a:rPr lang="en-US" dirty="0"/>
              <a:t>lifestyle </a:t>
            </a:r>
            <a:r>
              <a:rPr lang="en-US" dirty="0" smtClean="0"/>
              <a:t>modification </a:t>
            </a:r>
            <a:r>
              <a:rPr lang="en-US" dirty="0"/>
              <a:t>alone, we can literally rewrite our genetic code. Just because your parents, grandparents, or siblings had cancer doesn’t mean you have to! </a:t>
            </a:r>
          </a:p>
          <a:p>
            <a:endParaRPr lang="en-US" dirty="0"/>
          </a:p>
        </p:txBody>
      </p:sp>
    </p:spTree>
    <p:extLst>
      <p:ext uri="{BB962C8B-B14F-4D97-AF65-F5344CB8AC3E}">
        <p14:creationId xmlns:p14="http://schemas.microsoft.com/office/powerpoint/2010/main" val="901050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17980" y="489376"/>
            <a:ext cx="8333505" cy="1684750"/>
          </a:xfrm>
        </p:spPr>
        <p:txBody>
          <a:bodyPr>
            <a:normAutofit/>
          </a:bodyPr>
          <a:lstStyle/>
          <a:p>
            <a:r>
              <a:rPr lang="en-US" dirty="0" smtClean="0"/>
              <a:t>7 nutritional principles to prevent and heal cancer:</a:t>
            </a:r>
            <a:endParaRPr lang="en-US" dirty="0"/>
          </a:p>
        </p:txBody>
      </p:sp>
      <p:sp>
        <p:nvSpPr>
          <p:cNvPr id="5" name="Content Placeholder 2"/>
          <p:cNvSpPr>
            <a:spLocks noGrp="1"/>
          </p:cNvSpPr>
          <p:nvPr>
            <p:ph idx="1"/>
          </p:nvPr>
        </p:nvSpPr>
        <p:spPr>
          <a:xfrm>
            <a:off x="317982" y="1922265"/>
            <a:ext cx="8097330" cy="4610621"/>
          </a:xfrm>
        </p:spPr>
        <p:txBody>
          <a:bodyPr>
            <a:normAutofit fontScale="77500" lnSpcReduction="20000"/>
          </a:bodyPr>
          <a:lstStyle/>
          <a:p>
            <a:pPr marL="0" indent="0">
              <a:buNone/>
            </a:pPr>
            <a:r>
              <a:rPr lang="en-US" dirty="0"/>
              <a:t>Nutrition matters when it comes to preventing and healing </a:t>
            </a:r>
            <a:r>
              <a:rPr lang="en-US" dirty="0" smtClean="0"/>
              <a:t>cancer. Certain </a:t>
            </a:r>
            <a:r>
              <a:rPr lang="en-US" dirty="0"/>
              <a:t>nutrients are most effective for </a:t>
            </a:r>
            <a:r>
              <a:rPr lang="en-US" dirty="0" smtClean="0"/>
              <a:t>fighting </a:t>
            </a:r>
            <a:r>
              <a:rPr lang="en-US" dirty="0"/>
              <a:t>cancer overall, as well as for healing certain types of </a:t>
            </a:r>
            <a:r>
              <a:rPr lang="en-US" dirty="0" smtClean="0"/>
              <a:t>cancer. To </a:t>
            </a:r>
            <a:r>
              <a:rPr lang="en-US" dirty="0"/>
              <a:t>increase your chances of preventing and overcoming cancer at any stage, here are the seven key nutritional principles that have proven to be most effective. </a:t>
            </a:r>
          </a:p>
          <a:p>
            <a:pPr marL="0" indent="0">
              <a:buNone/>
            </a:pPr>
            <a:r>
              <a:rPr lang="en-US" dirty="0" smtClean="0"/>
              <a:t>#</a:t>
            </a:r>
            <a:r>
              <a:rPr lang="en-US" dirty="0"/>
              <a:t>1. Eat More Whole Foods </a:t>
            </a:r>
            <a:endParaRPr lang="en-US" dirty="0" smtClean="0"/>
          </a:p>
          <a:p>
            <a:pPr marL="0" indent="0">
              <a:buNone/>
            </a:pPr>
            <a:r>
              <a:rPr lang="en-US" dirty="0"/>
              <a:t>#2. Drink at Least One Juice Daily </a:t>
            </a:r>
          </a:p>
          <a:p>
            <a:pPr marL="0" indent="0">
              <a:buNone/>
            </a:pPr>
            <a:r>
              <a:rPr lang="en-US" dirty="0"/>
              <a:t>#3. Buy Organic, Non-GMO Foods </a:t>
            </a:r>
          </a:p>
          <a:p>
            <a:pPr marL="0" indent="0">
              <a:buNone/>
            </a:pPr>
            <a:r>
              <a:rPr lang="nb-NO" dirty="0"/>
              <a:t>#4. </a:t>
            </a:r>
            <a:r>
              <a:rPr lang="nb-NO" dirty="0" err="1"/>
              <a:t>Cut</a:t>
            </a:r>
            <a:r>
              <a:rPr lang="nb-NO" dirty="0"/>
              <a:t> Out </a:t>
            </a:r>
            <a:r>
              <a:rPr lang="nb-NO" dirty="0" err="1" smtClean="0"/>
              <a:t>Refined</a:t>
            </a:r>
            <a:r>
              <a:rPr lang="nb-NO" dirty="0" smtClean="0"/>
              <a:t> </a:t>
            </a:r>
            <a:r>
              <a:rPr lang="nb-NO" dirty="0" err="1"/>
              <a:t>Sugars</a:t>
            </a:r>
            <a:r>
              <a:rPr lang="nb-NO" dirty="0"/>
              <a:t> </a:t>
            </a:r>
            <a:endParaRPr lang="nb-NO" dirty="0" smtClean="0"/>
          </a:p>
          <a:p>
            <a:pPr marL="0" indent="0">
              <a:buNone/>
            </a:pPr>
            <a:r>
              <a:rPr lang="en-US" dirty="0"/>
              <a:t>#5. Avoid </a:t>
            </a:r>
            <a:r>
              <a:rPr lang="en-US" dirty="0" smtClean="0"/>
              <a:t>Refined </a:t>
            </a:r>
            <a:r>
              <a:rPr lang="en-US" dirty="0"/>
              <a:t>Carbs; Eat High-Fiber Carbs </a:t>
            </a:r>
            <a:endParaRPr lang="en-US" dirty="0" smtClean="0"/>
          </a:p>
          <a:p>
            <a:pPr marL="0" indent="0">
              <a:buNone/>
            </a:pPr>
            <a:r>
              <a:rPr lang="en-US" dirty="0"/>
              <a:t>#6. Cultivate a Healthy Gut </a:t>
            </a:r>
            <a:endParaRPr lang="en-US" dirty="0" smtClean="0"/>
          </a:p>
          <a:p>
            <a:pPr marL="0" indent="0">
              <a:buNone/>
            </a:pPr>
            <a:r>
              <a:rPr lang="en-US" dirty="0"/>
              <a:t>#7. Hydrate with </a:t>
            </a:r>
            <a:r>
              <a:rPr lang="en-US" dirty="0" smtClean="0"/>
              <a:t>Purified </a:t>
            </a:r>
            <a:r>
              <a:rPr lang="en-US" dirty="0"/>
              <a:t>Water </a:t>
            </a:r>
          </a:p>
          <a:p>
            <a:pPr marL="0" indent="0">
              <a:buNone/>
            </a:pPr>
            <a:endParaRPr lang="en-US" dirty="0"/>
          </a:p>
          <a:p>
            <a:pPr marL="0" indent="0">
              <a:buNone/>
            </a:pPr>
            <a:endParaRPr lang="en-US" dirty="0"/>
          </a:p>
          <a:p>
            <a:pPr marL="0" indent="0">
              <a:buNone/>
            </a:pPr>
            <a:endParaRPr lang="nb-NO"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64779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67213" y="365125"/>
            <a:ext cx="8553016" cy="1325563"/>
          </a:xfrm>
        </p:spPr>
        <p:txBody>
          <a:bodyPr>
            <a:normAutofit fontScale="90000"/>
          </a:bodyPr>
          <a:lstStyle/>
          <a:p>
            <a:pPr algn="ctr"/>
            <a:r>
              <a:rPr lang="en-US" dirty="0" smtClean="0"/>
              <a:t>Should I give up sugar?</a:t>
            </a:r>
            <a:br>
              <a:rPr lang="en-US" dirty="0" smtClean="0"/>
            </a:br>
            <a:r>
              <a:rPr lang="en-US" dirty="0" smtClean="0"/>
              <a:t>Safe sugar </a:t>
            </a:r>
            <a:r>
              <a:rPr lang="en-US" dirty="0" err="1" smtClean="0"/>
              <a:t>vs</a:t>
            </a:r>
            <a:r>
              <a:rPr lang="en-US" dirty="0" smtClean="0"/>
              <a:t> Unsafe sugar</a:t>
            </a:r>
            <a:endParaRPr lang="en-US" dirty="0"/>
          </a:p>
        </p:txBody>
      </p:sp>
      <p:sp>
        <p:nvSpPr>
          <p:cNvPr id="5" name="Content Placeholder 2"/>
          <p:cNvSpPr>
            <a:spLocks noGrp="1"/>
          </p:cNvSpPr>
          <p:nvPr>
            <p:ph idx="1"/>
          </p:nvPr>
        </p:nvSpPr>
        <p:spPr>
          <a:xfrm>
            <a:off x="367213" y="1728984"/>
            <a:ext cx="8553016" cy="4351338"/>
          </a:xfrm>
        </p:spPr>
        <p:txBody>
          <a:bodyPr>
            <a:normAutofit fontScale="62500" lnSpcReduction="20000"/>
          </a:bodyPr>
          <a:lstStyle/>
          <a:p>
            <a:pPr marL="0" indent="0">
              <a:buNone/>
            </a:pPr>
            <a:r>
              <a:rPr lang="en-US" dirty="0"/>
              <a:t>Is there ever a need for </a:t>
            </a:r>
            <a:r>
              <a:rPr lang="en-US" dirty="0" smtClean="0"/>
              <a:t>refined </a:t>
            </a:r>
            <a:r>
              <a:rPr lang="en-US" dirty="0"/>
              <a:t>sugar in our diets? No. It causes far too many health problems for us to accept it in our food. Sugar feeds cancer and supports its growth. I’ve come across two types of people with cancer. When they get diagnosed, one type feels the need to give up sugars altogether, including fruits, while the other type prefers to adopt my upgrade system. </a:t>
            </a:r>
          </a:p>
          <a:p>
            <a:pPr marL="0" indent="0">
              <a:buNone/>
            </a:pPr>
            <a:r>
              <a:rPr lang="en-US" b="1" dirty="0" smtClean="0"/>
              <a:t>SAFE </a:t>
            </a:r>
            <a:r>
              <a:rPr lang="en-US" b="1" dirty="0"/>
              <a:t>LIST: </a:t>
            </a:r>
            <a:endParaRPr lang="en-US" dirty="0"/>
          </a:p>
          <a:p>
            <a:r>
              <a:rPr lang="en-US" dirty="0"/>
              <a:t>Fruits </a:t>
            </a:r>
          </a:p>
          <a:p>
            <a:r>
              <a:rPr lang="en-US" dirty="0"/>
              <a:t>Dates </a:t>
            </a:r>
          </a:p>
          <a:p>
            <a:r>
              <a:rPr lang="en-US" dirty="0"/>
              <a:t>Figs </a:t>
            </a:r>
          </a:p>
          <a:p>
            <a:r>
              <a:rPr lang="en-US" dirty="0"/>
              <a:t>Maple syrup </a:t>
            </a:r>
          </a:p>
          <a:p>
            <a:r>
              <a:rPr lang="en-US" dirty="0"/>
              <a:t>Honey </a:t>
            </a:r>
          </a:p>
          <a:p>
            <a:r>
              <a:rPr lang="en-US" dirty="0"/>
              <a:t>Stevia </a:t>
            </a:r>
          </a:p>
          <a:p>
            <a:r>
              <a:rPr lang="en-US" dirty="0"/>
              <a:t>Monk fruit sweetener </a:t>
            </a:r>
          </a:p>
          <a:p>
            <a:endParaRPr lang="en-US" dirty="0"/>
          </a:p>
        </p:txBody>
      </p:sp>
      <p:sp>
        <p:nvSpPr>
          <p:cNvPr id="8" name="TextBox 7"/>
          <p:cNvSpPr txBox="1"/>
          <p:nvPr/>
        </p:nvSpPr>
        <p:spPr>
          <a:xfrm>
            <a:off x="4182480" y="3514174"/>
            <a:ext cx="3795981" cy="3046988"/>
          </a:xfrm>
          <a:prstGeom prst="rect">
            <a:avLst/>
          </a:prstGeom>
          <a:noFill/>
        </p:spPr>
        <p:txBody>
          <a:bodyPr wrap="square" rtlCol="0">
            <a:spAutoFit/>
          </a:bodyPr>
          <a:lstStyle/>
          <a:p>
            <a:r>
              <a:rPr lang="fi-FI" sz="2400" b="1" baseline="30000" dirty="0"/>
              <a:t>UNSAFE LIST:</a:t>
            </a:r>
          </a:p>
          <a:p>
            <a:r>
              <a:rPr lang="en-US" sz="2400" b="1" baseline="30000" dirty="0"/>
              <a:t>• </a:t>
            </a:r>
            <a:r>
              <a:rPr lang="en-US" sz="2400" baseline="30000" dirty="0" smtClean="0"/>
              <a:t>Refined </a:t>
            </a:r>
            <a:r>
              <a:rPr lang="en-US" sz="2400" baseline="30000" dirty="0"/>
              <a:t>white sugar (cane or beet sugar)</a:t>
            </a:r>
          </a:p>
          <a:p>
            <a:r>
              <a:rPr lang="en-US" sz="2400" baseline="30000" dirty="0"/>
              <a:t>• Raw sugar (cane sugar)</a:t>
            </a:r>
          </a:p>
          <a:p>
            <a:r>
              <a:rPr lang="en-US" sz="2400" baseline="30000" dirty="0"/>
              <a:t>• Brown sugar</a:t>
            </a:r>
          </a:p>
          <a:p>
            <a:r>
              <a:rPr lang="en-US" sz="2400" baseline="30000" dirty="0"/>
              <a:t>• Corn syrup (regular and high-fructose corn </a:t>
            </a:r>
            <a:r>
              <a:rPr lang="en-US" sz="2400" baseline="30000" dirty="0" smtClean="0"/>
              <a:t>syrup</a:t>
            </a:r>
            <a:r>
              <a:rPr lang="en-US" sz="2400" baseline="30000" dirty="0"/>
              <a:t>)</a:t>
            </a:r>
          </a:p>
          <a:p>
            <a:r>
              <a:rPr lang="en-US" sz="2400" baseline="30000" dirty="0"/>
              <a:t>• </a:t>
            </a:r>
            <a:r>
              <a:rPr lang="en-US" sz="2400" baseline="30000" dirty="0" smtClean="0"/>
              <a:t>Artificial </a:t>
            </a:r>
            <a:r>
              <a:rPr lang="en-US" sz="2400" baseline="30000" dirty="0"/>
              <a:t>sweeteners</a:t>
            </a:r>
          </a:p>
          <a:p>
            <a:r>
              <a:rPr lang="ro-RO" sz="2400" baseline="30000" dirty="0"/>
              <a:t>• Acesulfame potassium</a:t>
            </a:r>
          </a:p>
          <a:p>
            <a:r>
              <a:rPr lang="en-US" sz="2400" baseline="30000" dirty="0"/>
              <a:t>(</a:t>
            </a:r>
            <a:r>
              <a:rPr lang="en-US" sz="2400" baseline="30000" dirty="0" err="1"/>
              <a:t>Sunett</a:t>
            </a:r>
            <a:r>
              <a:rPr lang="en-US" sz="2400" baseline="30000" dirty="0"/>
              <a:t>, Sweet One) </a:t>
            </a:r>
            <a:endParaRPr lang="en-US" sz="2400" baseline="30000" dirty="0" smtClean="0"/>
          </a:p>
          <a:p>
            <a:r>
              <a:rPr lang="en-US" sz="2400" baseline="30000" dirty="0" smtClean="0"/>
              <a:t>• </a:t>
            </a:r>
            <a:r>
              <a:rPr lang="en-US" sz="2400" baseline="30000" dirty="0" err="1"/>
              <a:t>Neotame</a:t>
            </a:r>
            <a:endParaRPr lang="en-US" sz="2400" baseline="30000" dirty="0"/>
          </a:p>
          <a:p>
            <a:r>
              <a:rPr lang="en-US" sz="2400" baseline="30000" dirty="0"/>
              <a:t>• Saccharin (Sugar Twin, </a:t>
            </a:r>
            <a:r>
              <a:rPr lang="en-US" sz="2400" baseline="30000" dirty="0" err="1"/>
              <a:t>Sweet’N</a:t>
            </a:r>
            <a:r>
              <a:rPr lang="en-US" sz="2400" baseline="30000" dirty="0"/>
              <a:t> Low)</a:t>
            </a:r>
          </a:p>
          <a:p>
            <a:r>
              <a:rPr lang="ro-RO" sz="2400" baseline="30000" dirty="0"/>
              <a:t>• Sucralose</a:t>
            </a:r>
            <a:endParaRPr lang="en-US" sz="2400" dirty="0"/>
          </a:p>
        </p:txBody>
      </p:sp>
    </p:spTree>
    <p:extLst>
      <p:ext uri="{BB962C8B-B14F-4D97-AF65-F5344CB8AC3E}">
        <p14:creationId xmlns:p14="http://schemas.microsoft.com/office/powerpoint/2010/main" val="177499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02312" y="365126"/>
            <a:ext cx="7923857" cy="1139088"/>
          </a:xfrm>
        </p:spPr>
        <p:txBody>
          <a:bodyPr>
            <a:normAutofit fontScale="90000"/>
          </a:bodyPr>
          <a:lstStyle/>
          <a:p>
            <a:pPr algn="ctr"/>
            <a:r>
              <a:rPr lang="en-US" dirty="0" smtClean="0"/>
              <a:t>THE LASTEST RESEARCH ON THE </a:t>
            </a:r>
            <a:br>
              <a:rPr lang="en-US" dirty="0" smtClean="0"/>
            </a:br>
            <a:r>
              <a:rPr lang="en-US" dirty="0" smtClean="0"/>
              <a:t>TOP </a:t>
            </a:r>
            <a:r>
              <a:rPr lang="en-US" dirty="0"/>
              <a:t>15 CANCER</a:t>
            </a:r>
            <a:r>
              <a:rPr lang="en-US" dirty="0" smtClean="0"/>
              <a:t>-KILLING </a:t>
            </a:r>
            <a:r>
              <a:rPr lang="en-US" dirty="0"/>
              <a:t>FOODS </a:t>
            </a:r>
            <a:br>
              <a:rPr lang="en-US" dirty="0"/>
            </a:br>
            <a:endParaRPr lang="en-US" dirty="0"/>
          </a:p>
        </p:txBody>
      </p:sp>
      <p:sp>
        <p:nvSpPr>
          <p:cNvPr id="5" name="Content Placeholder 2"/>
          <p:cNvSpPr>
            <a:spLocks noGrp="1"/>
          </p:cNvSpPr>
          <p:nvPr>
            <p:ph idx="1"/>
          </p:nvPr>
        </p:nvSpPr>
        <p:spPr>
          <a:xfrm>
            <a:off x="382515" y="1575505"/>
            <a:ext cx="8032796" cy="5145838"/>
          </a:xfrm>
        </p:spPr>
        <p:txBody>
          <a:bodyPr>
            <a:normAutofit fontScale="25000" lnSpcReduction="20000"/>
          </a:bodyPr>
          <a:lstStyle/>
          <a:p>
            <a:pPr marL="0" indent="0">
              <a:buNone/>
            </a:pPr>
            <a:r>
              <a:rPr lang="en-US" sz="7700" dirty="0"/>
              <a:t>Woo-</a:t>
            </a:r>
            <a:r>
              <a:rPr lang="en-US" sz="7700" dirty="0" err="1"/>
              <a:t>hoo</a:t>
            </a:r>
            <a:r>
              <a:rPr lang="en-US" sz="7700" dirty="0"/>
              <a:t>! We’ve got this! Habits can be broken. Choices can be changed. As the proverb states, “No matter how far you have gone on the wrong road, you can always turn back.” </a:t>
            </a:r>
            <a:endParaRPr lang="en-US" sz="7700" dirty="0" smtClean="0"/>
          </a:p>
          <a:p>
            <a:pPr marL="0" indent="0">
              <a:buNone/>
            </a:pPr>
            <a:endParaRPr lang="en-US" sz="7700" dirty="0"/>
          </a:p>
          <a:p>
            <a:pPr marL="0" indent="0">
              <a:buNone/>
            </a:pPr>
            <a:r>
              <a:rPr lang="it-IT" sz="7700" dirty="0"/>
              <a:t>#1 </a:t>
            </a:r>
            <a:r>
              <a:rPr lang="it-IT" sz="7700" dirty="0" err="1"/>
              <a:t>C</a:t>
            </a:r>
            <a:r>
              <a:rPr lang="it-IT" sz="7700" dirty="0" err="1" smtClean="0"/>
              <a:t>ancer</a:t>
            </a:r>
            <a:r>
              <a:rPr lang="it-IT" sz="7700" dirty="0" err="1"/>
              <a:t>-Healing</a:t>
            </a:r>
            <a:r>
              <a:rPr lang="it-IT" sz="7700" dirty="0"/>
              <a:t> </a:t>
            </a:r>
            <a:r>
              <a:rPr lang="it-IT" sz="7700" dirty="0" err="1"/>
              <a:t>Food</a:t>
            </a:r>
            <a:r>
              <a:rPr lang="it-IT" sz="7700" dirty="0"/>
              <a:t>: Broccoli </a:t>
            </a:r>
            <a:r>
              <a:rPr lang="it-IT" sz="7700" dirty="0" err="1"/>
              <a:t>S</a:t>
            </a:r>
            <a:r>
              <a:rPr lang="it-IT" sz="7700" dirty="0" err="1" smtClean="0"/>
              <a:t>prouts</a:t>
            </a:r>
            <a:endParaRPr lang="it-IT" sz="7700" dirty="0" smtClean="0"/>
          </a:p>
          <a:p>
            <a:pPr marL="0" indent="0">
              <a:buNone/>
            </a:pPr>
            <a:r>
              <a:rPr lang="en-US" sz="7700" dirty="0"/>
              <a:t>#2 </a:t>
            </a:r>
            <a:r>
              <a:rPr lang="en-US" sz="7700" dirty="0" smtClean="0"/>
              <a:t>Cancer</a:t>
            </a:r>
            <a:r>
              <a:rPr lang="en-US" sz="7700" dirty="0"/>
              <a:t>-Healing Food: Turmeric </a:t>
            </a:r>
          </a:p>
          <a:p>
            <a:pPr marL="0" indent="0">
              <a:buNone/>
            </a:pPr>
            <a:r>
              <a:rPr lang="en-US" sz="7700" dirty="0"/>
              <a:t>#3 </a:t>
            </a:r>
            <a:r>
              <a:rPr lang="en-US" sz="7700" dirty="0" smtClean="0"/>
              <a:t>Cancer</a:t>
            </a:r>
            <a:r>
              <a:rPr lang="en-US" sz="7700" dirty="0"/>
              <a:t>-Healing Food: </a:t>
            </a:r>
            <a:r>
              <a:rPr lang="en-US" sz="7700" dirty="0" smtClean="0"/>
              <a:t>Blueberries </a:t>
            </a:r>
          </a:p>
          <a:p>
            <a:pPr marL="0" indent="0">
              <a:buNone/>
            </a:pPr>
            <a:r>
              <a:rPr lang="it-IT" sz="7700" dirty="0"/>
              <a:t>#4 </a:t>
            </a:r>
            <a:r>
              <a:rPr lang="it-IT" sz="7700" dirty="0" err="1"/>
              <a:t>C</a:t>
            </a:r>
            <a:r>
              <a:rPr lang="it-IT" sz="7700" dirty="0" err="1" smtClean="0"/>
              <a:t>ancer</a:t>
            </a:r>
            <a:r>
              <a:rPr lang="it-IT" sz="7700" dirty="0" err="1"/>
              <a:t>-Healing</a:t>
            </a:r>
            <a:r>
              <a:rPr lang="it-IT" sz="7700" dirty="0"/>
              <a:t> </a:t>
            </a:r>
            <a:r>
              <a:rPr lang="it-IT" sz="7700" dirty="0" err="1"/>
              <a:t>Food</a:t>
            </a:r>
            <a:r>
              <a:rPr lang="it-IT" sz="7700" dirty="0"/>
              <a:t>: Broccoli </a:t>
            </a:r>
            <a:endParaRPr lang="it-IT" sz="7700" dirty="0" smtClean="0"/>
          </a:p>
          <a:p>
            <a:pPr marL="0" indent="0">
              <a:buNone/>
            </a:pPr>
            <a:r>
              <a:rPr lang="en-US" sz="7700" dirty="0"/>
              <a:t>#5 </a:t>
            </a:r>
            <a:r>
              <a:rPr lang="en-US" sz="7700" dirty="0" smtClean="0"/>
              <a:t>Cancer</a:t>
            </a:r>
            <a:r>
              <a:rPr lang="en-US" sz="7700" dirty="0"/>
              <a:t>-Healing Food: Flaxseed </a:t>
            </a:r>
            <a:endParaRPr lang="en-US" sz="7700" dirty="0" smtClean="0"/>
          </a:p>
          <a:p>
            <a:pPr marL="0" indent="0">
              <a:buNone/>
            </a:pPr>
            <a:r>
              <a:rPr lang="en-US" sz="7700" dirty="0"/>
              <a:t>#6 </a:t>
            </a:r>
            <a:r>
              <a:rPr lang="en-US" sz="7700" dirty="0" smtClean="0"/>
              <a:t>Cancer</a:t>
            </a:r>
            <a:r>
              <a:rPr lang="en-US" sz="7700" dirty="0"/>
              <a:t>-Healing Food: </a:t>
            </a:r>
            <a:r>
              <a:rPr lang="en-US" sz="7700" dirty="0" smtClean="0"/>
              <a:t>Dark leafy greens</a:t>
            </a:r>
          </a:p>
          <a:p>
            <a:pPr marL="0" indent="0">
              <a:buNone/>
            </a:pPr>
            <a:r>
              <a:rPr lang="en-US" sz="7700" dirty="0"/>
              <a:t>#7 </a:t>
            </a:r>
            <a:r>
              <a:rPr lang="en-US" sz="7700" dirty="0" smtClean="0"/>
              <a:t>Cancer</a:t>
            </a:r>
            <a:r>
              <a:rPr lang="en-US" sz="7700" dirty="0"/>
              <a:t>-Healing Food: </a:t>
            </a:r>
            <a:r>
              <a:rPr lang="en-US" sz="7700" dirty="0" smtClean="0"/>
              <a:t>Garlic </a:t>
            </a:r>
          </a:p>
          <a:p>
            <a:pPr marL="0" indent="0">
              <a:buNone/>
            </a:pPr>
            <a:r>
              <a:rPr lang="en-US" sz="7700" dirty="0"/>
              <a:t>#8 </a:t>
            </a:r>
            <a:r>
              <a:rPr lang="en-US" sz="7700" dirty="0" smtClean="0"/>
              <a:t>Cancer</a:t>
            </a:r>
            <a:r>
              <a:rPr lang="en-US" sz="7700" dirty="0"/>
              <a:t>-Healing Food: </a:t>
            </a:r>
            <a:r>
              <a:rPr lang="en-US" sz="7700" dirty="0" smtClean="0"/>
              <a:t>Mushrooms</a:t>
            </a:r>
          </a:p>
          <a:p>
            <a:pPr marL="0" indent="0">
              <a:buNone/>
            </a:pPr>
            <a:r>
              <a:rPr lang="en-US" sz="7700" dirty="0"/>
              <a:t>#9 </a:t>
            </a:r>
            <a:r>
              <a:rPr lang="en-US" sz="7700" dirty="0" smtClean="0"/>
              <a:t>Cancer</a:t>
            </a:r>
            <a:r>
              <a:rPr lang="en-US" sz="7700" dirty="0"/>
              <a:t>-Healing Food: </a:t>
            </a:r>
            <a:r>
              <a:rPr lang="en-US" sz="7700" dirty="0" smtClean="0"/>
              <a:t>Cacao </a:t>
            </a:r>
          </a:p>
          <a:p>
            <a:pPr marL="0" indent="0">
              <a:buNone/>
            </a:pPr>
            <a:r>
              <a:rPr lang="en-US" sz="7700" dirty="0"/>
              <a:t>#10 </a:t>
            </a:r>
            <a:r>
              <a:rPr lang="en-US" sz="7700" dirty="0" smtClean="0"/>
              <a:t>Cancer</a:t>
            </a:r>
            <a:r>
              <a:rPr lang="en-US" sz="7700" dirty="0"/>
              <a:t>-Healing Food: </a:t>
            </a:r>
            <a:r>
              <a:rPr lang="en-US" sz="7700" dirty="0" err="1" smtClean="0"/>
              <a:t>Tigernuts</a:t>
            </a:r>
            <a:endParaRPr lang="en-US" sz="7700" dirty="0"/>
          </a:p>
          <a:p>
            <a:pPr marL="0" indent="0">
              <a:buNone/>
            </a:pPr>
            <a:endParaRPr lang="en-US" dirty="0"/>
          </a:p>
          <a:p>
            <a:pPr marL="0" indent="0">
              <a:buNone/>
            </a:pPr>
            <a:endParaRPr lang="en-US" dirty="0"/>
          </a:p>
          <a:p>
            <a:pPr marL="0" indent="0">
              <a:buNone/>
            </a:pPr>
            <a:endParaRPr lang="en-US" dirty="0"/>
          </a:p>
          <a:p>
            <a:pPr marL="0" indent="0">
              <a:buNone/>
            </a:pPr>
            <a:r>
              <a:rPr lang="en-US" dirty="0" smtClean="0"/>
              <a:t> </a:t>
            </a:r>
            <a:endParaRPr lang="en-US" dirty="0"/>
          </a:p>
          <a:p>
            <a:pPr marL="0" indent="0">
              <a:buNone/>
            </a:pPr>
            <a:endParaRPr lang="en-US" dirty="0"/>
          </a:p>
          <a:p>
            <a:pPr marL="0" indent="0">
              <a:buNone/>
            </a:pPr>
            <a:endParaRPr lang="it-IT" dirty="0"/>
          </a:p>
          <a:p>
            <a:pPr marL="0" indent="0">
              <a:buNone/>
            </a:pPr>
            <a:endParaRPr lang="en-US" dirty="0"/>
          </a:p>
          <a:p>
            <a:pPr marL="0" indent="0">
              <a:buNone/>
            </a:pPr>
            <a:endParaRPr lang="it-IT" dirty="0" smtClean="0"/>
          </a:p>
          <a:p>
            <a:pPr marL="0" indent="0">
              <a:buNone/>
            </a:pPr>
            <a:endParaRPr lang="it-IT" dirty="0"/>
          </a:p>
          <a:p>
            <a:pPr marL="0" indent="0">
              <a:buNone/>
            </a:pPr>
            <a:endParaRPr lang="en-US" dirty="0"/>
          </a:p>
          <a:p>
            <a:endParaRPr lang="en-US" dirty="0"/>
          </a:p>
        </p:txBody>
      </p:sp>
    </p:spTree>
    <p:extLst>
      <p:ext uri="{BB962C8B-B14F-4D97-AF65-F5344CB8AC3E}">
        <p14:creationId xmlns:p14="http://schemas.microsoft.com/office/powerpoint/2010/main" val="1603569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83099" y="303480"/>
            <a:ext cx="8660901" cy="1325563"/>
          </a:xfrm>
        </p:spPr>
        <p:txBody>
          <a:bodyPr/>
          <a:lstStyle/>
          <a:p>
            <a:r>
              <a:rPr lang="en-US" dirty="0" smtClean="0"/>
              <a:t>#1 Broccoli Sprouts </a:t>
            </a:r>
            <a:endParaRPr lang="en-US" dirty="0"/>
          </a:p>
        </p:txBody>
      </p:sp>
      <p:sp>
        <p:nvSpPr>
          <p:cNvPr id="6" name="Content Placeholder 2"/>
          <p:cNvSpPr>
            <a:spLocks noGrp="1"/>
          </p:cNvSpPr>
          <p:nvPr>
            <p:ph idx="1"/>
          </p:nvPr>
        </p:nvSpPr>
        <p:spPr>
          <a:xfrm>
            <a:off x="137705" y="1516466"/>
            <a:ext cx="8690721" cy="5123515"/>
          </a:xfrm>
        </p:spPr>
        <p:txBody>
          <a:bodyPr>
            <a:normAutofit fontScale="25000" lnSpcReduction="20000"/>
          </a:bodyPr>
          <a:lstStyle/>
          <a:p>
            <a:r>
              <a:rPr lang="en-US" sz="6400" dirty="0" smtClean="0"/>
              <a:t>Broccoli sprouts are </a:t>
            </a:r>
            <a:r>
              <a:rPr lang="en-US" sz="6400" dirty="0"/>
              <a:t>incredibly potent killers of cancer cells </a:t>
            </a:r>
            <a:r>
              <a:rPr lang="en-US" sz="6400" dirty="0" smtClean="0"/>
              <a:t>because </a:t>
            </a:r>
            <a:r>
              <a:rPr lang="en-US" sz="6400" dirty="0"/>
              <a:t>of their unusually high </a:t>
            </a:r>
            <a:r>
              <a:rPr lang="en-US" sz="6400" dirty="0" err="1"/>
              <a:t>sulforaphane</a:t>
            </a:r>
            <a:r>
              <a:rPr lang="en-US" sz="6400" dirty="0"/>
              <a:t> content</a:t>
            </a:r>
            <a:r>
              <a:rPr lang="en-US" sz="6400" dirty="0" smtClean="0"/>
              <a:t>. </a:t>
            </a:r>
            <a:r>
              <a:rPr lang="en-US" sz="6400" dirty="0" err="1"/>
              <a:t>Sulforaphane</a:t>
            </a:r>
            <a:r>
              <a:rPr lang="en-US" sz="6400" dirty="0"/>
              <a:t> is also found in broccoli, spinach, kale, </a:t>
            </a:r>
            <a:r>
              <a:rPr lang="en-US" sz="6400" dirty="0" smtClean="0"/>
              <a:t>cauliflower</a:t>
            </a:r>
            <a:r>
              <a:rPr lang="en-US" sz="6400" dirty="0"/>
              <a:t>, </a:t>
            </a:r>
            <a:r>
              <a:rPr lang="en-US" sz="6400" dirty="0" err="1"/>
              <a:t>bok</a:t>
            </a:r>
            <a:r>
              <a:rPr lang="en-US" sz="6400" dirty="0"/>
              <a:t> </a:t>
            </a:r>
            <a:r>
              <a:rPr lang="en-US" sz="6400" dirty="0" err="1"/>
              <a:t>choy</a:t>
            </a:r>
            <a:r>
              <a:rPr lang="en-US" sz="6400" dirty="0"/>
              <a:t>, </a:t>
            </a:r>
            <a:r>
              <a:rPr lang="en-US" sz="6400" dirty="0" smtClean="0"/>
              <a:t>cabbage</a:t>
            </a:r>
            <a:r>
              <a:rPr lang="en-US" sz="6400" dirty="0"/>
              <a:t>, and </a:t>
            </a:r>
            <a:r>
              <a:rPr lang="en-US" sz="6400" dirty="0" err="1"/>
              <a:t>brussels</a:t>
            </a:r>
            <a:r>
              <a:rPr lang="en-US" sz="6400" dirty="0"/>
              <a:t> sprouts. But broccoli sprouts contain the most of any other vegetable on the planet. </a:t>
            </a:r>
            <a:endParaRPr lang="en-US" sz="6400" dirty="0" smtClean="0"/>
          </a:p>
          <a:p>
            <a:r>
              <a:rPr lang="en-US" sz="6400" dirty="0" smtClean="0"/>
              <a:t>In one particular study, </a:t>
            </a:r>
            <a:r>
              <a:rPr lang="en-US" sz="6400" dirty="0" err="1" smtClean="0"/>
              <a:t>sulforaphane</a:t>
            </a:r>
            <a:r>
              <a:rPr lang="en-US" sz="6400" dirty="0" smtClean="0"/>
              <a:t> eliminates breast cancer stem cells in 2 weeks after cell inoculation, animals were daily injected with 50g of </a:t>
            </a:r>
            <a:r>
              <a:rPr lang="en-US" sz="6400" dirty="0" err="1" smtClean="0"/>
              <a:t>sulforaphane</a:t>
            </a:r>
            <a:r>
              <a:rPr lang="en-US" sz="6400" dirty="0" smtClean="0"/>
              <a:t>. And then even better news, </a:t>
            </a:r>
            <a:r>
              <a:rPr lang="en-US" sz="6400" dirty="0" err="1" smtClean="0"/>
              <a:t>sulforaphane</a:t>
            </a:r>
            <a:r>
              <a:rPr lang="en-US" sz="6400" dirty="0" smtClean="0"/>
              <a:t> decreased positive cell population by 65% - 80% in human breast cancer cells. </a:t>
            </a:r>
            <a:endParaRPr lang="en-US" sz="6400" dirty="0"/>
          </a:p>
          <a:p>
            <a:r>
              <a:rPr lang="en-US" sz="6400" dirty="0"/>
              <a:t>Paul </a:t>
            </a:r>
            <a:r>
              <a:rPr lang="en-US" sz="6400" dirty="0" err="1"/>
              <a:t>Talalay</a:t>
            </a:r>
            <a:r>
              <a:rPr lang="en-US" sz="6400" dirty="0"/>
              <a:t>, M.D., a professor of pharmacology and molecular sciences at the Johns Hopkins University School of Medicine, who has done research for 25 years on vegetable compounds, is a major advocate of broccoli spouts. He says: “Three-day-old broccoli sprouts consistently contain 20 to 50 times the amount of </a:t>
            </a:r>
            <a:r>
              <a:rPr lang="en-US" sz="6400" dirty="0" err="1"/>
              <a:t>chemoprotective</a:t>
            </a:r>
            <a:r>
              <a:rPr lang="en-US" sz="6400" dirty="0"/>
              <a:t> compounds found in mature broccoli heads and may offer a simple dietary means of chemically reducing cancer risk.”2 In 1992, </a:t>
            </a:r>
            <a:r>
              <a:rPr lang="en-US" sz="6400" dirty="0" err="1"/>
              <a:t>Talalay</a:t>
            </a:r>
            <a:r>
              <a:rPr lang="en-US" sz="6400" dirty="0"/>
              <a:t> and his research team found that </a:t>
            </a:r>
            <a:r>
              <a:rPr lang="en-US" sz="6400" dirty="0" err="1"/>
              <a:t>sulforaphane</a:t>
            </a:r>
            <a:r>
              <a:rPr lang="en-US" sz="6400" dirty="0"/>
              <a:t> has the ability to reinforce the body’s natural defenses against oxidative stress, </a:t>
            </a:r>
            <a:r>
              <a:rPr lang="en-US" sz="6400" dirty="0" smtClean="0"/>
              <a:t>inflammation</a:t>
            </a:r>
            <a:r>
              <a:rPr lang="en-US" sz="6400" dirty="0"/>
              <a:t>, and DNA damage.3 </a:t>
            </a:r>
          </a:p>
          <a:p>
            <a:r>
              <a:rPr lang="en-US" sz="6400" dirty="0"/>
              <a:t>Over the years, many studies by other researchers have supported Dr. </a:t>
            </a:r>
            <a:r>
              <a:rPr lang="en-US" sz="6400" dirty="0" err="1"/>
              <a:t>Talalay’s</a:t>
            </a:r>
            <a:r>
              <a:rPr lang="en-US" sz="6400" dirty="0"/>
              <a:t> </a:t>
            </a:r>
            <a:r>
              <a:rPr lang="en-US" sz="6400" dirty="0" smtClean="0"/>
              <a:t>conclusions. </a:t>
            </a:r>
            <a:r>
              <a:rPr lang="en-US" sz="6400" dirty="0"/>
              <a:t>One by Jed Fahey, Sc.D., director of the Cullman </a:t>
            </a:r>
            <a:r>
              <a:rPr lang="en-US" sz="6400" dirty="0" err="1"/>
              <a:t>Chemoprotection</a:t>
            </a:r>
            <a:r>
              <a:rPr lang="en-US" sz="6400" dirty="0"/>
              <a:t> Center at Johns Hopkins University, proved that broccoli sprouts provide </a:t>
            </a:r>
            <a:r>
              <a:rPr lang="en-US" sz="6400" dirty="0" smtClean="0"/>
              <a:t>“</a:t>
            </a:r>
            <a:r>
              <a:rPr lang="en-US" sz="6400" dirty="0"/>
              <a:t>dramatic protection” against digestive issues, including stomach cancer, ulcers, gastritis, and overgrowths of Helicobacter pylori, a bacterium “strongly associated with </a:t>
            </a:r>
            <a:r>
              <a:rPr lang="en-US" sz="6400" dirty="0" smtClean="0"/>
              <a:t>inflammation </a:t>
            </a:r>
            <a:r>
              <a:rPr lang="en-US" sz="6400" dirty="0"/>
              <a:t>related to digestive cancers.”</a:t>
            </a:r>
            <a:r>
              <a:rPr lang="en-US" sz="6400" dirty="0" smtClean="0"/>
              <a:t>5</a:t>
            </a:r>
            <a:endParaRPr lang="en-US" sz="6400" dirty="0"/>
          </a:p>
          <a:p>
            <a:r>
              <a:rPr lang="en-US" sz="6400" dirty="0"/>
              <a:t>During an experiment involving 48 patients with H. pylori infections in which half the volunteers ate 2.5 ounces of broccoli sprouts per day for two months, and half ate the equivalent amount of alfalfa sprouts, which do not contain </a:t>
            </a:r>
            <a:r>
              <a:rPr lang="en-US" sz="6400" dirty="0" err="1"/>
              <a:t>sulforaphane</a:t>
            </a:r>
            <a:r>
              <a:rPr lang="en-US" sz="6400" dirty="0"/>
              <a:t>, biomarkers of infection dropped for the volunteers eating the broccoli sprouts</a:t>
            </a:r>
            <a:r>
              <a:rPr lang="en-US" sz="6400" dirty="0" smtClean="0"/>
              <a:t>. </a:t>
            </a:r>
          </a:p>
          <a:p>
            <a:r>
              <a:rPr lang="en-US" sz="6400" dirty="0"/>
              <a:t>Suggested “Dosage” </a:t>
            </a:r>
            <a:r>
              <a:rPr lang="en-US" sz="6400" dirty="0" smtClean="0"/>
              <a:t>To </a:t>
            </a:r>
            <a:r>
              <a:rPr lang="en-US" sz="6400" dirty="0"/>
              <a:t>heal cancer: 2.5 ounces of broccoli sprouts per </a:t>
            </a:r>
            <a:r>
              <a:rPr lang="en-US" sz="6400" dirty="0" smtClean="0"/>
              <a:t>day. To </a:t>
            </a:r>
            <a:r>
              <a:rPr lang="en-US" sz="6400" dirty="0"/>
              <a:t>prevent cancer: 2.5 ounces of broccoli sprouts every third day </a:t>
            </a:r>
          </a:p>
          <a:p>
            <a:endParaRPr lang="en-US" dirty="0"/>
          </a:p>
          <a:p>
            <a:endParaRPr lang="en-US" dirty="0"/>
          </a:p>
        </p:txBody>
      </p:sp>
    </p:spTree>
    <p:extLst>
      <p:ext uri="{BB962C8B-B14F-4D97-AF65-F5344CB8AC3E}">
        <p14:creationId xmlns:p14="http://schemas.microsoft.com/office/powerpoint/2010/main" val="204921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occoli-sprout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60" y="1313960"/>
            <a:ext cx="8741620" cy="4207756"/>
          </a:xfrm>
          <a:prstGeom prst="rect">
            <a:avLst/>
          </a:prstGeom>
        </p:spPr>
      </p:pic>
    </p:spTree>
    <p:extLst>
      <p:ext uri="{BB962C8B-B14F-4D97-AF65-F5344CB8AC3E}">
        <p14:creationId xmlns:p14="http://schemas.microsoft.com/office/powerpoint/2010/main" val="389386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8582" y="365125"/>
            <a:ext cx="8189133" cy="1590965"/>
          </a:xfrm>
        </p:spPr>
        <p:txBody>
          <a:bodyPr>
            <a:normAutofit/>
          </a:bodyPr>
          <a:lstStyle/>
          <a:p>
            <a:r>
              <a:rPr lang="en-US" dirty="0"/>
              <a:t>#9 </a:t>
            </a:r>
            <a:r>
              <a:rPr lang="en-US" dirty="0" smtClean="0"/>
              <a:t>Cancer</a:t>
            </a:r>
            <a:r>
              <a:rPr lang="en-US" dirty="0"/>
              <a:t>-Healing Food: </a:t>
            </a:r>
            <a:r>
              <a:rPr lang="en-US" dirty="0" smtClean="0"/>
              <a:t>Cacao </a:t>
            </a:r>
            <a:r>
              <a:rPr lang="en-US" dirty="0"/>
              <a:t/>
            </a:r>
            <a:br>
              <a:rPr lang="en-US" dirty="0"/>
            </a:br>
            <a:endParaRPr lang="en-US" dirty="0"/>
          </a:p>
        </p:txBody>
      </p:sp>
      <p:sp>
        <p:nvSpPr>
          <p:cNvPr id="5" name="Content Placeholder 2"/>
          <p:cNvSpPr>
            <a:spLocks noGrp="1"/>
          </p:cNvSpPr>
          <p:nvPr>
            <p:ph idx="1"/>
          </p:nvPr>
        </p:nvSpPr>
        <p:spPr>
          <a:xfrm>
            <a:off x="348582" y="1233834"/>
            <a:ext cx="8189133" cy="5222554"/>
          </a:xfrm>
        </p:spPr>
        <p:txBody>
          <a:bodyPr>
            <a:normAutofit fontScale="62500" lnSpcReduction="20000"/>
          </a:bodyPr>
          <a:lstStyle/>
          <a:p>
            <a:r>
              <a:rPr lang="en-US" dirty="0" smtClean="0"/>
              <a:t>Cacao </a:t>
            </a:r>
            <a:r>
              <a:rPr lang="en-US" dirty="0"/>
              <a:t>is the main ingredient in pure chocolate before it is made into the treat as we know it. Usually, after cacao is harvested, it is taken and heat-processed to make it into cocoa powder. Be- cause of the heat, cocoa does not have as many nutrients as a raw cacao powder. Raw cacao powder is very high in nutrients and minerals. </a:t>
            </a:r>
          </a:p>
          <a:p>
            <a:r>
              <a:rPr lang="en-US" dirty="0"/>
              <a:t>Cacao is super high in magnesium, a mineral that relaxes our muscles and eases pain in the body; it’s no wonder that we crave chocolate! Cacao contains </a:t>
            </a:r>
            <a:r>
              <a:rPr lang="en-US" dirty="0" err="1"/>
              <a:t>polyphenolic</a:t>
            </a:r>
            <a:r>
              <a:rPr lang="en-US" dirty="0"/>
              <a:t> compounds that are highly </a:t>
            </a:r>
            <a:r>
              <a:rPr lang="en-US" dirty="0" smtClean="0"/>
              <a:t>beneficial </a:t>
            </a:r>
            <a:r>
              <a:rPr lang="en-US" dirty="0"/>
              <a:t>to our health. It has also been proven by the science community to be an anti-</a:t>
            </a:r>
            <a:r>
              <a:rPr lang="en-US" dirty="0" smtClean="0"/>
              <a:t>inflammatory </a:t>
            </a:r>
            <a:r>
              <a:rPr lang="en-US" dirty="0"/>
              <a:t>with anti-tumor activities.68 Cacao has been shown to have many potential anticancer compounds because of its high antioxidant count (40 times that of blueberries!). It has the ability to reduce </a:t>
            </a:r>
            <a:r>
              <a:rPr lang="en-US" dirty="0" smtClean="0"/>
              <a:t>inflammation</a:t>
            </a:r>
            <a:r>
              <a:rPr lang="en-US" dirty="0"/>
              <a:t>, reduce the risk of obesity, and improve cardiovascular circulation</a:t>
            </a:r>
            <a:r>
              <a:rPr lang="en-US" dirty="0" smtClean="0"/>
              <a:t>.</a:t>
            </a:r>
            <a:r>
              <a:rPr lang="en-US" dirty="0"/>
              <a:t> The physiological effects of caffeine and </a:t>
            </a:r>
            <a:r>
              <a:rPr lang="en-US" dirty="0" err="1"/>
              <a:t>theobromine</a:t>
            </a:r>
            <a:r>
              <a:rPr lang="en-US" dirty="0"/>
              <a:t>, the most abundant </a:t>
            </a:r>
            <a:r>
              <a:rPr lang="en-US" dirty="0" err="1"/>
              <a:t>methylxanthines</a:t>
            </a:r>
            <a:r>
              <a:rPr lang="en-US" dirty="0"/>
              <a:t> in cacao, are notable. </a:t>
            </a:r>
            <a:r>
              <a:rPr lang="en-US" dirty="0" err="1"/>
              <a:t>Theobromine</a:t>
            </a:r>
            <a:r>
              <a:rPr lang="en-US" dirty="0"/>
              <a:t> is a heart stimulant and vasodilator—meaning, it widens blood vessels. It is used to treat high blood pressure and is also a diuretic. All these </a:t>
            </a:r>
            <a:r>
              <a:rPr lang="en-US" dirty="0" smtClean="0"/>
              <a:t>benefits </a:t>
            </a:r>
            <a:r>
              <a:rPr lang="en-US" dirty="0"/>
              <a:t>assist in keeping the body in a state less hospitable to cancer. A study showed that </a:t>
            </a:r>
            <a:r>
              <a:rPr lang="en-US" dirty="0" err="1"/>
              <a:t>theobromine</a:t>
            </a:r>
            <a:r>
              <a:rPr lang="en-US" dirty="0"/>
              <a:t> might be extremely effective in preventing human </a:t>
            </a:r>
            <a:r>
              <a:rPr lang="en-US" dirty="0" err="1"/>
              <a:t>glioblastoma</a:t>
            </a:r>
            <a:r>
              <a:rPr lang="en-US" dirty="0"/>
              <a:t>, brain tumors</a:t>
            </a:r>
            <a:r>
              <a:rPr lang="en-US" dirty="0" smtClean="0"/>
              <a:t>. </a:t>
            </a: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82360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50531" y="900951"/>
            <a:ext cx="7580080" cy="5234148"/>
          </a:xfrm>
        </p:spPr>
        <p:txBody>
          <a:bodyPr>
            <a:normAutofit fontScale="62500" lnSpcReduction="20000"/>
          </a:bodyPr>
          <a:lstStyle/>
          <a:p>
            <a:r>
              <a:rPr lang="en-US" dirty="0"/>
              <a:t>The physiological effects of caffeine and </a:t>
            </a:r>
            <a:r>
              <a:rPr lang="en-US" dirty="0" err="1"/>
              <a:t>theobromine</a:t>
            </a:r>
            <a:r>
              <a:rPr lang="en-US" dirty="0"/>
              <a:t>, the most abundant </a:t>
            </a:r>
            <a:r>
              <a:rPr lang="en-US" dirty="0" err="1"/>
              <a:t>methylxanthines</a:t>
            </a:r>
            <a:r>
              <a:rPr lang="en-US" dirty="0"/>
              <a:t> in cacao, are notable. </a:t>
            </a:r>
            <a:r>
              <a:rPr lang="en-US" dirty="0" err="1"/>
              <a:t>Theobromine</a:t>
            </a:r>
            <a:r>
              <a:rPr lang="en-US" dirty="0"/>
              <a:t> is a heart stimulant and vasodilator—meaning, it widens blood vessels. It is used to treat high blood pressure and is also a diuretic. All these </a:t>
            </a:r>
            <a:r>
              <a:rPr lang="en-US" dirty="0" smtClean="0"/>
              <a:t>benefits </a:t>
            </a:r>
            <a:r>
              <a:rPr lang="en-US" dirty="0"/>
              <a:t>assist in keeping the body in a state less hospitable to cancer. A study showed that </a:t>
            </a:r>
            <a:r>
              <a:rPr lang="en-US" dirty="0" err="1"/>
              <a:t>theobromine</a:t>
            </a:r>
            <a:r>
              <a:rPr lang="en-US" dirty="0"/>
              <a:t> might be extremely effective in preventing human </a:t>
            </a:r>
            <a:r>
              <a:rPr lang="en-US" dirty="0" err="1"/>
              <a:t>glioblastoma</a:t>
            </a:r>
            <a:r>
              <a:rPr lang="en-US" dirty="0"/>
              <a:t>, brain tumors</a:t>
            </a:r>
            <a:r>
              <a:rPr lang="en-US" dirty="0" smtClean="0"/>
              <a:t>. 70</a:t>
            </a:r>
            <a:endParaRPr lang="en-US" dirty="0"/>
          </a:p>
          <a:p>
            <a:r>
              <a:rPr lang="en-US" dirty="0"/>
              <a:t>Caffeine from tea or coffee helps increase stamina and focus, and has a positive effect on memory, which can help you if you are experiencing “chemo brain,” the foggy thinking that is a side effect of chemotherapy. It also has many other known health </a:t>
            </a:r>
            <a:r>
              <a:rPr lang="en-US" dirty="0" smtClean="0"/>
              <a:t>benefits </a:t>
            </a:r>
            <a:r>
              <a:rPr lang="en-US" dirty="0"/>
              <a:t>(as long as consumed in moderation) and has been observed to decrease risk of certain cancers, including endometrial cancer.71,72 </a:t>
            </a:r>
            <a:endParaRPr lang="en-US" dirty="0" smtClean="0"/>
          </a:p>
          <a:p>
            <a:r>
              <a:rPr lang="en-US" dirty="0"/>
              <a:t>Caffeine from </a:t>
            </a:r>
            <a:r>
              <a:rPr lang="en-US" dirty="0" smtClean="0"/>
              <a:t>tea, cacao </a:t>
            </a:r>
            <a:r>
              <a:rPr lang="en-US" dirty="0"/>
              <a:t>or coffee helps increase stamina and focus, and has a positive effect on memory, which can help you if you are experiencing “chemo brain,” the foggy thinking that is a side effect of chemotherapy. It also has many other known health benefits (as long as consumed in moderation) and has been observed to decrease risk of certain cancers, including endometrial cancer.</a:t>
            </a:r>
          </a:p>
          <a:p>
            <a:endParaRPr lang="en-US" dirty="0" smtClean="0"/>
          </a:p>
          <a:p>
            <a:endParaRPr lang="en-US" dirty="0"/>
          </a:p>
          <a:p>
            <a:endParaRPr lang="en-US" dirty="0"/>
          </a:p>
        </p:txBody>
      </p:sp>
    </p:spTree>
    <p:extLst>
      <p:ext uri="{BB962C8B-B14F-4D97-AF65-F5344CB8AC3E}">
        <p14:creationId xmlns:p14="http://schemas.microsoft.com/office/powerpoint/2010/main" val="2910408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cao pod.jpg"/>
          <p:cNvPicPr>
            <a:picLocks noGrp="1" noChangeAspect="1"/>
          </p:cNvPicPr>
          <p:nvPr/>
        </p:nvPicPr>
        <p:blipFill>
          <a:blip r:embed="rId2">
            <a:extLst>
              <a:ext uri="{28A0092B-C50C-407E-A947-70E740481C1C}">
                <a14:useLocalDpi xmlns:a14="http://schemas.microsoft.com/office/drawing/2010/main" val="0"/>
              </a:ext>
            </a:extLst>
          </a:blip>
          <a:srcRect t="22413" b="22413"/>
          <a:stretch>
            <a:fillRect/>
          </a:stretch>
        </p:blipFill>
        <p:spPr>
          <a:xfrm>
            <a:off x="1732145" y="399596"/>
            <a:ext cx="5352015" cy="2214655"/>
          </a:xfrm>
          <a:prstGeom prst="rect">
            <a:avLst/>
          </a:prstGeom>
        </p:spPr>
      </p:pic>
      <p:pic>
        <p:nvPicPr>
          <p:cNvPr id="5" name="Picture 4" descr="cacao powd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2145" y="2918562"/>
            <a:ext cx="5352015" cy="3568010"/>
          </a:xfrm>
          <a:prstGeom prst="rect">
            <a:avLst/>
          </a:prstGeom>
        </p:spPr>
      </p:pic>
    </p:spTree>
    <p:extLst>
      <p:ext uri="{BB962C8B-B14F-4D97-AF65-F5344CB8AC3E}">
        <p14:creationId xmlns:p14="http://schemas.microsoft.com/office/powerpoint/2010/main" val="4037998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cao Fudge by Liana.jpg"/>
          <p:cNvPicPr>
            <a:picLocks noGrp="1" noChangeAspect="1"/>
          </p:cNvPicPr>
          <p:nvPr/>
        </p:nvPicPr>
        <p:blipFill>
          <a:blip r:embed="rId2">
            <a:extLst>
              <a:ext uri="{28A0092B-C50C-407E-A947-70E740481C1C}">
                <a14:useLocalDpi xmlns:a14="http://schemas.microsoft.com/office/drawing/2010/main" val="0"/>
              </a:ext>
            </a:extLst>
          </a:blip>
          <a:srcRect l="-30555" r="-30555"/>
          <a:stretch>
            <a:fillRect/>
          </a:stretch>
        </p:blipFill>
        <p:spPr>
          <a:xfrm>
            <a:off x="-965774" y="1874089"/>
            <a:ext cx="8544628" cy="3535752"/>
          </a:xfrm>
          <a:prstGeom prst="rect">
            <a:avLst/>
          </a:prstGeom>
        </p:spPr>
      </p:pic>
      <p:pic>
        <p:nvPicPr>
          <p:cNvPr id="5" name="Picture 4" descr="Cacao Cauliflower Smoothie from Cancer Fre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360" y="1736394"/>
            <a:ext cx="2509624" cy="3785467"/>
          </a:xfrm>
          <a:prstGeom prst="rect">
            <a:avLst/>
          </a:prstGeom>
        </p:spPr>
      </p:pic>
    </p:spTree>
    <p:extLst>
      <p:ext uri="{BB962C8B-B14F-4D97-AF65-F5344CB8AC3E}">
        <p14:creationId xmlns:p14="http://schemas.microsoft.com/office/powerpoint/2010/main" val="95366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73224" y="347763"/>
            <a:ext cx="10515600" cy="1325563"/>
          </a:xfrm>
        </p:spPr>
        <p:txBody>
          <a:bodyPr/>
          <a:lstStyle/>
          <a:p>
            <a:r>
              <a:rPr lang="en-US" dirty="0"/>
              <a:t>#10 </a:t>
            </a:r>
            <a:r>
              <a:rPr lang="en-US" dirty="0" smtClean="0"/>
              <a:t>Cancer</a:t>
            </a:r>
            <a:r>
              <a:rPr lang="en-US" dirty="0"/>
              <a:t>-Healing Food: </a:t>
            </a:r>
            <a:r>
              <a:rPr lang="en-US" dirty="0" err="1" smtClean="0"/>
              <a:t>Tigernuts</a:t>
            </a:r>
            <a:r>
              <a:rPr lang="en-US" dirty="0" smtClean="0"/>
              <a:t> </a:t>
            </a:r>
            <a:endParaRPr lang="en-US" dirty="0"/>
          </a:p>
        </p:txBody>
      </p:sp>
      <p:pic>
        <p:nvPicPr>
          <p:cNvPr id="5" name="Content Placeholder 3" descr="tigernuts.jpg"/>
          <p:cNvPicPr>
            <a:picLocks noChangeAspect="1"/>
          </p:cNvPicPr>
          <p:nvPr/>
        </p:nvPicPr>
        <p:blipFill>
          <a:blip r:embed="rId2">
            <a:extLst>
              <a:ext uri="{28A0092B-C50C-407E-A947-70E740481C1C}">
                <a14:useLocalDpi xmlns:a14="http://schemas.microsoft.com/office/drawing/2010/main" val="0"/>
              </a:ext>
            </a:extLst>
          </a:blip>
          <a:srcRect t="15553" b="15553"/>
          <a:stretch>
            <a:fillRect/>
          </a:stretch>
        </p:blipFill>
        <p:spPr>
          <a:xfrm>
            <a:off x="332930" y="1524698"/>
            <a:ext cx="8516553" cy="3524136"/>
          </a:xfrm>
          <a:prstGeom prst="rect">
            <a:avLst/>
          </a:prstGeom>
        </p:spPr>
      </p:pic>
    </p:spTree>
    <p:extLst>
      <p:ext uri="{BB962C8B-B14F-4D97-AF65-F5344CB8AC3E}">
        <p14:creationId xmlns:p14="http://schemas.microsoft.com/office/powerpoint/2010/main" val="3550578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703" y="365125"/>
            <a:ext cx="7240498" cy="1325563"/>
          </a:xfrm>
        </p:spPr>
        <p:txBody>
          <a:bodyPr/>
          <a:lstStyle/>
          <a:p>
            <a:r>
              <a:rPr lang="en-US" dirty="0" err="1" smtClean="0"/>
              <a:t>Tigernuts</a:t>
            </a:r>
            <a:endParaRPr lang="en-US" dirty="0"/>
          </a:p>
        </p:txBody>
      </p:sp>
      <p:sp>
        <p:nvSpPr>
          <p:cNvPr id="5" name="Content Placeholder 4"/>
          <p:cNvSpPr>
            <a:spLocks noGrp="1"/>
          </p:cNvSpPr>
          <p:nvPr>
            <p:ph idx="1"/>
          </p:nvPr>
        </p:nvSpPr>
        <p:spPr>
          <a:xfrm>
            <a:off x="409784" y="1591375"/>
            <a:ext cx="8296237" cy="4895612"/>
          </a:xfrm>
        </p:spPr>
        <p:txBody>
          <a:bodyPr>
            <a:normAutofit fontScale="40000" lnSpcReduction="20000"/>
          </a:bodyPr>
          <a:lstStyle/>
          <a:p>
            <a:r>
              <a:rPr lang="en-US" sz="3500" dirty="0"/>
              <a:t>A </a:t>
            </a:r>
            <a:r>
              <a:rPr lang="en-US" sz="3500" dirty="0" err="1"/>
              <a:t>tigernut</a:t>
            </a:r>
            <a:r>
              <a:rPr lang="en-US" sz="3500" dirty="0"/>
              <a:t> is a root vegetable—a tuber. It is called a tiger “nut” simply because of its appearance. (Once you see one, you’ll know what I mean.) </a:t>
            </a:r>
            <a:r>
              <a:rPr lang="en-US" sz="3500" dirty="0" err="1"/>
              <a:t>Tigernut</a:t>
            </a:r>
            <a:r>
              <a:rPr lang="en-US" sz="3500" dirty="0"/>
              <a:t> is a vegetable our ancestors dis- covered a long time ago and would have relied on as a source of iron and prebiotic starch. A prebiotic starch is a substance that promotes health by encouraging the growth of probiotics, which are “friendly” gut flora (bacteria) such as bi </a:t>
            </a:r>
            <a:r>
              <a:rPr lang="en-US" sz="3500" dirty="0" err="1"/>
              <a:t>dobacteria</a:t>
            </a:r>
            <a:r>
              <a:rPr lang="en-US" sz="3500" dirty="0"/>
              <a:t> and lactobacilli. </a:t>
            </a:r>
          </a:p>
          <a:p>
            <a:r>
              <a:rPr lang="en-US" sz="3500" dirty="0"/>
              <a:t>Believe it or not, </a:t>
            </a:r>
            <a:r>
              <a:rPr lang="en-US" sz="3500" dirty="0" err="1"/>
              <a:t>tigernut</a:t>
            </a:r>
            <a:r>
              <a:rPr lang="en-US" sz="3500" dirty="0"/>
              <a:t> has the same amount of iron as red meat. Because </a:t>
            </a:r>
            <a:r>
              <a:rPr lang="en-US" sz="3500" dirty="0" err="1"/>
              <a:t>tigernut</a:t>
            </a:r>
            <a:r>
              <a:rPr lang="en-US" sz="3500" dirty="0"/>
              <a:t> is such an excellent source of iron, it is a vegetarian’s best friend! People are just learning about </a:t>
            </a:r>
            <a:r>
              <a:rPr lang="en-US" sz="3500" dirty="0" err="1"/>
              <a:t>tigernuts</a:t>
            </a:r>
            <a:r>
              <a:rPr lang="en-US" sz="3500" dirty="0"/>
              <a:t> as they begin to surface in the mainstream. Every household should be stocked with </a:t>
            </a:r>
            <a:r>
              <a:rPr lang="en-US" sz="3500" dirty="0" err="1"/>
              <a:t>tigernuts</a:t>
            </a:r>
            <a:r>
              <a:rPr lang="en-US" sz="3500" dirty="0"/>
              <a:t>, </a:t>
            </a:r>
            <a:r>
              <a:rPr lang="en-US" sz="3500" dirty="0" err="1"/>
              <a:t>tigernut</a:t>
            </a:r>
            <a:r>
              <a:rPr lang="en-US" sz="3500" dirty="0"/>
              <a:t> our, and </a:t>
            </a:r>
            <a:r>
              <a:rPr lang="en-US" sz="3500" dirty="0" err="1"/>
              <a:t>tigernut</a:t>
            </a:r>
            <a:r>
              <a:rPr lang="en-US" sz="3500" dirty="0"/>
              <a:t> milk because of their incredible health benefits, which include their anticancer properties. </a:t>
            </a:r>
          </a:p>
          <a:p>
            <a:r>
              <a:rPr lang="en-US" sz="3500" dirty="0"/>
              <a:t>One of my favorite root vegetables, </a:t>
            </a:r>
            <a:r>
              <a:rPr lang="en-US" sz="3500" dirty="0" err="1"/>
              <a:t>tigernuts</a:t>
            </a:r>
            <a:r>
              <a:rPr lang="en-US" sz="3500" dirty="0"/>
              <a:t> are high in fiber and resistant starch. Resistant starch has a similar physiologic effect as dietary fiber and can function as a milk laxative. </a:t>
            </a:r>
            <a:r>
              <a:rPr lang="en-US" sz="3500" dirty="0" err="1"/>
              <a:t>Tigernuts</a:t>
            </a:r>
            <a:r>
              <a:rPr lang="en-US" sz="3500" dirty="0"/>
              <a:t> are a viscous starch that is highly valued as a component in some functional foods.79 They won me over as soon as I heard about them. </a:t>
            </a:r>
          </a:p>
          <a:p>
            <a:r>
              <a:rPr lang="en-US" sz="3500" dirty="0"/>
              <a:t>It’s easy to grow your own </a:t>
            </a:r>
            <a:r>
              <a:rPr lang="en-US" sz="3500" dirty="0" err="1"/>
              <a:t>tigernuts</a:t>
            </a:r>
            <a:r>
              <a:rPr lang="en-US" sz="3500" dirty="0"/>
              <a:t>. When you purchase a bag of them, simply plant some in soil and water them every couple of days. Soon you will start to see grass-like shoots come up, and after about a month, you can pull a whole cluster of new </a:t>
            </a:r>
            <a:r>
              <a:rPr lang="en-US" sz="3500" dirty="0" err="1"/>
              <a:t>tigernuts</a:t>
            </a:r>
            <a:r>
              <a:rPr lang="en-US" sz="3500" dirty="0"/>
              <a:t> up. These low-maintenance plants grow like weeds, independently, without pesticides. </a:t>
            </a:r>
          </a:p>
          <a:p>
            <a:r>
              <a:rPr lang="en-US" sz="3500" dirty="0"/>
              <a:t>Eating </a:t>
            </a:r>
            <a:r>
              <a:rPr lang="en-US" sz="3500" dirty="0" err="1"/>
              <a:t>tigernuts</a:t>
            </a:r>
            <a:r>
              <a:rPr lang="en-US" sz="3500" dirty="0"/>
              <a:t> is good for the environment as well as your body. </a:t>
            </a:r>
            <a:r>
              <a:rPr lang="en-US" sz="3500" dirty="0" err="1"/>
              <a:t>Tigernut</a:t>
            </a:r>
            <a:r>
              <a:rPr lang="en-US" sz="3500" dirty="0"/>
              <a:t> Milk can be made simply by tossing a quarter cup of </a:t>
            </a:r>
            <a:r>
              <a:rPr lang="en-US" sz="3500" dirty="0" err="1"/>
              <a:t>tigernuts</a:t>
            </a:r>
            <a:r>
              <a:rPr lang="en-US" sz="3500" dirty="0"/>
              <a:t> in four cups of water and giving them a spin in a blender. By contrast, almond trees require a lot of water and are often farmed using pesticides. Plus, store-bought almond milk is often pasteurized, which changes its nutritional value. </a:t>
            </a:r>
            <a:r>
              <a:rPr lang="en-US" sz="3500" dirty="0" err="1"/>
              <a:t>Tigernut</a:t>
            </a:r>
            <a:r>
              <a:rPr lang="en-US" sz="3500" dirty="0"/>
              <a:t> milk is naturally sweet—no cane sugar is generally added to the store-bought variety, like it is to many brands of nut milk. </a:t>
            </a:r>
          </a:p>
          <a:p>
            <a:r>
              <a:rPr lang="en-US" sz="3500" dirty="0"/>
              <a:t>One study showed that </a:t>
            </a:r>
            <a:r>
              <a:rPr lang="en-US" sz="3500" dirty="0" err="1"/>
              <a:t>tigernut</a:t>
            </a:r>
            <a:r>
              <a:rPr lang="en-US" sz="3500" dirty="0"/>
              <a:t> milk can be useful for preventing liver damage from the pain reliever acetaminophen! Researchers concluded that the phytochemicals in </a:t>
            </a:r>
            <a:r>
              <a:rPr lang="en-US" sz="3500" dirty="0" err="1"/>
              <a:t>tigernut</a:t>
            </a:r>
            <a:r>
              <a:rPr lang="en-US" sz="3500" dirty="0"/>
              <a:t> milk significantly prevented liver injury.80 So drink </a:t>
            </a:r>
            <a:r>
              <a:rPr lang="en-US" sz="3500" dirty="0" err="1"/>
              <a:t>tigernut</a:t>
            </a:r>
            <a:r>
              <a:rPr lang="en-US" sz="3500" dirty="0"/>
              <a:t> milk for its liver-protecting properties during chemotherapy, when your liver is in danger of being overwhelmed with toxins. </a:t>
            </a:r>
          </a:p>
          <a:p>
            <a:pPr marL="0" indent="0">
              <a:buNone/>
            </a:pPr>
            <a:endParaRPr lang="en-US" dirty="0"/>
          </a:p>
          <a:p>
            <a:endParaRPr lang="en-US" dirty="0"/>
          </a:p>
        </p:txBody>
      </p:sp>
    </p:spTree>
    <p:extLst>
      <p:ext uri="{BB962C8B-B14F-4D97-AF65-F5344CB8AC3E}">
        <p14:creationId xmlns:p14="http://schemas.microsoft.com/office/powerpoint/2010/main" val="1878545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tigernuts.jpg"/>
          <p:cNvPicPr>
            <a:picLocks noGrp="1" noChangeAspect="1"/>
          </p:cNvPicPr>
          <p:nvPr>
            <p:ph idx="1"/>
          </p:nvPr>
        </p:nvPicPr>
        <p:blipFill>
          <a:blip r:embed="rId2">
            <a:extLst>
              <a:ext uri="{28A0092B-C50C-407E-A947-70E740481C1C}">
                <a14:useLocalDpi xmlns:a14="http://schemas.microsoft.com/office/drawing/2010/main" val="0"/>
              </a:ext>
            </a:extLst>
          </a:blip>
          <a:srcRect t="15553" b="15553"/>
          <a:stretch>
            <a:fillRect/>
          </a:stretch>
        </p:blipFill>
        <p:spPr>
          <a:xfrm>
            <a:off x="381964" y="272173"/>
            <a:ext cx="5926882" cy="2452534"/>
          </a:xfrm>
        </p:spPr>
      </p:pic>
      <p:pic>
        <p:nvPicPr>
          <p:cNvPr id="7" name="Picture 6" descr="tigernut mil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4162" y="877322"/>
            <a:ext cx="4469838" cy="2977837"/>
          </a:xfrm>
          <a:prstGeom prst="rect">
            <a:avLst/>
          </a:prstGeom>
        </p:spPr>
      </p:pic>
      <p:pic>
        <p:nvPicPr>
          <p:cNvPr id="8" name="Picture 7" descr="Chicken Nuggets - Hay House phot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6502" y="3962256"/>
            <a:ext cx="2796127" cy="2581040"/>
          </a:xfrm>
          <a:prstGeom prst="rect">
            <a:avLst/>
          </a:prstGeom>
        </p:spPr>
      </p:pic>
      <p:pic>
        <p:nvPicPr>
          <p:cNvPr id="9" name="Picture 8" descr="Earth Diet Chocolate Peanut Butter Ball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458" y="3051307"/>
            <a:ext cx="3977476" cy="2599824"/>
          </a:xfrm>
          <a:prstGeom prst="rect">
            <a:avLst/>
          </a:prstGeom>
        </p:spPr>
      </p:pic>
    </p:spTree>
    <p:extLst>
      <p:ext uri="{BB962C8B-B14F-4D97-AF65-F5344CB8AC3E}">
        <p14:creationId xmlns:p14="http://schemas.microsoft.com/office/powerpoint/2010/main" val="73316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0275" y="365125"/>
            <a:ext cx="8602249" cy="1537342"/>
          </a:xfrm>
        </p:spPr>
        <p:txBody>
          <a:bodyPr>
            <a:normAutofit/>
          </a:bodyPr>
          <a:lstStyle/>
          <a:p>
            <a:r>
              <a:rPr lang="en-US" dirty="0" smtClean="0"/>
              <a:t>Chlorophyll </a:t>
            </a:r>
            <a:r>
              <a:rPr lang="en-US" dirty="0"/>
              <a:t/>
            </a:r>
            <a:br>
              <a:rPr lang="en-US" dirty="0"/>
            </a:br>
            <a:endParaRPr lang="en-US" dirty="0"/>
          </a:p>
        </p:txBody>
      </p:sp>
      <p:sp>
        <p:nvSpPr>
          <p:cNvPr id="5" name="Content Placeholder 2"/>
          <p:cNvSpPr>
            <a:spLocks noGrp="1"/>
          </p:cNvSpPr>
          <p:nvPr>
            <p:ph idx="1"/>
          </p:nvPr>
        </p:nvSpPr>
        <p:spPr>
          <a:xfrm>
            <a:off x="180275" y="1455755"/>
            <a:ext cx="8602249" cy="5046531"/>
          </a:xfrm>
        </p:spPr>
        <p:txBody>
          <a:bodyPr>
            <a:normAutofit fontScale="70000" lnSpcReduction="20000"/>
          </a:bodyPr>
          <a:lstStyle/>
          <a:p>
            <a:r>
              <a:rPr lang="en-US" dirty="0" smtClean="0"/>
              <a:t>Chlorophyll </a:t>
            </a:r>
            <a:r>
              <a:rPr lang="en-US" dirty="0"/>
              <a:t>is a light-absorbing green pigment present in plants that helps them feed on the energy of sunlight. Chlorophyll is nontoxic to humans and contains magnesium. The molecule is similar to the hemoglobin in our bloodstreams that carries oxygen to our cells. As far as cancer goes, a study showed that the growth of melanoma cells in mouse tumors were effectively inhibited after being treated with chlorophyll. This is an </a:t>
            </a:r>
            <a:r>
              <a:rPr lang="en-US" dirty="0" smtClean="0"/>
              <a:t>indication </a:t>
            </a:r>
            <a:r>
              <a:rPr lang="en-US" dirty="0"/>
              <a:t>there may be promise for using chlorophyll as an </a:t>
            </a:r>
            <a:r>
              <a:rPr lang="en-US" dirty="0" smtClean="0"/>
              <a:t>anticancer </a:t>
            </a:r>
            <a:r>
              <a:rPr lang="en-US" dirty="0"/>
              <a:t>supplement</a:t>
            </a:r>
            <a:r>
              <a:rPr lang="en-US" dirty="0" smtClean="0"/>
              <a:t>. 23 </a:t>
            </a:r>
            <a:endParaRPr lang="en-US" dirty="0"/>
          </a:p>
          <a:p>
            <a:r>
              <a:rPr lang="en-US" dirty="0"/>
              <a:t>You consume chlorophyll every time you eat a green vegetable, have a leafy salad, or drink a green juice. If you are not consuming these foods, a supplement could effectively provide your body with chlorophyll. Because of its dark green tint, I use chlorophyll as a food dye, and so do many other natural-food chefs, for making things green like a green frosting. </a:t>
            </a:r>
          </a:p>
          <a:p>
            <a:r>
              <a:rPr lang="en-US" b="1" dirty="0"/>
              <a:t>Suggested dosage: </a:t>
            </a:r>
            <a:r>
              <a:rPr lang="en-US" dirty="0"/>
              <a:t>You can buy it in liquid or capsule form. Follow the package instructions; a small amount goes a long way. </a:t>
            </a:r>
          </a:p>
          <a:p>
            <a:endParaRPr lang="en-US" dirty="0"/>
          </a:p>
        </p:txBody>
      </p:sp>
    </p:spTree>
    <p:extLst>
      <p:ext uri="{BB962C8B-B14F-4D97-AF65-F5344CB8AC3E}">
        <p14:creationId xmlns:p14="http://schemas.microsoft.com/office/powerpoint/2010/main" val="90626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lorophyll-hemoglobin.jpg"/>
          <p:cNvPicPr>
            <a:picLocks noGrp="1" noChangeAspect="1"/>
          </p:cNvPicPr>
          <p:nvPr>
            <p:ph idx="1"/>
          </p:nvPr>
        </p:nvPicPr>
        <p:blipFill>
          <a:blip r:embed="rId2">
            <a:extLst>
              <a:ext uri="{28A0092B-C50C-407E-A947-70E740481C1C}">
                <a14:useLocalDpi xmlns:a14="http://schemas.microsoft.com/office/drawing/2010/main" val="0"/>
              </a:ext>
            </a:extLst>
          </a:blip>
          <a:srcRect t="18965" b="18965"/>
          <a:stretch>
            <a:fillRect/>
          </a:stretch>
        </p:blipFill>
        <p:spPr>
          <a:xfrm>
            <a:off x="704784" y="1546850"/>
            <a:ext cx="7945394" cy="3287791"/>
          </a:xfrm>
        </p:spPr>
      </p:pic>
    </p:spTree>
    <p:extLst>
      <p:ext uri="{BB962C8B-B14F-4D97-AF65-F5344CB8AC3E}">
        <p14:creationId xmlns:p14="http://schemas.microsoft.com/office/powerpoint/2010/main" val="764196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5686" y="332463"/>
            <a:ext cx="7929023" cy="1475299"/>
          </a:xfrm>
        </p:spPr>
        <p:txBody>
          <a:bodyPr>
            <a:normAutofit/>
          </a:bodyPr>
          <a:lstStyle/>
          <a:p>
            <a:r>
              <a:rPr lang="en-US" dirty="0" smtClean="0"/>
              <a:t>Cancer-Free HACK: One juice everyday</a:t>
            </a:r>
            <a:endParaRPr lang="en-US" dirty="0"/>
          </a:p>
        </p:txBody>
      </p:sp>
      <p:sp>
        <p:nvSpPr>
          <p:cNvPr id="5" name="Content Placeholder 2"/>
          <p:cNvSpPr>
            <a:spLocks noGrp="1"/>
          </p:cNvSpPr>
          <p:nvPr>
            <p:ph idx="1"/>
          </p:nvPr>
        </p:nvSpPr>
        <p:spPr>
          <a:xfrm>
            <a:off x="455686" y="1521725"/>
            <a:ext cx="7929023" cy="4842865"/>
          </a:xfrm>
        </p:spPr>
        <p:txBody>
          <a:bodyPr>
            <a:normAutofit fontScale="55000" lnSpcReduction="20000"/>
          </a:bodyPr>
          <a:lstStyle/>
          <a:p>
            <a:pPr marL="0" indent="0">
              <a:buNone/>
            </a:pPr>
            <a:r>
              <a:rPr lang="en-US" dirty="0"/>
              <a:t>Drink at Least One Juice Daily </a:t>
            </a:r>
          </a:p>
          <a:p>
            <a:r>
              <a:rPr lang="en-US" dirty="0"/>
              <a:t>When I committed myself to healing, I researched ways to put high amounts of nutrition in my body as quickly as possible. I knew that to support my immune system so that it could play its role in healing my body, I would have to essentially feast on nutrients. Having deprived my body of proper foods for many years, I knew my body didn’t have the resources it needed to function properly and keep me well. </a:t>
            </a:r>
          </a:p>
          <a:p>
            <a:r>
              <a:rPr lang="en-US" dirty="0"/>
              <a:t>I learned that an extremely fast way to get the vitamins and phytochemicals we need is to drink fresh juices. An alternative method of healing is for a </a:t>
            </a:r>
            <a:r>
              <a:rPr lang="en-US" dirty="0" err="1"/>
              <a:t>quali</a:t>
            </a:r>
            <a:r>
              <a:rPr lang="en-US" dirty="0"/>
              <a:t> </a:t>
            </a:r>
            <a:r>
              <a:rPr lang="en-US" dirty="0" err="1"/>
              <a:t>ed</a:t>
            </a:r>
            <a:r>
              <a:rPr lang="en-US" dirty="0"/>
              <a:t> health-care practitioner to give an antioxidant-rich vitamin drip from an IV. However, I knew that wasn’t for me. (I don’t like needles and the cost was prohibitive.) Intuitively, I knew that through daily juicing, my cells would be nourished and detoxified. </a:t>
            </a:r>
          </a:p>
          <a:p>
            <a:r>
              <a:rPr lang="en-US" dirty="0"/>
              <a:t>Every time I had a juice, I imagined it as liquid medicine going into my bloodstream and pumping energy straight into my cells. I visualized cancer cells and my cravings for junk food being forced out of my body. I knew that the nutrients I was taking in were helping me create new cells and build a new body. </a:t>
            </a:r>
          </a:p>
          <a:p>
            <a:endParaRPr lang="en-US" dirty="0"/>
          </a:p>
        </p:txBody>
      </p:sp>
    </p:spTree>
    <p:extLst>
      <p:ext uri="{BB962C8B-B14F-4D97-AF65-F5344CB8AC3E}">
        <p14:creationId xmlns:p14="http://schemas.microsoft.com/office/powerpoint/2010/main" val="1525293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51913" y="251407"/>
            <a:ext cx="8614218" cy="1537324"/>
          </a:xfrm>
        </p:spPr>
        <p:txBody>
          <a:bodyPr/>
          <a:lstStyle/>
          <a:p>
            <a:pPr algn="ctr"/>
            <a:r>
              <a:rPr lang="de-DE" dirty="0" smtClean="0"/>
              <a:t>BENTONITE CLAY</a:t>
            </a:r>
            <a:endParaRPr lang="en-US" dirty="0"/>
          </a:p>
        </p:txBody>
      </p:sp>
      <p:sp>
        <p:nvSpPr>
          <p:cNvPr id="7" name="Content Placeholder 2"/>
          <p:cNvSpPr>
            <a:spLocks noGrp="1"/>
          </p:cNvSpPr>
          <p:nvPr>
            <p:ph idx="1"/>
          </p:nvPr>
        </p:nvSpPr>
        <p:spPr>
          <a:xfrm>
            <a:off x="351913" y="1345044"/>
            <a:ext cx="8614218" cy="5662125"/>
          </a:xfrm>
        </p:spPr>
        <p:txBody>
          <a:bodyPr>
            <a:normAutofit fontScale="32500" lnSpcReduction="20000"/>
          </a:bodyPr>
          <a:lstStyle/>
          <a:p>
            <a:pPr marL="0" indent="0">
              <a:buNone/>
            </a:pPr>
            <a:r>
              <a:rPr lang="en-US" sz="4600" dirty="0" err="1" smtClean="0"/>
              <a:t>Bentonite</a:t>
            </a:r>
            <a:r>
              <a:rPr lang="en-US" sz="4600" dirty="0" smtClean="0"/>
              <a:t> </a:t>
            </a:r>
            <a:r>
              <a:rPr lang="en-US" sz="4600" dirty="0"/>
              <a:t>clay is ash that has accumulated from volcanoes over millions of years. This remarkable clay has magnetic properties that can assist us in expelling impurities, toxins, worms, </a:t>
            </a:r>
            <a:r>
              <a:rPr lang="en-US" sz="4600" dirty="0" smtClean="0"/>
              <a:t>parasites</a:t>
            </a:r>
            <a:r>
              <a:rPr lang="en-US" sz="4600" dirty="0"/>
              <a:t>, and heavy metals from the blood, gut, and body. It is a natural </a:t>
            </a:r>
            <a:r>
              <a:rPr lang="en-US" sz="4600" dirty="0" err="1"/>
              <a:t>chelator</a:t>
            </a:r>
            <a:r>
              <a:rPr lang="en-US" sz="4600" dirty="0"/>
              <a:t> that absorbs toxins so they can be excreted </a:t>
            </a:r>
            <a:r>
              <a:rPr lang="en-US" sz="4600" dirty="0" smtClean="0"/>
              <a:t>safely</a:t>
            </a:r>
            <a:r>
              <a:rPr lang="en-US" sz="4600" dirty="0"/>
              <a:t>. </a:t>
            </a:r>
            <a:r>
              <a:rPr lang="en-US" sz="4600" dirty="0" err="1"/>
              <a:t>Bentonite</a:t>
            </a:r>
            <a:r>
              <a:rPr lang="en-US" sz="4600" dirty="0"/>
              <a:t> clay contains an abundance of minerals, including magnesium, calcium, iron, potassium, and silica. </a:t>
            </a:r>
            <a:r>
              <a:rPr lang="en-US" sz="4600" dirty="0" smtClean="0"/>
              <a:t>There </a:t>
            </a:r>
            <a:r>
              <a:rPr lang="en-US" sz="4600" dirty="0"/>
              <a:t>are some great studies on </a:t>
            </a:r>
            <a:r>
              <a:rPr lang="en-US" sz="4600" dirty="0" err="1"/>
              <a:t>bentonite</a:t>
            </a:r>
            <a:r>
              <a:rPr lang="en-US" sz="4600" dirty="0"/>
              <a:t> clay and cancer, including one that talks about chickens with an accumulation of carcinogens in their tissue. After treatment, the chickens that received </a:t>
            </a:r>
            <a:r>
              <a:rPr lang="en-US" sz="4600" dirty="0" err="1"/>
              <a:t>bentonite</a:t>
            </a:r>
            <a:r>
              <a:rPr lang="en-US" sz="4600" dirty="0"/>
              <a:t> clay had reduced levels of </a:t>
            </a:r>
            <a:r>
              <a:rPr lang="en-US" sz="4600" dirty="0" err="1" smtClean="0"/>
              <a:t>aflatoxins</a:t>
            </a:r>
            <a:r>
              <a:rPr lang="en-US" sz="4600" dirty="0" smtClean="0"/>
              <a:t> </a:t>
            </a:r>
            <a:r>
              <a:rPr lang="en-US" sz="4600" dirty="0"/>
              <a:t>in their livers and increased longevity. </a:t>
            </a:r>
          </a:p>
          <a:p>
            <a:pPr marL="0" indent="0">
              <a:buNone/>
            </a:pPr>
            <a:r>
              <a:rPr lang="en-US" sz="4600" dirty="0"/>
              <a:t>This is one of the known </a:t>
            </a:r>
            <a:r>
              <a:rPr lang="en-US" sz="4600" dirty="0" smtClean="0"/>
              <a:t>benefits </a:t>
            </a:r>
            <a:r>
              <a:rPr lang="en-US" sz="4600" dirty="0"/>
              <a:t>of drinking </a:t>
            </a:r>
            <a:r>
              <a:rPr lang="en-US" sz="4600" dirty="0" err="1"/>
              <a:t>bentonite</a:t>
            </a:r>
            <a:r>
              <a:rPr lang="en-US" sz="4600" dirty="0"/>
              <a:t> clay—it assists the liver in the natural </a:t>
            </a:r>
            <a:r>
              <a:rPr lang="en-US" sz="4600" dirty="0" smtClean="0"/>
              <a:t>detoxification </a:t>
            </a:r>
            <a:r>
              <a:rPr lang="en-US" sz="4600" dirty="0"/>
              <a:t>process to ensure toxins are kept out. The clay absorbs toxins, which are then expelled with the remnants of the clay when we poop. </a:t>
            </a:r>
          </a:p>
          <a:p>
            <a:pPr marL="0" indent="0">
              <a:buNone/>
            </a:pPr>
            <a:r>
              <a:rPr lang="en-US" sz="4600" dirty="0"/>
              <a:t>Based on different studies, here are two things the clay does. </a:t>
            </a:r>
            <a:r>
              <a:rPr lang="en-US" sz="4600" dirty="0" smtClean="0"/>
              <a:t>An </a:t>
            </a:r>
            <a:r>
              <a:rPr lang="en-US" sz="4600" dirty="0"/>
              <a:t>in vitro study showed the clay inhibits the growth of spinal cord and brain tumors (</a:t>
            </a:r>
            <a:r>
              <a:rPr lang="en-US" sz="4600" dirty="0" err="1"/>
              <a:t>glioblastomas</a:t>
            </a:r>
            <a:r>
              <a:rPr lang="en-US" sz="4600" dirty="0"/>
              <a:t>)</a:t>
            </a:r>
            <a:r>
              <a:rPr lang="en-US" sz="4600" dirty="0" smtClean="0"/>
              <a:t>.</a:t>
            </a:r>
            <a:r>
              <a:rPr lang="en-US" sz="4600" dirty="0"/>
              <a:t> </a:t>
            </a:r>
            <a:r>
              <a:rPr lang="en-US" sz="4600" dirty="0" smtClean="0"/>
              <a:t>Researchers </a:t>
            </a:r>
            <a:r>
              <a:rPr lang="en-US" sz="4600" dirty="0"/>
              <a:t>tested the urine of people in an at</a:t>
            </a:r>
            <a:r>
              <a:rPr lang="en-US" sz="4600" dirty="0" smtClean="0"/>
              <a:t>-risk </a:t>
            </a:r>
            <a:r>
              <a:rPr lang="en-US" sz="4600" dirty="0"/>
              <a:t>population and found that the clay reduces the bioavailability of carcinogens </a:t>
            </a:r>
            <a:r>
              <a:rPr lang="en-US" sz="4600" dirty="0" smtClean="0"/>
              <a:t>(</a:t>
            </a:r>
            <a:r>
              <a:rPr lang="en-US" sz="4600" dirty="0" err="1" smtClean="0"/>
              <a:t>aflatoxins</a:t>
            </a:r>
            <a:r>
              <a:rPr lang="en-US" sz="4600" dirty="0" smtClean="0"/>
              <a:t> </a:t>
            </a:r>
            <a:r>
              <a:rPr lang="en-US" sz="4600" dirty="0"/>
              <a:t>and </a:t>
            </a:r>
            <a:r>
              <a:rPr lang="en-US" sz="4600" dirty="0" err="1"/>
              <a:t>fumonisins</a:t>
            </a:r>
            <a:r>
              <a:rPr lang="en-US" sz="4600" dirty="0"/>
              <a:t>). It reduces our risk of liver cancer (hepatocellular carcinoma) and esophageal cancer</a:t>
            </a:r>
            <a:r>
              <a:rPr lang="en-US" sz="4600" dirty="0" smtClean="0"/>
              <a:t>.</a:t>
            </a:r>
          </a:p>
          <a:p>
            <a:pPr marL="0" indent="0">
              <a:buNone/>
            </a:pPr>
            <a:endParaRPr lang="en-US" sz="4600" b="1" dirty="0" smtClean="0"/>
          </a:p>
          <a:p>
            <a:pPr marL="0" indent="0">
              <a:buNone/>
            </a:pPr>
            <a:r>
              <a:rPr lang="en-US" sz="4600" b="1" dirty="0" smtClean="0"/>
              <a:t>BENTONITE </a:t>
            </a:r>
            <a:r>
              <a:rPr lang="en-US" sz="4600" b="1" dirty="0"/>
              <a:t>CLAY DRINK </a:t>
            </a:r>
            <a:endParaRPr lang="en-US" sz="4600" dirty="0"/>
          </a:p>
          <a:p>
            <a:pPr marL="0" indent="0">
              <a:buNone/>
            </a:pPr>
            <a:r>
              <a:rPr lang="en-US" sz="4600" dirty="0"/>
              <a:t>Use a wooden spoon to mix the clay into the water, because </a:t>
            </a:r>
            <a:r>
              <a:rPr lang="en-US" sz="4600" dirty="0" smtClean="0"/>
              <a:t>a </a:t>
            </a:r>
            <a:r>
              <a:rPr lang="en-US" sz="4600" dirty="0"/>
              <a:t>metal utensil will change the molecular structure. </a:t>
            </a:r>
            <a:endParaRPr lang="en-US" sz="4600" dirty="0" smtClean="0"/>
          </a:p>
          <a:p>
            <a:pPr marL="0" indent="0">
              <a:buNone/>
            </a:pPr>
            <a:r>
              <a:rPr lang="en-US" sz="4600" i="1" dirty="0" smtClean="0"/>
              <a:t>Total </a:t>
            </a:r>
            <a:r>
              <a:rPr lang="en-US" sz="4600" i="1" dirty="0"/>
              <a:t>time: 5 minutes Makes 1 serving </a:t>
            </a:r>
            <a:endParaRPr lang="en-US" sz="4600" dirty="0"/>
          </a:p>
          <a:p>
            <a:r>
              <a:rPr lang="en-US" sz="4600" dirty="0"/>
              <a:t>Ingredients: </a:t>
            </a:r>
            <a:r>
              <a:rPr lang="en-US" sz="4600" dirty="0" smtClean="0"/>
              <a:t>1 </a:t>
            </a:r>
            <a:r>
              <a:rPr lang="en-US" sz="4600" dirty="0"/>
              <a:t>teaspoon </a:t>
            </a:r>
            <a:r>
              <a:rPr lang="en-US" sz="4600" dirty="0" err="1"/>
              <a:t>bentonite</a:t>
            </a:r>
            <a:r>
              <a:rPr lang="en-US" sz="4600" dirty="0"/>
              <a:t> clay </a:t>
            </a:r>
            <a:r>
              <a:rPr lang="en-US" sz="4600" dirty="0" smtClean="0"/>
              <a:t>and 1 </a:t>
            </a:r>
            <a:r>
              <a:rPr lang="en-US" sz="4600" dirty="0"/>
              <a:t>cup </a:t>
            </a:r>
            <a:r>
              <a:rPr lang="en-US" sz="4600" dirty="0" smtClean="0"/>
              <a:t>filtered </a:t>
            </a:r>
            <a:r>
              <a:rPr lang="en-US" sz="4600" dirty="0"/>
              <a:t>water </a:t>
            </a:r>
          </a:p>
          <a:p>
            <a:r>
              <a:rPr lang="en-US" sz="4600" dirty="0"/>
              <a:t>Actions: </a:t>
            </a:r>
            <a:r>
              <a:rPr lang="en-US" sz="4600" dirty="0" smtClean="0"/>
              <a:t> Use </a:t>
            </a:r>
            <a:r>
              <a:rPr lang="en-US" sz="4600" dirty="0"/>
              <a:t>a wooden spoon to mix the clay into the water, stirring until there are no lumps. </a:t>
            </a:r>
          </a:p>
          <a:p>
            <a:r>
              <a:rPr lang="en-US" sz="4600" dirty="0"/>
              <a:t>Tip: </a:t>
            </a:r>
            <a:r>
              <a:rPr lang="en-US" sz="4600" dirty="0" smtClean="0"/>
              <a:t>If </a:t>
            </a:r>
            <a:r>
              <a:rPr lang="en-US" sz="4600" dirty="0"/>
              <a:t>you let this drink sit for 30 minutes before stirring, lumps often dissolve on their own, making it possible to </a:t>
            </a:r>
            <a:endParaRPr lang="en-US" sz="4600" dirty="0" smtClean="0"/>
          </a:p>
          <a:p>
            <a:pPr marL="0" indent="0">
              <a:buNone/>
            </a:pPr>
            <a:r>
              <a:rPr lang="en-US" sz="4600" dirty="0" smtClean="0"/>
              <a:t>achieve </a:t>
            </a:r>
            <a:r>
              <a:rPr lang="en-US" sz="4600" dirty="0"/>
              <a:t>a smoother consistency. </a:t>
            </a:r>
          </a:p>
          <a:p>
            <a:pPr marL="0" indent="0">
              <a:buNone/>
            </a:pPr>
            <a:r>
              <a:rPr lang="en-US" sz="4600" dirty="0"/>
              <a:t>Calories: 0 | Protein: 0g | Carbs: 0g | Dietary Fiber: 0g | Fat: 0g | Vitamin C: 0mg | Vitamin D: 0 IU | Vitamin E: 0mg | </a:t>
            </a:r>
            <a:endParaRPr lang="en-US" sz="4600" dirty="0" smtClean="0"/>
          </a:p>
          <a:p>
            <a:pPr marL="0" indent="0">
              <a:buNone/>
            </a:pPr>
            <a:r>
              <a:rPr lang="en-US" sz="4600" dirty="0" smtClean="0"/>
              <a:t>Calcium</a:t>
            </a:r>
            <a:r>
              <a:rPr lang="en-US" sz="4600" dirty="0"/>
              <a:t>: 7.1mg | Iron: 0mg | Magnesium: 2.3mg | Potassium: 0mg </a:t>
            </a:r>
            <a:r>
              <a:rPr lang="en-US" sz="4600" dirty="0" smtClean="0"/>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90842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39505" y="365125"/>
            <a:ext cx="8257330" cy="1325563"/>
          </a:xfrm>
        </p:spPr>
        <p:txBody>
          <a:bodyPr/>
          <a:lstStyle/>
          <a:p>
            <a:pPr algn="ctr"/>
            <a:r>
              <a:rPr lang="en-US" dirty="0" err="1" smtClean="0"/>
              <a:t>Bentonite</a:t>
            </a:r>
            <a:r>
              <a:rPr lang="en-US" dirty="0" smtClean="0"/>
              <a:t> Clay Drink</a:t>
            </a:r>
            <a:endParaRPr lang="en-US" dirty="0"/>
          </a:p>
        </p:txBody>
      </p:sp>
      <p:pic>
        <p:nvPicPr>
          <p:cNvPr id="5" name="Picture 4" descr="Bentonite-Clay-Water-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804" y="1690688"/>
            <a:ext cx="4058119" cy="2718940"/>
          </a:xfrm>
          <a:prstGeom prst="rect">
            <a:avLst/>
          </a:prstGeom>
        </p:spPr>
      </p:pic>
      <p:pic>
        <p:nvPicPr>
          <p:cNvPr id="6" name="Picture 5" descr="bentonite-clay-1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05" y="1672003"/>
            <a:ext cx="3645746" cy="2737625"/>
          </a:xfrm>
          <a:prstGeom prst="rect">
            <a:avLst/>
          </a:prstGeom>
        </p:spPr>
      </p:pic>
    </p:spTree>
    <p:extLst>
      <p:ext uri="{BB962C8B-B14F-4D97-AF65-F5344CB8AC3E}">
        <p14:creationId xmlns:p14="http://schemas.microsoft.com/office/powerpoint/2010/main" val="4106902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6779" y="365125"/>
            <a:ext cx="8282433" cy="1325563"/>
          </a:xfrm>
        </p:spPr>
        <p:txBody>
          <a:bodyPr>
            <a:normAutofit fontScale="90000"/>
          </a:bodyPr>
          <a:lstStyle/>
          <a:p>
            <a:pPr algn="ctr"/>
            <a:r>
              <a:rPr lang="en-US" dirty="0" smtClean="0"/>
              <a:t>AVOID </a:t>
            </a:r>
            <a:r>
              <a:rPr lang="en-US" dirty="0"/>
              <a:t>THE 15 MOST </a:t>
            </a:r>
            <a:r>
              <a:rPr lang="en-US" dirty="0" smtClean="0"/>
              <a:t>TOXIC </a:t>
            </a:r>
            <a:br>
              <a:rPr lang="en-US" dirty="0" smtClean="0"/>
            </a:br>
            <a:r>
              <a:rPr lang="en-US" dirty="0" smtClean="0"/>
              <a:t>FOODS </a:t>
            </a:r>
            <a:r>
              <a:rPr lang="en-US" dirty="0"/>
              <a:t>ON THE PLANET </a:t>
            </a:r>
            <a:r>
              <a:rPr lang="en-US" dirty="0" smtClean="0"/>
              <a:t/>
            </a:r>
            <a:br>
              <a:rPr lang="en-US" dirty="0" smtClean="0"/>
            </a:br>
            <a:r>
              <a:rPr lang="en-US" dirty="0" smtClean="0"/>
              <a:t>What you don’t know may kill you -</a:t>
            </a:r>
            <a:endParaRPr lang="en-US" dirty="0"/>
          </a:p>
        </p:txBody>
      </p:sp>
      <p:sp>
        <p:nvSpPr>
          <p:cNvPr id="5" name="Content Placeholder 2"/>
          <p:cNvSpPr>
            <a:spLocks noGrp="1"/>
          </p:cNvSpPr>
          <p:nvPr>
            <p:ph idx="1"/>
          </p:nvPr>
        </p:nvSpPr>
        <p:spPr>
          <a:xfrm>
            <a:off x="256779" y="2274154"/>
            <a:ext cx="8282433" cy="4351338"/>
          </a:xfrm>
        </p:spPr>
        <p:txBody>
          <a:bodyPr>
            <a:normAutofit fontScale="40000" lnSpcReduction="20000"/>
          </a:bodyPr>
          <a:lstStyle/>
          <a:p>
            <a:pPr marL="0" indent="0">
              <a:buNone/>
            </a:pPr>
            <a:r>
              <a:rPr lang="en-US" dirty="0"/>
              <a:t>I hope this information can be taught in schools someday, so children can get a great head start in knowing what foods to avoid, both as their bodies and minds are developing and for the rest of their lives. Even if we are not able to eliminate all of these items from our diet completely, every human being should at least cut down on their intake of these substances. </a:t>
            </a:r>
            <a:endParaRPr lang="en-US" dirty="0" smtClean="0"/>
          </a:p>
          <a:p>
            <a:pPr marL="0" indent="0">
              <a:buNone/>
            </a:pPr>
            <a:r>
              <a:rPr lang="en-US" dirty="0" smtClean="0"/>
              <a:t>1. Refined </a:t>
            </a:r>
            <a:r>
              <a:rPr lang="en-US" dirty="0"/>
              <a:t>sugar: white sugar, brown sugar, and corn syrup </a:t>
            </a:r>
            <a:endParaRPr lang="en-US" dirty="0" smtClean="0"/>
          </a:p>
          <a:p>
            <a:pPr marL="0" indent="0">
              <a:buNone/>
            </a:pPr>
            <a:r>
              <a:rPr lang="en-US" dirty="0" smtClean="0"/>
              <a:t>2. Food </a:t>
            </a:r>
            <a:r>
              <a:rPr lang="en-US" dirty="0"/>
              <a:t>additives: </a:t>
            </a:r>
            <a:r>
              <a:rPr lang="en-US" dirty="0" smtClean="0"/>
              <a:t>artificial </a:t>
            </a:r>
            <a:r>
              <a:rPr lang="en-US" dirty="0"/>
              <a:t>sweeteners (e.g., aspartame), stabilizers, and preservatives (e.g., benzoate) </a:t>
            </a:r>
            <a:endParaRPr lang="en-US" dirty="0" smtClean="0"/>
          </a:p>
          <a:p>
            <a:pPr marL="0" indent="0">
              <a:buNone/>
            </a:pPr>
            <a:r>
              <a:rPr lang="en-US" dirty="0" smtClean="0"/>
              <a:t>3. Soda </a:t>
            </a:r>
            <a:endParaRPr lang="en-US" dirty="0"/>
          </a:p>
          <a:p>
            <a:pPr marL="0" indent="0">
              <a:buNone/>
            </a:pPr>
            <a:r>
              <a:rPr lang="en-US" dirty="0" smtClean="0"/>
              <a:t>4. Food </a:t>
            </a:r>
            <a:r>
              <a:rPr lang="en-US" dirty="0"/>
              <a:t>from cans and plastics made with BPA </a:t>
            </a:r>
            <a:endParaRPr lang="en-US" dirty="0" smtClean="0"/>
          </a:p>
          <a:p>
            <a:pPr marL="0" indent="0">
              <a:buNone/>
            </a:pPr>
            <a:r>
              <a:rPr lang="en-US" dirty="0" smtClean="0"/>
              <a:t>5. Genetically modified </a:t>
            </a:r>
            <a:r>
              <a:rPr lang="en-US" dirty="0"/>
              <a:t>organisms (GMOs) </a:t>
            </a:r>
            <a:endParaRPr lang="en-US" dirty="0" smtClean="0"/>
          </a:p>
          <a:p>
            <a:pPr marL="0" indent="0">
              <a:buNone/>
            </a:pPr>
            <a:r>
              <a:rPr lang="en-US" dirty="0" smtClean="0"/>
              <a:t>6. Conventional </a:t>
            </a:r>
            <a:r>
              <a:rPr lang="en-US" dirty="0"/>
              <a:t>white our (GMO), which contains gluten </a:t>
            </a:r>
            <a:endParaRPr lang="en-US" dirty="0" smtClean="0"/>
          </a:p>
          <a:p>
            <a:pPr marL="0" indent="0">
              <a:buNone/>
            </a:pPr>
            <a:r>
              <a:rPr lang="en-US" dirty="0" smtClean="0"/>
              <a:t>7. Excessive </a:t>
            </a:r>
            <a:r>
              <a:rPr lang="en-US" dirty="0"/>
              <a:t>alcohol </a:t>
            </a:r>
            <a:endParaRPr lang="en-US" dirty="0" smtClean="0"/>
          </a:p>
          <a:p>
            <a:pPr marL="0" indent="0">
              <a:buNone/>
            </a:pPr>
            <a:r>
              <a:rPr lang="en-US" dirty="0" smtClean="0"/>
              <a:t>8. Meat </a:t>
            </a:r>
            <a:r>
              <a:rPr lang="en-US" dirty="0"/>
              <a:t>from animals treated with hormones or fed nonorganic food </a:t>
            </a:r>
            <a:endParaRPr lang="en-US" dirty="0" smtClean="0"/>
          </a:p>
          <a:p>
            <a:pPr marL="0" indent="0">
              <a:buNone/>
            </a:pPr>
            <a:r>
              <a:rPr lang="en-US" dirty="0" smtClean="0"/>
              <a:t>9. Meats </a:t>
            </a:r>
            <a:r>
              <a:rPr lang="en-US" dirty="0"/>
              <a:t>that are charred or processed </a:t>
            </a:r>
            <a:endParaRPr lang="en-US" dirty="0" smtClean="0"/>
          </a:p>
          <a:p>
            <a:pPr marL="0" indent="0">
              <a:buNone/>
            </a:pPr>
            <a:r>
              <a:rPr lang="en-US" dirty="0" smtClean="0"/>
              <a:t>10. Nonorganic </a:t>
            </a:r>
            <a:r>
              <a:rPr lang="en-US" dirty="0"/>
              <a:t>fruits and vegetables </a:t>
            </a:r>
            <a:endParaRPr lang="en-US" dirty="0" smtClean="0"/>
          </a:p>
          <a:p>
            <a:pPr marL="0" indent="0">
              <a:buNone/>
            </a:pPr>
            <a:r>
              <a:rPr lang="en-US" dirty="0" smtClean="0"/>
              <a:t>11. Nonorganic </a:t>
            </a:r>
            <a:r>
              <a:rPr lang="en-US" dirty="0"/>
              <a:t>dairy products </a:t>
            </a:r>
            <a:endParaRPr lang="en-US" dirty="0" smtClean="0"/>
          </a:p>
          <a:p>
            <a:pPr marL="0" indent="0">
              <a:buNone/>
            </a:pPr>
            <a:r>
              <a:rPr lang="en-US" dirty="0" smtClean="0"/>
              <a:t>12. Farmed </a:t>
            </a:r>
            <a:r>
              <a:rPr lang="en-US" dirty="0"/>
              <a:t>seafood </a:t>
            </a:r>
            <a:endParaRPr lang="en-US" dirty="0" smtClean="0"/>
          </a:p>
          <a:p>
            <a:pPr marL="0" indent="0">
              <a:buNone/>
            </a:pPr>
            <a:r>
              <a:rPr lang="en-US" dirty="0" smtClean="0"/>
              <a:t>13. Pasteurized </a:t>
            </a:r>
            <a:r>
              <a:rPr lang="en-US" dirty="0"/>
              <a:t>food </a:t>
            </a:r>
            <a:endParaRPr lang="en-US" dirty="0" smtClean="0"/>
          </a:p>
          <a:p>
            <a:pPr marL="0" indent="0">
              <a:buNone/>
            </a:pPr>
            <a:r>
              <a:rPr lang="en-US" dirty="0" smtClean="0"/>
              <a:t>14. Foods </a:t>
            </a:r>
            <a:r>
              <a:rPr lang="en-US" dirty="0"/>
              <a:t>containing trans fats and partially hydrogenated oils (for example, margarine and processed cakes, cookies, and potato chips) </a:t>
            </a:r>
            <a:endParaRPr lang="en-US" dirty="0" smtClean="0"/>
          </a:p>
          <a:p>
            <a:pPr marL="0" indent="0">
              <a:buNone/>
            </a:pPr>
            <a:r>
              <a:rPr lang="en-US" dirty="0" smtClean="0"/>
              <a:t>15. Microwaved </a:t>
            </a:r>
            <a:r>
              <a:rPr lang="en-US" dirty="0"/>
              <a:t>food </a:t>
            </a:r>
          </a:p>
          <a:p>
            <a:pPr marL="0" indent="0">
              <a:buNone/>
            </a:pPr>
            <a:endParaRPr lang="en-US" dirty="0"/>
          </a:p>
          <a:p>
            <a:endParaRPr lang="en-US" dirty="0"/>
          </a:p>
        </p:txBody>
      </p:sp>
    </p:spTree>
    <p:extLst>
      <p:ext uri="{BB962C8B-B14F-4D97-AF65-F5344CB8AC3E}">
        <p14:creationId xmlns:p14="http://schemas.microsoft.com/office/powerpoint/2010/main" val="3057684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09784" y="365125"/>
            <a:ext cx="8280937" cy="1584222"/>
          </a:xfrm>
        </p:spPr>
        <p:txBody>
          <a:bodyPr>
            <a:normAutofit/>
          </a:bodyPr>
          <a:lstStyle/>
          <a:p>
            <a:r>
              <a:rPr lang="en-US" dirty="0"/>
              <a:t>R</a:t>
            </a:r>
            <a:r>
              <a:rPr lang="en-US" dirty="0" smtClean="0"/>
              <a:t>easons </a:t>
            </a:r>
            <a:r>
              <a:rPr lang="en-US" dirty="0"/>
              <a:t>To </a:t>
            </a:r>
            <a:r>
              <a:rPr lang="en-US" dirty="0" smtClean="0"/>
              <a:t>Cut Out Refined </a:t>
            </a:r>
            <a:r>
              <a:rPr lang="en-US" dirty="0"/>
              <a:t>S</a:t>
            </a:r>
            <a:r>
              <a:rPr lang="en-US" dirty="0" smtClean="0"/>
              <a:t>ugars </a:t>
            </a:r>
            <a:r>
              <a:rPr lang="en-US" dirty="0"/>
              <a:t/>
            </a:r>
            <a:br>
              <a:rPr lang="en-US" dirty="0"/>
            </a:br>
            <a:endParaRPr lang="en-US" dirty="0"/>
          </a:p>
        </p:txBody>
      </p:sp>
      <p:sp>
        <p:nvSpPr>
          <p:cNvPr id="5" name="Content Placeholder 2"/>
          <p:cNvSpPr>
            <a:spLocks noGrp="1"/>
          </p:cNvSpPr>
          <p:nvPr>
            <p:ph idx="1"/>
          </p:nvPr>
        </p:nvSpPr>
        <p:spPr>
          <a:xfrm>
            <a:off x="409784" y="1332466"/>
            <a:ext cx="8280937" cy="5200420"/>
          </a:xfrm>
        </p:spPr>
        <p:txBody>
          <a:bodyPr>
            <a:normAutofit fontScale="70000" lnSpcReduction="20000"/>
          </a:bodyPr>
          <a:lstStyle/>
          <a:p>
            <a:r>
              <a:rPr lang="en-US" dirty="0"/>
              <a:t>Cancer cells are basically “addicted” to </a:t>
            </a:r>
            <a:r>
              <a:rPr lang="en-US" dirty="0" smtClean="0"/>
              <a:t>refined </a:t>
            </a:r>
            <a:r>
              <a:rPr lang="en-US" dirty="0"/>
              <a:t>sugar. In fact, when they can’t consume enough, they begin to die. The sugar molecules feed the cancer, creating an environment in the body in which it can thrive. For these reasons, highly processed sugar (which has no nutritional value) should be banned, especially in hospitals and schools. </a:t>
            </a:r>
          </a:p>
          <a:p>
            <a:r>
              <a:rPr lang="en-US" dirty="0"/>
              <a:t>Sugar creates problems for the body, the mind, and the emotions. The average American consumes way too much sugar—152 pounds a year. Every time sugar is consumed, it triggers the release of the hormone insulin, which causes blood sugar to drop. Then there are cravings for more glucose (the molecule in table sugar), and the cycle is perpetuated. It leads to crazy swings in energy and mood—real highs and lows. </a:t>
            </a:r>
          </a:p>
          <a:p>
            <a:r>
              <a:rPr lang="en-US" dirty="0"/>
              <a:t>The bottom line is: If you cut white sugar out of your diet, you will reduce your risk of cancer. Cancer is ravenous for sugar. </a:t>
            </a:r>
          </a:p>
          <a:p>
            <a:endParaRPr lang="en-US" dirty="0"/>
          </a:p>
          <a:p>
            <a:endParaRPr lang="en-US" dirty="0"/>
          </a:p>
        </p:txBody>
      </p:sp>
      <p:sp>
        <p:nvSpPr>
          <p:cNvPr id="6" name="TextBox 5"/>
          <p:cNvSpPr txBox="1"/>
          <p:nvPr/>
        </p:nvSpPr>
        <p:spPr>
          <a:xfrm>
            <a:off x="8966131" y="475814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49487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5686" y="347763"/>
            <a:ext cx="8250335" cy="1579012"/>
          </a:xfrm>
        </p:spPr>
        <p:txBody>
          <a:bodyPr>
            <a:normAutofit fontScale="90000"/>
          </a:bodyPr>
          <a:lstStyle/>
          <a:p>
            <a:r>
              <a:rPr lang="en-US" dirty="0"/>
              <a:t>R</a:t>
            </a:r>
            <a:r>
              <a:rPr lang="en-US" dirty="0" smtClean="0"/>
              <a:t>easons </a:t>
            </a:r>
            <a:r>
              <a:rPr lang="en-US" dirty="0"/>
              <a:t>To </a:t>
            </a:r>
            <a:r>
              <a:rPr lang="en-US" dirty="0" smtClean="0"/>
              <a:t>Cut Out Artificial </a:t>
            </a:r>
            <a:r>
              <a:rPr lang="en-US" dirty="0"/>
              <a:t>Food </a:t>
            </a:r>
            <a:r>
              <a:rPr lang="en-US" dirty="0" smtClean="0"/>
              <a:t>Additives </a:t>
            </a:r>
            <a:r>
              <a:rPr lang="en-US" dirty="0"/>
              <a:t/>
            </a:r>
            <a:br>
              <a:rPr lang="en-US" dirty="0"/>
            </a:br>
            <a:endParaRPr lang="en-US" dirty="0"/>
          </a:p>
        </p:txBody>
      </p:sp>
      <p:sp>
        <p:nvSpPr>
          <p:cNvPr id="5" name="Content Placeholder 2"/>
          <p:cNvSpPr>
            <a:spLocks noGrp="1"/>
          </p:cNvSpPr>
          <p:nvPr>
            <p:ph idx="1"/>
          </p:nvPr>
        </p:nvSpPr>
        <p:spPr>
          <a:xfrm>
            <a:off x="455686" y="1426065"/>
            <a:ext cx="8250335" cy="5183318"/>
          </a:xfrm>
        </p:spPr>
        <p:txBody>
          <a:bodyPr>
            <a:normAutofit fontScale="70000" lnSpcReduction="20000"/>
          </a:bodyPr>
          <a:lstStyle/>
          <a:p>
            <a:r>
              <a:rPr lang="en-US" dirty="0"/>
              <a:t>One of the most common, and toxic, preservatives in processed foods is benzoic acid. Sodium benzoate (the salt form of benzoic acid) is used in foods like processed fruit juice, syrup, jams, jelly, preserves, sauerkraut, pickles, and so on. Its purpose is to keep them from spoiling by limiting the growth of microbes. Sometimes, when benzoic acid comes into contact with citric acid, it is converted into benzene, a chemical that has been linked to leukemia and other blood cancers.3 Journalist Deborah Mitchell writes: “In a laboratory study, scientists evaluated the </a:t>
            </a:r>
            <a:r>
              <a:rPr lang="en-US" dirty="0" err="1"/>
              <a:t>genotoxic</a:t>
            </a:r>
            <a:r>
              <a:rPr lang="en-US" dirty="0"/>
              <a:t> impact of sodium benzoate in cultured human cells. They found that the chemical </a:t>
            </a:r>
            <a:r>
              <a:rPr lang="en-US" dirty="0" smtClean="0"/>
              <a:t>significantly </a:t>
            </a:r>
            <a:r>
              <a:rPr lang="en-US" dirty="0"/>
              <a:t>increased damage to DNA (which triggers cell mutation and cancer) when it was added to the cells in various concentrations.”4 </a:t>
            </a:r>
            <a:endParaRPr lang="en-US" dirty="0" smtClean="0"/>
          </a:p>
          <a:p>
            <a:r>
              <a:rPr lang="en-US" dirty="0"/>
              <a:t>Sodium benzoate and potassium benzoate were investigated and discovered to be toxic to living cells and an agent of mutation. Both damage chromosomes.5 Sodium nitrate and sodium nitrite were </a:t>
            </a:r>
            <a:r>
              <a:rPr lang="en-US" dirty="0" smtClean="0"/>
              <a:t>classified </a:t>
            </a:r>
            <a:r>
              <a:rPr lang="en-US" dirty="0"/>
              <a:t>by the International Agency for Research on Cancer as probably carcinogenic to humans, particularly in the colon.6 </a:t>
            </a:r>
          </a:p>
          <a:p>
            <a:endParaRPr lang="en-US" dirty="0"/>
          </a:p>
          <a:p>
            <a:endParaRPr lang="en-US" dirty="0"/>
          </a:p>
          <a:p>
            <a:endParaRPr lang="en-US" dirty="0"/>
          </a:p>
        </p:txBody>
      </p:sp>
    </p:spTree>
    <p:extLst>
      <p:ext uri="{BB962C8B-B14F-4D97-AF65-F5344CB8AC3E}">
        <p14:creationId xmlns:p14="http://schemas.microsoft.com/office/powerpoint/2010/main" val="3580191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397813" y="522614"/>
            <a:ext cx="8522416" cy="5796079"/>
          </a:xfrm>
        </p:spPr>
        <p:txBody>
          <a:bodyPr>
            <a:normAutofit fontScale="55000" lnSpcReduction="20000"/>
          </a:bodyPr>
          <a:lstStyle/>
          <a:p>
            <a:r>
              <a:rPr lang="en-US" sz="3800" dirty="0"/>
              <a:t>BHA and BHT (E320) are stabilizers for foods containing oils and fats whose purpose as additives is to keep those foods from becoming rancid too soon or under high heat. They are actually considered antioxidants. Found in potato chips, gum, cereal, frozen sausages, enriched rice, lard, shortening, candy, and gelatin, supposedly they’re safe for human consumption, but we know they cause cancer in lab rats—and, oh yeah, they’re used to manufacture rubber.7 Ick! </a:t>
            </a:r>
            <a:endParaRPr lang="en-US" sz="3800" dirty="0" smtClean="0"/>
          </a:p>
          <a:p>
            <a:r>
              <a:rPr lang="en-US" sz="3800" dirty="0" smtClean="0"/>
              <a:t>Artificial </a:t>
            </a:r>
            <a:r>
              <a:rPr lang="en-US" sz="3800" dirty="0"/>
              <a:t>sweeteners such as aspartame, saccharine, and sucralose generate damaging free radicals in the body when we digest them. Preliminary research suggests they may contribute to the development of urinary or bladder cancers.8 After digestion, they also can remain present in the liver, kidneys, and the brain for a while. Mental side effects can include headaches, migraines, dizziness, and mood swings. </a:t>
            </a:r>
            <a:endParaRPr lang="en-US" sz="3800" dirty="0" smtClean="0"/>
          </a:p>
          <a:p>
            <a:r>
              <a:rPr lang="en-US" sz="3800" dirty="0"/>
              <a:t>Food dye is carcinogenic partly because the body cannot digest it properly. The Center for Science in the Public Interest published a report titled “Food Dyes: A Rainbow of Risks,” laying out the evidence on nine common blue, red, green, orange, and yellow dyes that have been derived from petroleum products and coal tar—things we would never eat wittingly. And now you know, so you can avoid them!9 </a:t>
            </a:r>
          </a:p>
          <a:p>
            <a:endParaRPr lang="en-US" dirty="0"/>
          </a:p>
          <a:p>
            <a:endParaRPr lang="en-US" b="1" dirty="0"/>
          </a:p>
          <a:p>
            <a:endParaRPr lang="en-US" dirty="0"/>
          </a:p>
          <a:p>
            <a:endParaRPr lang="en-US" dirty="0"/>
          </a:p>
        </p:txBody>
      </p:sp>
    </p:spTree>
    <p:extLst>
      <p:ext uri="{BB962C8B-B14F-4D97-AF65-F5344CB8AC3E}">
        <p14:creationId xmlns:p14="http://schemas.microsoft.com/office/powerpoint/2010/main" val="3869108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1392" y="489170"/>
            <a:ext cx="8326839" cy="1325563"/>
          </a:xfrm>
        </p:spPr>
        <p:txBody>
          <a:bodyPr>
            <a:normAutofit fontScale="90000"/>
          </a:bodyPr>
          <a:lstStyle/>
          <a:p>
            <a:r>
              <a:rPr lang="en-US" dirty="0" smtClean="0"/>
              <a:t>LIVING </a:t>
            </a:r>
            <a:r>
              <a:rPr lang="en-US" dirty="0"/>
              <a:t>THE FOOD UPGRADE MIND-SET </a:t>
            </a:r>
            <a:br>
              <a:rPr lang="en-US" dirty="0"/>
            </a:br>
            <a:endParaRPr lang="en-US" dirty="0"/>
          </a:p>
        </p:txBody>
      </p:sp>
      <p:sp>
        <p:nvSpPr>
          <p:cNvPr id="5" name="Content Placeholder 2"/>
          <p:cNvSpPr>
            <a:spLocks noGrp="1"/>
          </p:cNvSpPr>
          <p:nvPr>
            <p:ph idx="1"/>
          </p:nvPr>
        </p:nvSpPr>
        <p:spPr>
          <a:xfrm>
            <a:off x="226177" y="1825418"/>
            <a:ext cx="8326839" cy="4351338"/>
          </a:xfrm>
        </p:spPr>
        <p:txBody>
          <a:bodyPr>
            <a:normAutofit fontScale="55000" lnSpcReduction="20000"/>
          </a:bodyPr>
          <a:lstStyle/>
          <a:p>
            <a:pPr marL="0" indent="0">
              <a:buNone/>
            </a:pPr>
            <a:r>
              <a:rPr lang="en-US" dirty="0"/>
              <a:t>After my </a:t>
            </a:r>
            <a:r>
              <a:rPr lang="en-US" dirty="0" smtClean="0"/>
              <a:t>diagnosis, I </a:t>
            </a:r>
            <a:r>
              <a:rPr lang="en-US" dirty="0"/>
              <a:t>still felt the urge to eat junk food. This troubled me very much, because I </a:t>
            </a:r>
            <a:r>
              <a:rPr lang="en-US" i="1" dirty="0"/>
              <a:t>knew </a:t>
            </a:r>
            <a:r>
              <a:rPr lang="en-US" dirty="0"/>
              <a:t>that </a:t>
            </a:r>
            <a:r>
              <a:rPr lang="en-US" dirty="0" smtClean="0"/>
              <a:t>eating </a:t>
            </a:r>
            <a:r>
              <a:rPr lang="en-US" dirty="0"/>
              <a:t>like this would not help me heal and would only worsen my condition, yet there was a part of me that wanted to go out and eat food that was terrible for me. This is one of those confusing human moments that at the end of the day we can laugh at, although it may seem overwhelming while it’s occurring. </a:t>
            </a:r>
            <a:endParaRPr lang="en-US" dirty="0" smtClean="0"/>
          </a:p>
          <a:p>
            <a:pPr marL="0" indent="0">
              <a:buNone/>
            </a:pPr>
            <a:endParaRPr lang="en-US" dirty="0" smtClean="0"/>
          </a:p>
          <a:p>
            <a:pPr marL="0" indent="0">
              <a:buNone/>
            </a:pPr>
            <a:r>
              <a:rPr lang="en-US" dirty="0" smtClean="0"/>
              <a:t>REMEMBER: It’s a process, and it’s upgrading one thing at a time. Be proud of every single step you do make.</a:t>
            </a:r>
          </a:p>
          <a:p>
            <a:pPr marL="0" indent="0">
              <a:buNone/>
            </a:pPr>
            <a:endParaRPr lang="en-US" dirty="0"/>
          </a:p>
          <a:p>
            <a:pPr marL="0" indent="0">
              <a:buNone/>
            </a:pPr>
            <a:r>
              <a:rPr lang="en-US" b="1" dirty="0" smtClean="0"/>
              <a:t>The </a:t>
            </a:r>
            <a:r>
              <a:rPr lang="en-US" b="1" dirty="0"/>
              <a:t>upgrade t</a:t>
            </a:r>
            <a:r>
              <a:rPr lang="en-US" b="1" dirty="0" smtClean="0"/>
              <a:t>hought process:</a:t>
            </a:r>
            <a:endParaRPr lang="en-US" b="1" dirty="0"/>
          </a:p>
          <a:p>
            <a:r>
              <a:rPr lang="en-US" dirty="0"/>
              <a:t>When you have a craving think, How can I satisfy this in the best way possible? </a:t>
            </a:r>
          </a:p>
          <a:p>
            <a:r>
              <a:rPr lang="en-US" b="1" i="1" dirty="0"/>
              <a:t>Worst-case scenario: </a:t>
            </a:r>
            <a:r>
              <a:rPr lang="en-US" dirty="0"/>
              <a:t>Low-quality, fast-food and conventional options; GMO and nonorganic ingredients; high-sugar, high-fat foods; anything with </a:t>
            </a:r>
            <a:r>
              <a:rPr lang="en-US" dirty="0" smtClean="0"/>
              <a:t>artificial </a:t>
            </a:r>
            <a:r>
              <a:rPr lang="en-US" dirty="0"/>
              <a:t>colorings, </a:t>
            </a:r>
            <a:r>
              <a:rPr lang="en-US" dirty="0" smtClean="0"/>
              <a:t>flavors</a:t>
            </a:r>
            <a:r>
              <a:rPr lang="en-US" dirty="0"/>
              <a:t>, and preservatives. </a:t>
            </a:r>
            <a:r>
              <a:rPr lang="en-US" dirty="0" smtClean="0"/>
              <a:t>The solution here is: do not add extra stress while eating this.</a:t>
            </a:r>
            <a:endParaRPr lang="en-US" dirty="0"/>
          </a:p>
          <a:p>
            <a:r>
              <a:rPr lang="en-US" b="1" i="1" dirty="0"/>
              <a:t>Better upgrade: </a:t>
            </a:r>
            <a:r>
              <a:rPr lang="en-US" dirty="0"/>
              <a:t>The organic option </a:t>
            </a:r>
            <a:r>
              <a:rPr lang="en-US" dirty="0" smtClean="0"/>
              <a:t>is purchasing with </a:t>
            </a:r>
            <a:r>
              <a:rPr lang="en-US" dirty="0"/>
              <a:t>clean ingredients. </a:t>
            </a:r>
          </a:p>
          <a:p>
            <a:r>
              <a:rPr lang="en-US" b="1" i="1" dirty="0"/>
              <a:t>Best upgrade: </a:t>
            </a:r>
            <a:r>
              <a:rPr lang="en-US" dirty="0"/>
              <a:t>Make your own with the highest-quality ingredients you can buy. </a:t>
            </a:r>
          </a:p>
          <a:p>
            <a:pPr marL="0" indent="0">
              <a:buNone/>
            </a:pPr>
            <a:endParaRPr lang="en-US" dirty="0"/>
          </a:p>
          <a:p>
            <a:endParaRPr lang="en-US" dirty="0"/>
          </a:p>
        </p:txBody>
      </p:sp>
    </p:spTree>
    <p:extLst>
      <p:ext uri="{BB962C8B-B14F-4D97-AF65-F5344CB8AC3E}">
        <p14:creationId xmlns:p14="http://schemas.microsoft.com/office/powerpoint/2010/main" val="75060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r>
              <a:rPr lang="en-US" dirty="0" smtClean="0"/>
              <a:t>The Chocolate Upgrade</a:t>
            </a:r>
            <a:endParaRPr lang="en-US" dirty="0"/>
          </a:p>
        </p:txBody>
      </p:sp>
      <p:sp>
        <p:nvSpPr>
          <p:cNvPr id="5" name="Content Placeholder 2"/>
          <p:cNvSpPr>
            <a:spLocks noGrp="1"/>
          </p:cNvSpPr>
          <p:nvPr>
            <p:ph idx="1"/>
          </p:nvPr>
        </p:nvSpPr>
        <p:spPr>
          <a:xfrm>
            <a:off x="838200" y="1825625"/>
            <a:ext cx="10515600" cy="4351338"/>
          </a:xfrm>
        </p:spPr>
        <p:txBody>
          <a:bodyPr/>
          <a:lstStyle/>
          <a:p>
            <a:pPr marL="514350" indent="-514350">
              <a:buAutoNum type="arabicPeriod"/>
            </a:pPr>
            <a:r>
              <a:rPr lang="en-US" dirty="0" smtClean="0"/>
              <a:t>Buy it better</a:t>
            </a:r>
          </a:p>
          <a:p>
            <a:pPr marL="514350" indent="-514350">
              <a:buAutoNum type="arabicPeriod"/>
            </a:pPr>
            <a:r>
              <a:rPr lang="en-US" dirty="0" smtClean="0"/>
              <a:t>Make your own!</a:t>
            </a:r>
            <a:endParaRPr lang="en-US" dirty="0"/>
          </a:p>
        </p:txBody>
      </p:sp>
      <p:pic>
        <p:nvPicPr>
          <p:cNvPr id="6" name="Picture 5" descr="iStock_000019401666_Larg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06231" y="1825625"/>
            <a:ext cx="3064176" cy="4608521"/>
          </a:xfrm>
          <a:prstGeom prst="rect">
            <a:avLst/>
          </a:prstGeom>
        </p:spPr>
      </p:pic>
      <p:pic>
        <p:nvPicPr>
          <p:cNvPr id="7" name="Picture 6" descr="iStock_000019100533_Ful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4336" y="3090499"/>
            <a:ext cx="2057643" cy="3086464"/>
          </a:xfrm>
          <a:prstGeom prst="rect">
            <a:avLst/>
          </a:prstGeom>
        </p:spPr>
      </p:pic>
    </p:spTree>
    <p:extLst>
      <p:ext uri="{BB962C8B-B14F-4D97-AF65-F5344CB8AC3E}">
        <p14:creationId xmlns:p14="http://schemas.microsoft.com/office/powerpoint/2010/main" val="2525280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4905" y="701714"/>
            <a:ext cx="10515600" cy="1325563"/>
          </a:xfrm>
        </p:spPr>
        <p:txBody>
          <a:bodyPr/>
          <a:lstStyle/>
          <a:p>
            <a:r>
              <a:rPr lang="en-US" dirty="0" smtClean="0"/>
              <a:t>Red Lentil Penne </a:t>
            </a:r>
            <a:r>
              <a:rPr lang="en-US" dirty="0" err="1" smtClean="0"/>
              <a:t>sayyy</a:t>
            </a:r>
            <a:r>
              <a:rPr lang="en-US" dirty="0" smtClean="0"/>
              <a:t> </a:t>
            </a:r>
            <a:r>
              <a:rPr lang="en-US" dirty="0" err="1" smtClean="0"/>
              <a:t>whattttttt</a:t>
            </a:r>
            <a:r>
              <a:rPr lang="en-US" dirty="0" smtClean="0"/>
              <a:t>!</a:t>
            </a:r>
            <a:endParaRPr lang="en-US" dirty="0"/>
          </a:p>
        </p:txBody>
      </p:sp>
      <p:pic>
        <p:nvPicPr>
          <p:cNvPr id="5" name="Content Placeholder 3" descr="Penne from candle.jpg"/>
          <p:cNvPicPr>
            <a:picLocks noGrp="1" noChangeAspect="1"/>
          </p:cNvPicPr>
          <p:nvPr>
            <p:ph idx="1"/>
          </p:nvPr>
        </p:nvPicPr>
        <p:blipFill>
          <a:blip r:embed="rId2" cstate="print">
            <a:extLst>
              <a:ext uri="{28A0092B-C50C-407E-A947-70E740481C1C}">
                <a14:useLocalDpi xmlns:a14="http://schemas.microsoft.com/office/drawing/2010/main" val="0"/>
              </a:ext>
            </a:extLst>
          </a:blip>
          <a:srcRect l="-46777" r="-46777"/>
          <a:stretch>
            <a:fillRect/>
          </a:stretch>
        </p:blipFill>
        <p:spPr>
          <a:xfrm>
            <a:off x="-224905" y="1903306"/>
            <a:ext cx="9667574" cy="4000426"/>
          </a:xfrm>
        </p:spPr>
      </p:pic>
    </p:spTree>
    <p:extLst>
      <p:ext uri="{BB962C8B-B14F-4D97-AF65-F5344CB8AC3E}">
        <p14:creationId xmlns:p14="http://schemas.microsoft.com/office/powerpoint/2010/main" val="2505464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07157" y="365125"/>
            <a:ext cx="10515600" cy="1325563"/>
          </a:xfrm>
        </p:spPr>
        <p:txBody>
          <a:bodyPr/>
          <a:lstStyle/>
          <a:p>
            <a:r>
              <a:rPr lang="en-US" dirty="0" smtClean="0"/>
              <a:t>The Ice Cream Upgrade</a:t>
            </a:r>
            <a:endParaRPr lang="en-US" dirty="0"/>
          </a:p>
        </p:txBody>
      </p:sp>
      <p:pic>
        <p:nvPicPr>
          <p:cNvPr id="5" name="Content Placeholder 3" descr="Cashew Ice Cream Bites.JPG"/>
          <p:cNvPicPr>
            <a:picLocks noGrp="1" noChangeAspect="1"/>
          </p:cNvPicPr>
          <p:nvPr>
            <p:ph idx="1"/>
          </p:nvPr>
        </p:nvPicPr>
        <p:blipFill>
          <a:blip r:embed="rId2" cstate="print">
            <a:extLst>
              <a:ext uri="{28A0092B-C50C-407E-A947-70E740481C1C}">
                <a14:useLocalDpi xmlns:a14="http://schemas.microsoft.com/office/drawing/2010/main" val="0"/>
              </a:ext>
            </a:extLst>
          </a:blip>
          <a:srcRect l="-70832" r="-70832"/>
          <a:stretch>
            <a:fillRect/>
          </a:stretch>
        </p:blipFill>
        <p:spPr>
          <a:xfrm rot="5400000">
            <a:off x="3062566" y="1963549"/>
            <a:ext cx="8255586" cy="3416148"/>
          </a:xfrm>
        </p:spPr>
      </p:pic>
      <p:sp>
        <p:nvSpPr>
          <p:cNvPr id="6" name="TextBox 5"/>
          <p:cNvSpPr txBox="1"/>
          <p:nvPr/>
        </p:nvSpPr>
        <p:spPr>
          <a:xfrm>
            <a:off x="1035781" y="2071270"/>
            <a:ext cx="4611689" cy="1200329"/>
          </a:xfrm>
          <a:prstGeom prst="rect">
            <a:avLst/>
          </a:prstGeom>
          <a:noFill/>
        </p:spPr>
        <p:txBody>
          <a:bodyPr wrap="square" rtlCol="0">
            <a:spAutoFit/>
          </a:bodyPr>
          <a:lstStyle/>
          <a:p>
            <a:pPr marL="342900" indent="-342900">
              <a:buAutoNum type="arabicPeriod"/>
            </a:pPr>
            <a:r>
              <a:rPr lang="en-US" dirty="0" smtClean="0"/>
              <a:t>Soak cashews in water</a:t>
            </a:r>
          </a:p>
          <a:p>
            <a:pPr marL="342900" indent="-342900">
              <a:buAutoNum type="arabicPeriod"/>
            </a:pPr>
            <a:r>
              <a:rPr lang="en-US" dirty="0" smtClean="0"/>
              <a:t>Blend with coconut oil, lemon, vanilla and maple syrup</a:t>
            </a:r>
          </a:p>
          <a:p>
            <a:pPr marL="342900" indent="-342900">
              <a:buAutoNum type="arabicPeriod"/>
            </a:pPr>
            <a:r>
              <a:rPr lang="en-US" dirty="0" smtClean="0"/>
              <a:t>Freeze</a:t>
            </a:r>
            <a:endParaRPr lang="en-US" dirty="0"/>
          </a:p>
        </p:txBody>
      </p:sp>
    </p:spTree>
    <p:extLst>
      <p:ext uri="{BB962C8B-B14F-4D97-AF65-F5344CB8AC3E}">
        <p14:creationId xmlns:p14="http://schemas.microsoft.com/office/powerpoint/2010/main" val="1173593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07156" y="747613"/>
            <a:ext cx="10515600" cy="1325563"/>
          </a:xfrm>
        </p:spPr>
        <p:txBody>
          <a:bodyPr/>
          <a:lstStyle/>
          <a:p>
            <a:pPr algn="ctr"/>
            <a:r>
              <a:rPr lang="en-US" dirty="0" smtClean="0"/>
              <a:t>THE PAN UPGRADE</a:t>
            </a:r>
            <a:endParaRPr lang="en-US" dirty="0"/>
          </a:p>
        </p:txBody>
      </p:sp>
      <p:pic>
        <p:nvPicPr>
          <p:cNvPr id="6" name="Picture 5" descr="good pan vs bad pan.png"/>
          <p:cNvPicPr>
            <a:picLocks noChangeAspect="1"/>
          </p:cNvPicPr>
          <p:nvPr/>
        </p:nvPicPr>
        <p:blipFill rotWithShape="1">
          <a:blip r:embed="rId2" cstate="print">
            <a:extLst>
              <a:ext uri="{28A0092B-C50C-407E-A947-70E740481C1C}">
                <a14:useLocalDpi xmlns:a14="http://schemas.microsoft.com/office/drawing/2010/main" val="0"/>
              </a:ext>
            </a:extLst>
          </a:blip>
          <a:srcRect l="144" t="15820" r="1795" b="38697"/>
          <a:stretch/>
        </p:blipFill>
        <p:spPr>
          <a:xfrm>
            <a:off x="2499120" y="1861966"/>
            <a:ext cx="4106130" cy="4121847"/>
          </a:xfrm>
          <a:prstGeom prst="rect">
            <a:avLst/>
          </a:prstGeom>
        </p:spPr>
      </p:pic>
    </p:spTree>
    <p:extLst>
      <p:ext uri="{BB962C8B-B14F-4D97-AF65-F5344CB8AC3E}">
        <p14:creationId xmlns:p14="http://schemas.microsoft.com/office/powerpoint/2010/main" val="2929952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5685" y="365125"/>
            <a:ext cx="8082030" cy="1501735"/>
          </a:xfrm>
        </p:spPr>
        <p:txBody>
          <a:bodyPr/>
          <a:lstStyle/>
          <a:p>
            <a:r>
              <a:rPr lang="en-US" dirty="0" smtClean="0"/>
              <a:t>Beet Juice</a:t>
            </a:r>
            <a:endParaRPr lang="en-US" dirty="0"/>
          </a:p>
        </p:txBody>
      </p:sp>
      <p:sp>
        <p:nvSpPr>
          <p:cNvPr id="5" name="Content Placeholder 2"/>
          <p:cNvSpPr>
            <a:spLocks noGrp="1"/>
          </p:cNvSpPr>
          <p:nvPr>
            <p:ph idx="1"/>
          </p:nvPr>
        </p:nvSpPr>
        <p:spPr>
          <a:xfrm>
            <a:off x="455685" y="1618539"/>
            <a:ext cx="8082030" cy="4929646"/>
          </a:xfrm>
        </p:spPr>
        <p:txBody>
          <a:bodyPr>
            <a:normAutofit fontScale="55000" lnSpcReduction="20000"/>
          </a:bodyPr>
          <a:lstStyle/>
          <a:p>
            <a:pPr marL="0" indent="0">
              <a:buNone/>
            </a:pPr>
            <a:r>
              <a:rPr lang="en-US" dirty="0" smtClean="0"/>
              <a:t>Beets </a:t>
            </a:r>
            <a:r>
              <a:rPr lang="en-US" dirty="0"/>
              <a:t>are a great cancer cleanser. This juice not only </a:t>
            </a:r>
            <a:r>
              <a:rPr lang="en-US" dirty="0" smtClean="0"/>
              <a:t>detoxifies </a:t>
            </a:r>
            <a:r>
              <a:rPr lang="en-US" dirty="0"/>
              <a:t>the blood and liver, it also helps lift compacted waste from the bowel wall. I drank this every single day during my healing and it cleaned out my body. </a:t>
            </a:r>
          </a:p>
          <a:p>
            <a:pPr marL="0" indent="0">
              <a:buNone/>
            </a:pPr>
            <a:r>
              <a:rPr lang="en-US" i="1" dirty="0" smtClean="0"/>
              <a:t>Total </a:t>
            </a:r>
            <a:r>
              <a:rPr lang="en-US" i="1" dirty="0"/>
              <a:t>time: 10 minutes Makes 1 serving </a:t>
            </a:r>
            <a:endParaRPr lang="en-US" dirty="0"/>
          </a:p>
          <a:p>
            <a:pPr marL="0" indent="0">
              <a:buNone/>
            </a:pPr>
            <a:r>
              <a:rPr lang="en-US" dirty="0"/>
              <a:t>Ingredients: </a:t>
            </a:r>
          </a:p>
          <a:p>
            <a:r>
              <a:rPr lang="en-US" dirty="0"/>
              <a:t>1 small beet </a:t>
            </a:r>
            <a:endParaRPr lang="en-US" dirty="0" smtClean="0"/>
          </a:p>
          <a:p>
            <a:r>
              <a:rPr lang="en-US" dirty="0" smtClean="0"/>
              <a:t>2 </a:t>
            </a:r>
            <a:r>
              <a:rPr lang="en-US" dirty="0"/>
              <a:t>red apples </a:t>
            </a:r>
            <a:endParaRPr lang="en-US" dirty="0" smtClean="0"/>
          </a:p>
          <a:p>
            <a:r>
              <a:rPr lang="en-US" dirty="0" smtClean="0"/>
              <a:t>4 </a:t>
            </a:r>
            <a:r>
              <a:rPr lang="en-US" dirty="0"/>
              <a:t>carrots </a:t>
            </a:r>
            <a:endParaRPr lang="en-US" dirty="0" smtClean="0"/>
          </a:p>
          <a:p>
            <a:r>
              <a:rPr lang="en-US" dirty="0" smtClean="0"/>
              <a:t>Thumb size piece of ginger </a:t>
            </a:r>
          </a:p>
          <a:p>
            <a:r>
              <a:rPr lang="en-US" dirty="0" smtClean="0"/>
              <a:t>3 celery stalks</a:t>
            </a:r>
          </a:p>
          <a:p>
            <a:r>
              <a:rPr lang="en-US" dirty="0" smtClean="0"/>
              <a:t>½ lemon, peeled</a:t>
            </a:r>
            <a:endParaRPr lang="en-US" dirty="0"/>
          </a:p>
          <a:p>
            <a:pPr marL="0" indent="0">
              <a:buNone/>
            </a:pPr>
            <a:r>
              <a:rPr lang="en-US" dirty="0"/>
              <a:t>Actions: </a:t>
            </a:r>
          </a:p>
          <a:p>
            <a:pPr marL="0" indent="0">
              <a:buNone/>
            </a:pPr>
            <a:r>
              <a:rPr lang="en-US" dirty="0" smtClean="0"/>
              <a:t>1. Put </a:t>
            </a:r>
            <a:r>
              <a:rPr lang="en-US" dirty="0"/>
              <a:t>all the ingredients in a juicer. </a:t>
            </a:r>
          </a:p>
          <a:p>
            <a:pPr marL="0" indent="0">
              <a:buNone/>
            </a:pPr>
            <a:r>
              <a:rPr lang="en-US" dirty="0" smtClean="0"/>
              <a:t>2. Juice </a:t>
            </a:r>
            <a:r>
              <a:rPr lang="en-US" dirty="0"/>
              <a:t>and drink. </a:t>
            </a:r>
          </a:p>
          <a:p>
            <a:pPr marL="0" indent="0">
              <a:buNone/>
            </a:pPr>
            <a:r>
              <a:rPr lang="en-US" dirty="0" smtClean="0"/>
              <a:t>Calories</a:t>
            </a:r>
            <a:r>
              <a:rPr lang="en-US" dirty="0"/>
              <a:t>: 385.4 | Protein: 4.7g | Carbs: 90.8g | Dietary Fiber: 18.8g | Fat: 1.5g | Vitamin C: 18.4mg | Vitamin D: 0 IU | Vitamin E: 2.6mg | Calcium: 119mg | Iron: 1.8mg | Magnesium: 69.3mg | Potassium: 1,488mg </a:t>
            </a:r>
          </a:p>
          <a:p>
            <a:endParaRPr lang="en-US" dirty="0"/>
          </a:p>
        </p:txBody>
      </p:sp>
    </p:spTree>
    <p:extLst>
      <p:ext uri="{BB962C8B-B14F-4D97-AF65-F5344CB8AC3E}">
        <p14:creationId xmlns:p14="http://schemas.microsoft.com/office/powerpoint/2010/main" val="44967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8140" y="365125"/>
            <a:ext cx="10515600" cy="1607787"/>
          </a:xfrm>
        </p:spPr>
        <p:txBody>
          <a:bodyPr>
            <a:normAutofit/>
          </a:bodyPr>
          <a:lstStyle/>
          <a:p>
            <a:pPr algn="ctr"/>
            <a:r>
              <a:rPr lang="en-US" b="1" dirty="0"/>
              <a:t>SUPER-POWERFUL GREEN JUICE </a:t>
            </a:r>
            <a:r>
              <a:rPr lang="en-US" dirty="0"/>
              <a:t/>
            </a:r>
            <a:br>
              <a:rPr lang="en-US" dirty="0"/>
            </a:br>
            <a:endParaRPr lang="en-US" dirty="0"/>
          </a:p>
        </p:txBody>
      </p:sp>
      <p:sp>
        <p:nvSpPr>
          <p:cNvPr id="5" name="Content Placeholder 2"/>
          <p:cNvSpPr>
            <a:spLocks noGrp="1"/>
          </p:cNvSpPr>
          <p:nvPr>
            <p:ph idx="1"/>
          </p:nvPr>
        </p:nvSpPr>
        <p:spPr>
          <a:xfrm>
            <a:off x="425085" y="1301006"/>
            <a:ext cx="8311537" cy="5277777"/>
          </a:xfrm>
        </p:spPr>
        <p:txBody>
          <a:bodyPr>
            <a:normAutofit fontScale="47500" lnSpcReduction="20000"/>
          </a:bodyPr>
          <a:lstStyle/>
          <a:p>
            <a:pPr marL="0" indent="0">
              <a:buNone/>
            </a:pPr>
            <a:r>
              <a:rPr lang="en-US" dirty="0" smtClean="0"/>
              <a:t>You </a:t>
            </a:r>
            <a:r>
              <a:rPr lang="en-US" dirty="0"/>
              <a:t>can get all your essential greens in one drink with this </a:t>
            </a:r>
            <a:r>
              <a:rPr lang="en-US" dirty="0" smtClean="0"/>
              <a:t>recipe</a:t>
            </a:r>
            <a:r>
              <a:rPr lang="en-US" dirty="0"/>
              <a:t>. The greens in this juice are so nutrient-rich and intense that the juice puts oxygen into your cells, which creates an alkaline environment where cancer cells are unwelcome. This is the green juice I drink most often. </a:t>
            </a:r>
          </a:p>
          <a:p>
            <a:pPr marL="0" indent="0">
              <a:buNone/>
            </a:pPr>
            <a:r>
              <a:rPr lang="en-US" i="1" dirty="0"/>
              <a:t>Total time: 10 minutes Makes 1 serving </a:t>
            </a:r>
            <a:endParaRPr lang="en-US" dirty="0"/>
          </a:p>
          <a:p>
            <a:pPr marL="0" indent="0">
              <a:buNone/>
            </a:pPr>
            <a:r>
              <a:rPr lang="en-US" dirty="0"/>
              <a:t>Ingredients: </a:t>
            </a:r>
          </a:p>
          <a:p>
            <a:r>
              <a:rPr lang="en-US" dirty="0"/>
              <a:t>1 cucumber</a:t>
            </a:r>
            <a:br>
              <a:rPr lang="en-US" dirty="0"/>
            </a:br>
            <a:r>
              <a:rPr lang="en-US" dirty="0"/>
              <a:t>3 celery stalks</a:t>
            </a:r>
            <a:br>
              <a:rPr lang="en-US" dirty="0"/>
            </a:br>
            <a:r>
              <a:rPr lang="en-US" dirty="0"/>
              <a:t>cup kale</a:t>
            </a:r>
            <a:br>
              <a:rPr lang="en-US" dirty="0"/>
            </a:br>
            <a:r>
              <a:rPr lang="en-US" dirty="0"/>
              <a:t>cup spinach</a:t>
            </a:r>
            <a:br>
              <a:rPr lang="en-US" dirty="0"/>
            </a:br>
            <a:r>
              <a:rPr lang="en-US" dirty="0"/>
              <a:t>cup parsley</a:t>
            </a:r>
            <a:br>
              <a:rPr lang="en-US" dirty="0"/>
            </a:br>
            <a:r>
              <a:rPr lang="en-US" dirty="0"/>
              <a:t>cup </a:t>
            </a:r>
            <a:r>
              <a:rPr lang="en-US" dirty="0" smtClean="0"/>
              <a:t>cilantro</a:t>
            </a:r>
            <a:br>
              <a:rPr lang="en-US" dirty="0" smtClean="0"/>
            </a:br>
            <a:r>
              <a:rPr lang="en-US" dirty="0" smtClean="0"/>
              <a:t>cup </a:t>
            </a:r>
            <a:r>
              <a:rPr lang="en-US" dirty="0"/>
              <a:t>dandelion greens</a:t>
            </a:r>
            <a:br>
              <a:rPr lang="en-US" dirty="0"/>
            </a:br>
            <a:r>
              <a:rPr lang="en-US" dirty="0"/>
              <a:t>cup watercress</a:t>
            </a:r>
            <a:br>
              <a:rPr lang="en-US" dirty="0"/>
            </a:br>
            <a:r>
              <a:rPr lang="en-US" dirty="0"/>
              <a:t>1 cup broccoli sprouts</a:t>
            </a:r>
            <a:br>
              <a:rPr lang="en-US" dirty="0"/>
            </a:br>
            <a:r>
              <a:rPr lang="en-US" dirty="0"/>
              <a:t>lemon (you can juice the rind) 1 thumb-size piece of ginger </a:t>
            </a:r>
            <a:r>
              <a:rPr lang="en-US" dirty="0" smtClean="0"/>
              <a:t/>
            </a:r>
            <a:br>
              <a:rPr lang="en-US" dirty="0" smtClean="0"/>
            </a:br>
            <a:r>
              <a:rPr lang="en-US" i="1" dirty="0" smtClean="0"/>
              <a:t>Optional</a:t>
            </a:r>
            <a:r>
              <a:rPr lang="en-US" i="1" dirty="0"/>
              <a:t>, </a:t>
            </a:r>
            <a:r>
              <a:rPr lang="en-US" dirty="0"/>
              <a:t>for sweetness add 1 green apple or cup pineapple </a:t>
            </a:r>
          </a:p>
          <a:p>
            <a:pPr marL="0" indent="0">
              <a:buNone/>
            </a:pPr>
            <a:r>
              <a:rPr lang="en-US" dirty="0"/>
              <a:t>Actions: </a:t>
            </a:r>
          </a:p>
          <a:p>
            <a:pPr marL="0" indent="0">
              <a:buNone/>
            </a:pPr>
            <a:r>
              <a:rPr lang="en-US" dirty="0" smtClean="0"/>
              <a:t>1. Put </a:t>
            </a:r>
            <a:r>
              <a:rPr lang="en-US" dirty="0"/>
              <a:t>all the ingredients in a juicer. </a:t>
            </a:r>
          </a:p>
          <a:p>
            <a:pPr marL="0" indent="0">
              <a:buNone/>
            </a:pPr>
            <a:r>
              <a:rPr lang="en-US" dirty="0" smtClean="0"/>
              <a:t>2. Juice </a:t>
            </a:r>
            <a:r>
              <a:rPr lang="en-US" dirty="0"/>
              <a:t>and drink. </a:t>
            </a:r>
          </a:p>
          <a:p>
            <a:pPr marL="0" indent="0">
              <a:buNone/>
            </a:pPr>
            <a:r>
              <a:rPr lang="en-US" dirty="0"/>
              <a:t>Calories: 148.7 | Protein: 9.9g | Carbs: 23.7g | Dietary Fiber: 6.7g | Fat: 2.3g | Vitamin C: 197.5mg | Vitamin D: 0 IU | Vitamin E: 2mg | Calcium: 437mg | Iron: 5.8mg | Magnesium: 117.1mg | Potassium: 1,557mg </a:t>
            </a:r>
          </a:p>
          <a:p>
            <a:endParaRPr lang="en-US" dirty="0"/>
          </a:p>
        </p:txBody>
      </p:sp>
      <p:pic>
        <p:nvPicPr>
          <p:cNvPr id="6" name="Picture 5" descr="Earth Diet Spicy Green Radish Juic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6668" y="1972912"/>
            <a:ext cx="3348261" cy="2120408"/>
          </a:xfrm>
          <a:prstGeom prst="rect">
            <a:avLst/>
          </a:prstGeom>
        </p:spPr>
      </p:pic>
    </p:spTree>
    <p:extLst>
      <p:ext uri="{BB962C8B-B14F-4D97-AF65-F5344CB8AC3E}">
        <p14:creationId xmlns:p14="http://schemas.microsoft.com/office/powerpoint/2010/main" val="32795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34427" y="365125"/>
            <a:ext cx="10515600" cy="1325563"/>
          </a:xfrm>
        </p:spPr>
        <p:txBody>
          <a:bodyPr>
            <a:normAutofit fontScale="90000"/>
          </a:bodyPr>
          <a:lstStyle/>
          <a:p>
            <a:pPr algn="ctr"/>
            <a:r>
              <a:rPr lang="en-US" b="1" dirty="0"/>
              <a:t>LIANA’S FAVORITE SMOOTHIE BOWL </a:t>
            </a:r>
            <a:r>
              <a:rPr lang="en-US" dirty="0"/>
              <a:t/>
            </a:r>
            <a:br>
              <a:rPr lang="en-US" dirty="0"/>
            </a:br>
            <a:endParaRPr lang="en-US" dirty="0"/>
          </a:p>
        </p:txBody>
      </p:sp>
      <p:sp>
        <p:nvSpPr>
          <p:cNvPr id="5" name="Content Placeholder 2"/>
          <p:cNvSpPr>
            <a:spLocks noGrp="1"/>
          </p:cNvSpPr>
          <p:nvPr>
            <p:ph idx="1"/>
          </p:nvPr>
        </p:nvSpPr>
        <p:spPr>
          <a:xfrm>
            <a:off x="409784" y="1378053"/>
            <a:ext cx="10515600" cy="5047735"/>
          </a:xfrm>
        </p:spPr>
        <p:txBody>
          <a:bodyPr>
            <a:normAutofit fontScale="32500" lnSpcReduction="20000"/>
          </a:bodyPr>
          <a:lstStyle/>
          <a:p>
            <a:pPr marL="0" indent="0">
              <a:buNone/>
            </a:pPr>
            <a:r>
              <a:rPr lang="en-US" sz="4000" dirty="0" smtClean="0"/>
              <a:t>This </a:t>
            </a:r>
            <a:r>
              <a:rPr lang="en-US" sz="4000" dirty="0"/>
              <a:t>is my favorite bowl because of the combination of berries with almond butter and cacao powder as a base. </a:t>
            </a:r>
            <a:endParaRPr lang="en-US" sz="4000" dirty="0" smtClean="0"/>
          </a:p>
          <a:p>
            <a:pPr marL="0" indent="0">
              <a:buNone/>
            </a:pPr>
            <a:r>
              <a:rPr lang="en-US" sz="4000" dirty="0" smtClean="0"/>
              <a:t>And </a:t>
            </a:r>
            <a:r>
              <a:rPr lang="en-US" sz="4000" dirty="0"/>
              <a:t>then I love the crunchiness, textures, and </a:t>
            </a:r>
            <a:r>
              <a:rPr lang="en-US" sz="4000" dirty="0" smtClean="0"/>
              <a:t>flavor </a:t>
            </a:r>
            <a:r>
              <a:rPr lang="en-US" sz="4000" dirty="0"/>
              <a:t>of the toppings. </a:t>
            </a:r>
            <a:r>
              <a:rPr lang="en-US" sz="4000" dirty="0" smtClean="0"/>
              <a:t> From Brain</a:t>
            </a:r>
            <a:r>
              <a:rPr lang="en-US" sz="4000" dirty="0"/>
              <a:t>-Protecting Smoothies and Smoothie Bowls </a:t>
            </a:r>
          </a:p>
          <a:p>
            <a:pPr marL="0" indent="0">
              <a:buNone/>
            </a:pPr>
            <a:endParaRPr lang="en-US" sz="4000" dirty="0"/>
          </a:p>
          <a:p>
            <a:pPr marL="0" indent="0">
              <a:buNone/>
            </a:pPr>
            <a:r>
              <a:rPr lang="en-US" sz="4000" i="1" dirty="0"/>
              <a:t>Total time: 10 minutes Makes 2 servings </a:t>
            </a:r>
            <a:endParaRPr lang="en-US" sz="4000" dirty="0"/>
          </a:p>
          <a:p>
            <a:pPr marL="0" indent="0">
              <a:buNone/>
            </a:pPr>
            <a:r>
              <a:rPr lang="en-US" sz="4000" dirty="0"/>
              <a:t>Ingredients: </a:t>
            </a:r>
          </a:p>
          <a:p>
            <a:pPr marL="0" indent="0">
              <a:buNone/>
            </a:pPr>
            <a:r>
              <a:rPr lang="en-US" sz="4000" i="1" dirty="0"/>
              <a:t>Smoothie</a:t>
            </a:r>
            <a:r>
              <a:rPr lang="en-US" sz="4000" b="1" i="1" dirty="0"/>
              <a:t>:</a:t>
            </a:r>
            <a:br>
              <a:rPr lang="en-US" sz="4000" b="1" i="1" dirty="0"/>
            </a:br>
            <a:r>
              <a:rPr lang="en-US" sz="4000" dirty="0"/>
              <a:t>2 cups frozen berries (strawberries, raspberries, and blueberries) </a:t>
            </a:r>
            <a:endParaRPr lang="en-US" sz="4000" dirty="0" smtClean="0"/>
          </a:p>
          <a:p>
            <a:pPr marL="0" indent="0">
              <a:buNone/>
            </a:pPr>
            <a:endParaRPr lang="en-US" sz="4000" dirty="0"/>
          </a:p>
          <a:p>
            <a:pPr marL="0" indent="0">
              <a:buNone/>
            </a:pPr>
            <a:r>
              <a:rPr lang="en-US" sz="4000" dirty="0"/>
              <a:t>1</a:t>
            </a:r>
            <a:r>
              <a:rPr lang="en-US" sz="4000" dirty="0" smtClean="0"/>
              <a:t>up filtered water </a:t>
            </a:r>
          </a:p>
          <a:p>
            <a:pPr marL="0" indent="0">
              <a:buNone/>
            </a:pPr>
            <a:r>
              <a:rPr lang="en-US" sz="4000" dirty="0" smtClean="0"/>
              <a:t>3 </a:t>
            </a:r>
            <a:r>
              <a:rPr lang="en-US" sz="4000" dirty="0"/>
              <a:t>tablespoons almond butter 1 tablespoon cacao powder 1 tablespoon raw </a:t>
            </a:r>
            <a:endParaRPr lang="en-US" sz="4000" dirty="0" smtClean="0"/>
          </a:p>
          <a:p>
            <a:pPr marL="0" indent="0">
              <a:buNone/>
            </a:pPr>
            <a:r>
              <a:rPr lang="en-US" sz="4000" dirty="0" smtClean="0"/>
              <a:t>honey </a:t>
            </a:r>
            <a:endParaRPr lang="en-US" sz="4000" dirty="0"/>
          </a:p>
          <a:p>
            <a:pPr marL="0" indent="0">
              <a:buNone/>
            </a:pPr>
            <a:r>
              <a:rPr lang="en-US" sz="4000" i="1" dirty="0" smtClean="0"/>
              <a:t>Toppings</a:t>
            </a:r>
            <a:r>
              <a:rPr lang="en-US" sz="4000" b="1" i="1" dirty="0"/>
              <a:t>:</a:t>
            </a:r>
            <a:br>
              <a:rPr lang="en-US" sz="4000" b="1" i="1" dirty="0"/>
            </a:br>
            <a:r>
              <a:rPr lang="en-US" sz="4000" dirty="0"/>
              <a:t>1 teaspoon bee </a:t>
            </a:r>
            <a:r>
              <a:rPr lang="en-US" sz="4000" dirty="0" smtClean="0"/>
              <a:t>pollen, 2 </a:t>
            </a:r>
            <a:r>
              <a:rPr lang="en-US" sz="4000" dirty="0"/>
              <a:t>teaspoons hemp </a:t>
            </a:r>
            <a:r>
              <a:rPr lang="en-US" sz="4000" dirty="0" smtClean="0"/>
              <a:t>seeds, 1 </a:t>
            </a:r>
            <a:r>
              <a:rPr lang="en-US" sz="4000" dirty="0"/>
              <a:t>teaspoon ax meal or </a:t>
            </a:r>
            <a:endParaRPr lang="en-US" sz="4000" dirty="0" smtClean="0"/>
          </a:p>
          <a:p>
            <a:pPr marL="0" indent="0">
              <a:buNone/>
            </a:pPr>
            <a:r>
              <a:rPr lang="en-US" sz="4000" dirty="0" smtClean="0"/>
              <a:t>seeds </a:t>
            </a:r>
            <a:r>
              <a:rPr lang="en-US" sz="4000" dirty="0" smtClean="0"/>
              <a:t>, 1 </a:t>
            </a:r>
            <a:r>
              <a:rPr lang="en-US" sz="4000" dirty="0"/>
              <a:t>tablespoon </a:t>
            </a:r>
            <a:br>
              <a:rPr lang="en-US" sz="4000" dirty="0"/>
            </a:br>
            <a:r>
              <a:rPr lang="en-US" sz="4000" dirty="0" smtClean="0"/>
              <a:t>roasted </a:t>
            </a:r>
            <a:r>
              <a:rPr lang="en-US" sz="4000" dirty="0"/>
              <a:t>chopped </a:t>
            </a:r>
            <a:r>
              <a:rPr lang="en-US" sz="4000" dirty="0" smtClean="0"/>
              <a:t>almonds, </a:t>
            </a:r>
            <a:r>
              <a:rPr lang="en-US" sz="4000" dirty="0"/>
              <a:t>1 tablespoon roasted chopped </a:t>
            </a:r>
            <a:r>
              <a:rPr lang="en-US" sz="4000" dirty="0" smtClean="0"/>
              <a:t>hazelnuts, </a:t>
            </a:r>
            <a:r>
              <a:rPr lang="en-US" sz="4000" dirty="0" smtClean="0"/>
              <a:t>1</a:t>
            </a:r>
          </a:p>
          <a:p>
            <a:pPr marL="0" indent="0">
              <a:buNone/>
            </a:pPr>
            <a:r>
              <a:rPr lang="en-US" sz="4000" dirty="0"/>
              <a:t>\</a:t>
            </a:r>
            <a:r>
              <a:rPr lang="en-US" sz="4000" dirty="0" smtClean="0"/>
              <a:t> </a:t>
            </a:r>
            <a:r>
              <a:rPr lang="en-US" sz="4000" dirty="0"/>
              <a:t>tablespoon fresh blueberries </a:t>
            </a:r>
            <a:r>
              <a:rPr lang="en-US" sz="4000" dirty="0" smtClean="0"/>
              <a:t/>
            </a:r>
            <a:br>
              <a:rPr lang="en-US" sz="4000" dirty="0" smtClean="0"/>
            </a:br>
            <a:r>
              <a:rPr lang="en-US" sz="4000" dirty="0" smtClean="0"/>
              <a:t>4 </a:t>
            </a:r>
            <a:r>
              <a:rPr lang="en-US" sz="4000" dirty="0"/>
              <a:t>strawberries, </a:t>
            </a:r>
            <a:r>
              <a:rPr lang="en-US" sz="4000" dirty="0" smtClean="0"/>
              <a:t>sliced, Sprinkle </a:t>
            </a:r>
            <a:r>
              <a:rPr lang="en-US" sz="4000" dirty="0"/>
              <a:t>of blue-green algae </a:t>
            </a:r>
          </a:p>
          <a:p>
            <a:pPr marL="0" indent="0">
              <a:buNone/>
            </a:pPr>
            <a:endParaRPr lang="en-US" sz="4000" dirty="0"/>
          </a:p>
          <a:p>
            <a:pPr marL="0" indent="0">
              <a:buNone/>
            </a:pPr>
            <a:r>
              <a:rPr lang="en-US" sz="4000" dirty="0"/>
              <a:t>Actions: </a:t>
            </a:r>
          </a:p>
          <a:p>
            <a:r>
              <a:rPr lang="en-US" sz="4000" dirty="0" smtClean="0"/>
              <a:t>Add </a:t>
            </a:r>
            <a:r>
              <a:rPr lang="en-US" sz="4000" dirty="0"/>
              <a:t>all smoothie ingredients to a blender and blend until completely smooth. </a:t>
            </a:r>
            <a:r>
              <a:rPr lang="en-US" sz="4000" dirty="0" smtClean="0"/>
              <a:t> Add </a:t>
            </a:r>
            <a:r>
              <a:rPr lang="en-US" sz="4000" dirty="0"/>
              <a:t>the </a:t>
            </a:r>
            <a:endParaRPr lang="en-US" sz="4000" dirty="0" smtClean="0"/>
          </a:p>
          <a:p>
            <a:pPr marL="0" indent="0">
              <a:buNone/>
            </a:pPr>
            <a:r>
              <a:rPr lang="en-US" sz="4000" dirty="0" smtClean="0"/>
              <a:t>toppings </a:t>
            </a:r>
            <a:r>
              <a:rPr lang="en-US" sz="4000" dirty="0"/>
              <a:t>and </a:t>
            </a:r>
            <a:r>
              <a:rPr lang="en-US" sz="4000" dirty="0" smtClean="0"/>
              <a:t/>
            </a:r>
            <a:br>
              <a:rPr lang="en-US" sz="4000" dirty="0" smtClean="0"/>
            </a:br>
            <a:r>
              <a:rPr lang="en-US" sz="4000" dirty="0" smtClean="0"/>
              <a:t>enjoy</a:t>
            </a:r>
            <a:r>
              <a:rPr lang="en-US" sz="4000" dirty="0"/>
              <a:t>. </a:t>
            </a:r>
          </a:p>
          <a:p>
            <a:r>
              <a:rPr lang="en-US" sz="4000" dirty="0"/>
              <a:t>Calories: 337.1 | Protein: 9.6g | Carbs: 37.1g | Dietary Fiber: 10.9g | Fat: 19.6g </a:t>
            </a:r>
            <a:r>
              <a:rPr lang="en-US" sz="4000" dirty="0" smtClean="0"/>
              <a:t>|</a:t>
            </a:r>
          </a:p>
          <a:p>
            <a:pPr marL="0" indent="0">
              <a:buNone/>
            </a:pPr>
            <a:r>
              <a:rPr lang="en-US" sz="4000" dirty="0" smtClean="0"/>
              <a:t> </a:t>
            </a:r>
            <a:r>
              <a:rPr lang="en-US" sz="4000" dirty="0"/>
              <a:t>Vitamin C: 60.3mg </a:t>
            </a:r>
            <a:r>
              <a:rPr lang="en-US" sz="4000" dirty="0" smtClean="0"/>
              <a:t>| </a:t>
            </a:r>
            <a:r>
              <a:rPr lang="en-US" sz="4000" dirty="0"/>
              <a:t>Vitamin D: 0 IU | Vitamin E: 7mg | Calcium: 139.2mg | Iron: 3.1mg | Magnesium: </a:t>
            </a:r>
            <a:r>
              <a:rPr lang="en-US" sz="4000" dirty="0" smtClean="0"/>
              <a:t>137.9mg </a:t>
            </a:r>
            <a:r>
              <a:rPr lang="en-US" sz="4000" dirty="0"/>
              <a:t>| </a:t>
            </a:r>
            <a:r>
              <a:rPr lang="en-US" sz="4000" dirty="0" smtClean="0"/>
              <a:t/>
            </a:r>
            <a:br>
              <a:rPr lang="en-US" sz="4000" dirty="0" smtClean="0"/>
            </a:br>
            <a:r>
              <a:rPr lang="en-US" sz="4000" dirty="0" smtClean="0"/>
              <a:t>Potassium</a:t>
            </a:r>
            <a:r>
              <a:rPr lang="en-US" sz="4000" dirty="0"/>
              <a:t>: 532.4mg </a:t>
            </a:r>
          </a:p>
          <a:p>
            <a:endParaRPr lang="en-US" dirty="0"/>
          </a:p>
        </p:txBody>
      </p:sp>
      <p:pic>
        <p:nvPicPr>
          <p:cNvPr id="6" name="Picture 5" descr="Acai-Bowl-1.jpg"/>
          <p:cNvPicPr>
            <a:picLocks noChangeAspect="1"/>
          </p:cNvPicPr>
          <p:nvPr/>
        </p:nvPicPr>
        <p:blipFill rotWithShape="1">
          <a:blip r:embed="rId2" cstate="print">
            <a:extLst>
              <a:ext uri="{28A0092B-C50C-407E-A947-70E740481C1C}">
                <a14:useLocalDpi xmlns:a14="http://schemas.microsoft.com/office/drawing/2010/main" val="0"/>
              </a:ext>
            </a:extLst>
          </a:blip>
          <a:srcRect l="4" t="10426" r="11804" b="15147"/>
          <a:stretch/>
        </p:blipFill>
        <p:spPr>
          <a:xfrm>
            <a:off x="6074680" y="1812471"/>
            <a:ext cx="2707844" cy="3427799"/>
          </a:xfrm>
          <a:prstGeom prst="rect">
            <a:avLst/>
          </a:prstGeom>
        </p:spPr>
      </p:pic>
    </p:spTree>
    <p:extLst>
      <p:ext uri="{BB962C8B-B14F-4D97-AF65-F5344CB8AC3E}">
        <p14:creationId xmlns:p14="http://schemas.microsoft.com/office/powerpoint/2010/main" val="3967899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33281" y="365125"/>
            <a:ext cx="8342139" cy="1325563"/>
          </a:xfrm>
        </p:spPr>
        <p:txBody>
          <a:bodyPr>
            <a:normAutofit fontScale="90000"/>
          </a:bodyPr>
          <a:lstStyle/>
          <a:p>
            <a:pPr algn="ctr"/>
            <a:r>
              <a:rPr lang="en-US" b="1" dirty="0"/>
              <a:t>ANTI-INFLAMMATORY GINGER TEA </a:t>
            </a:r>
            <a:r>
              <a:rPr lang="en-US" dirty="0"/>
              <a:t/>
            </a:r>
            <a:br>
              <a:rPr lang="en-US" dirty="0"/>
            </a:br>
            <a:endParaRPr lang="en-US" dirty="0"/>
          </a:p>
        </p:txBody>
      </p:sp>
      <p:sp>
        <p:nvSpPr>
          <p:cNvPr id="5" name="Content Placeholder 2"/>
          <p:cNvSpPr>
            <a:spLocks noGrp="1"/>
          </p:cNvSpPr>
          <p:nvPr>
            <p:ph idx="1"/>
          </p:nvPr>
        </p:nvSpPr>
        <p:spPr>
          <a:xfrm>
            <a:off x="333281" y="1480481"/>
            <a:ext cx="8342139" cy="4351338"/>
          </a:xfrm>
        </p:spPr>
        <p:txBody>
          <a:bodyPr>
            <a:normAutofit fontScale="55000" lnSpcReduction="20000"/>
          </a:bodyPr>
          <a:lstStyle/>
          <a:p>
            <a:pPr marL="0" indent="0">
              <a:buNone/>
            </a:pPr>
            <a:r>
              <a:rPr lang="en-US" dirty="0"/>
              <a:t>If you have cancer, or want to prevent cancer, always have some fresh ginger root in your home. You can cut it up and boil it to make a ginger tea. I recommend drinking a ginger tea every night before bed. Ginger is an incredibly powerful anti-</a:t>
            </a:r>
            <a:r>
              <a:rPr lang="en-US" dirty="0" smtClean="0"/>
              <a:t>inflammatory </a:t>
            </a:r>
            <a:r>
              <a:rPr lang="en-US" dirty="0"/>
              <a:t>and assists in reducing pain, cramps, aches, and </a:t>
            </a:r>
            <a:r>
              <a:rPr lang="en-US" dirty="0" smtClean="0"/>
              <a:t>bloat</a:t>
            </a:r>
            <a:r>
              <a:rPr lang="en-US" dirty="0"/>
              <a:t>i</a:t>
            </a:r>
            <a:r>
              <a:rPr lang="en-US" dirty="0" smtClean="0"/>
              <a:t>ng</a:t>
            </a:r>
            <a:r>
              <a:rPr lang="en-US" dirty="0"/>
              <a:t>. It also suppresses appetite, so it can help curb sugar cravings at nighttime. </a:t>
            </a:r>
          </a:p>
          <a:p>
            <a:pPr marL="0" indent="0">
              <a:buNone/>
            </a:pPr>
            <a:r>
              <a:rPr lang="en-US" i="1" dirty="0"/>
              <a:t>Total time: 10 minutes Makes 2 servings </a:t>
            </a:r>
            <a:endParaRPr lang="en-US" dirty="0"/>
          </a:p>
          <a:p>
            <a:pPr marL="0" indent="0">
              <a:buNone/>
            </a:pPr>
            <a:r>
              <a:rPr lang="en-US" dirty="0"/>
              <a:t>Ingredients: </a:t>
            </a:r>
          </a:p>
          <a:p>
            <a:pPr marL="0" indent="0">
              <a:buNone/>
            </a:pPr>
            <a:r>
              <a:rPr lang="en-US" dirty="0"/>
              <a:t>4 cups </a:t>
            </a:r>
            <a:r>
              <a:rPr lang="en-US" dirty="0" smtClean="0"/>
              <a:t>filtered water</a:t>
            </a:r>
          </a:p>
          <a:p>
            <a:pPr marL="0" indent="0">
              <a:buNone/>
            </a:pPr>
            <a:r>
              <a:rPr lang="en-US" dirty="0" smtClean="0"/>
              <a:t>2</a:t>
            </a:r>
            <a:r>
              <a:rPr lang="en-US" dirty="0"/>
              <a:t>-inch piece of ginger, diced </a:t>
            </a:r>
            <a:endParaRPr lang="en-US" dirty="0" smtClean="0"/>
          </a:p>
          <a:p>
            <a:pPr marL="0" indent="0">
              <a:buNone/>
            </a:pPr>
            <a:r>
              <a:rPr lang="en-US" dirty="0"/>
              <a:t>Actions: </a:t>
            </a:r>
          </a:p>
          <a:p>
            <a:r>
              <a:rPr lang="en-US" dirty="0"/>
              <a:t>Boil the water and ginger in a saucepan for 7 minutes. </a:t>
            </a:r>
            <a:r>
              <a:rPr lang="en-US" dirty="0" smtClean="0"/>
              <a:t>Strain </a:t>
            </a:r>
            <a:r>
              <a:rPr lang="en-US" dirty="0"/>
              <a:t>the liquid as you pour it into teacups. </a:t>
            </a:r>
            <a:r>
              <a:rPr lang="en-US" dirty="0" smtClean="0"/>
              <a:t>Drink </a:t>
            </a:r>
            <a:r>
              <a:rPr lang="en-US" dirty="0"/>
              <a:t>warm. </a:t>
            </a:r>
          </a:p>
          <a:p>
            <a:pPr marL="0" indent="0">
              <a:buNone/>
            </a:pPr>
            <a:r>
              <a:rPr lang="en-US" dirty="0"/>
              <a:t>Tip: </a:t>
            </a:r>
            <a:r>
              <a:rPr lang="en-US" dirty="0" smtClean="0"/>
              <a:t>Make </a:t>
            </a:r>
            <a:r>
              <a:rPr lang="en-US" dirty="0"/>
              <a:t>a huge batch, and then let it cool and later place in the fridge so the next day you have Ginger Water. </a:t>
            </a:r>
          </a:p>
          <a:p>
            <a:pPr marL="0" indent="0">
              <a:buNone/>
            </a:pPr>
            <a:r>
              <a:rPr lang="en-US" dirty="0"/>
              <a:t>Calories: 5.9 | Protein: 0.1g | Carbs: 1.3g | Dietary Fiber: 0.1g | Fat: 0.06g | Vitamin C: 0.3mg | Vitamin D: 0 IU | Vitamin E: 0.02mg | Calcium: 15.3mg | Iron: 0.04mg | Magnesium: 7.9mg | Potassium: 30.5mg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06205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9183" y="365125"/>
            <a:ext cx="10515600" cy="1325563"/>
          </a:xfrm>
        </p:spPr>
        <p:txBody>
          <a:bodyPr>
            <a:normAutofit fontScale="90000"/>
          </a:bodyPr>
          <a:lstStyle/>
          <a:p>
            <a:pPr algn="ctr"/>
            <a:r>
              <a:rPr lang="en-US" b="1" dirty="0"/>
              <a:t>WALNUT “MEATBALLS” </a:t>
            </a:r>
            <a:r>
              <a:rPr lang="en-US" dirty="0"/>
              <a:t/>
            </a:r>
            <a:br>
              <a:rPr lang="en-US" dirty="0"/>
            </a:br>
            <a:endParaRPr lang="en-US" dirty="0"/>
          </a:p>
        </p:txBody>
      </p:sp>
      <p:sp>
        <p:nvSpPr>
          <p:cNvPr id="5" name="Content Placeholder 2"/>
          <p:cNvSpPr>
            <a:spLocks noGrp="1"/>
          </p:cNvSpPr>
          <p:nvPr>
            <p:ph idx="1"/>
          </p:nvPr>
        </p:nvSpPr>
        <p:spPr>
          <a:xfrm>
            <a:off x="379183" y="1187292"/>
            <a:ext cx="10515600" cy="5391491"/>
          </a:xfrm>
        </p:spPr>
        <p:txBody>
          <a:bodyPr>
            <a:normAutofit fontScale="55000" lnSpcReduction="20000"/>
          </a:bodyPr>
          <a:lstStyle/>
          <a:p>
            <a:pPr marL="0" indent="0">
              <a:buNone/>
            </a:pPr>
            <a:r>
              <a:rPr lang="en-US" dirty="0" smtClean="0"/>
              <a:t>For </a:t>
            </a:r>
            <a:r>
              <a:rPr lang="en-US" dirty="0"/>
              <a:t>when you are craving meatballs but want to skip on the red meat, these are a </a:t>
            </a:r>
            <a:r>
              <a:rPr lang="en-US" dirty="0" smtClean="0"/>
              <a:t>tasty</a:t>
            </a:r>
          </a:p>
          <a:p>
            <a:pPr marL="0" indent="0">
              <a:buNone/>
            </a:pPr>
            <a:r>
              <a:rPr lang="en-US" dirty="0" smtClean="0"/>
              <a:t> </a:t>
            </a:r>
            <a:r>
              <a:rPr lang="en-US" dirty="0"/>
              <a:t>creative alternative that are surprisingly delicious and even appealing to meat eaters. </a:t>
            </a:r>
          </a:p>
          <a:p>
            <a:pPr marL="0" indent="0">
              <a:buNone/>
            </a:pPr>
            <a:r>
              <a:rPr lang="en-US" i="1" dirty="0"/>
              <a:t>Total time: 10 minutes Makes 4 servings </a:t>
            </a:r>
            <a:endParaRPr lang="en-US" dirty="0"/>
          </a:p>
          <a:p>
            <a:pPr marL="0" indent="0">
              <a:buNone/>
            </a:pPr>
            <a:r>
              <a:rPr lang="en-US" dirty="0"/>
              <a:t>Ingredients: </a:t>
            </a:r>
          </a:p>
          <a:p>
            <a:pPr marL="0" indent="0">
              <a:buNone/>
            </a:pPr>
            <a:r>
              <a:rPr lang="en-US" dirty="0"/>
              <a:t>1 cups walnuts</a:t>
            </a:r>
            <a:br>
              <a:rPr lang="en-US" dirty="0"/>
            </a:br>
            <a:r>
              <a:rPr lang="en-US" dirty="0"/>
              <a:t>1 cup sundried tomatoes </a:t>
            </a:r>
            <a:r>
              <a:rPr lang="en-US" dirty="0" smtClean="0"/>
              <a:t/>
            </a:r>
            <a:br>
              <a:rPr lang="en-US" dirty="0" smtClean="0"/>
            </a:br>
            <a:r>
              <a:rPr lang="en-US" dirty="0" smtClean="0"/>
              <a:t>2 </a:t>
            </a:r>
            <a:r>
              <a:rPr lang="en-US" dirty="0"/>
              <a:t>tablespoons extra-virgin olive oil </a:t>
            </a:r>
            <a:r>
              <a:rPr lang="en-US" dirty="0" smtClean="0"/>
              <a:t/>
            </a:r>
            <a:br>
              <a:rPr lang="en-US" dirty="0" smtClean="0"/>
            </a:br>
            <a:r>
              <a:rPr lang="en-US" dirty="0" smtClean="0"/>
              <a:t>1 </a:t>
            </a:r>
            <a:r>
              <a:rPr lang="en-US" dirty="0"/>
              <a:t>tablespoon fresh sage 1 teaspoon fennel seeds </a:t>
            </a:r>
            <a:br>
              <a:rPr lang="en-US" dirty="0"/>
            </a:br>
            <a:r>
              <a:rPr lang="en-US" dirty="0" smtClean="0"/>
              <a:t>1 </a:t>
            </a:r>
            <a:r>
              <a:rPr lang="en-US" dirty="0"/>
              <a:t>teaspoon fresh thyme</a:t>
            </a:r>
            <a:br>
              <a:rPr lang="en-US" dirty="0"/>
            </a:br>
            <a:r>
              <a:rPr lang="en-US" dirty="0"/>
              <a:t>1 teaspoon fresh rosemary 1 teaspoon fresh marjoram </a:t>
            </a:r>
            <a:r>
              <a:rPr lang="en-US" dirty="0" smtClean="0"/>
              <a:t/>
            </a:r>
            <a:br>
              <a:rPr lang="en-US" dirty="0" smtClean="0"/>
            </a:br>
            <a:r>
              <a:rPr lang="en-US" dirty="0" smtClean="0"/>
              <a:t>Pinch </a:t>
            </a:r>
            <a:r>
              <a:rPr lang="en-US" dirty="0"/>
              <a:t>of black pepper Pinch of cayenne pepper Pinch </a:t>
            </a:r>
            <a:r>
              <a:rPr lang="en-US" dirty="0" smtClean="0"/>
              <a:t>of</a:t>
            </a:r>
            <a:br>
              <a:rPr lang="en-US" dirty="0" smtClean="0"/>
            </a:br>
            <a:r>
              <a:rPr lang="en-US" dirty="0" smtClean="0"/>
              <a:t>sea </a:t>
            </a:r>
            <a:r>
              <a:rPr lang="en-US" dirty="0"/>
              <a:t>salt </a:t>
            </a:r>
          </a:p>
          <a:p>
            <a:pPr marL="0" indent="0">
              <a:buNone/>
            </a:pPr>
            <a:r>
              <a:rPr lang="en-US" dirty="0" smtClean="0"/>
              <a:t>Actions</a:t>
            </a:r>
            <a:r>
              <a:rPr lang="en-US" dirty="0"/>
              <a:t>: </a:t>
            </a:r>
          </a:p>
          <a:p>
            <a:pPr marL="0" indent="0">
              <a:buNone/>
            </a:pPr>
            <a:r>
              <a:rPr lang="en-US" dirty="0" smtClean="0"/>
              <a:t>Add </a:t>
            </a:r>
            <a:r>
              <a:rPr lang="en-US" dirty="0"/>
              <a:t>all the ingredients to a blender and mix for 5 minutes or until </a:t>
            </a:r>
            <a:r>
              <a:rPr lang="en-US" dirty="0" smtClean="0"/>
              <a:t/>
            </a:r>
            <a:br>
              <a:rPr lang="en-US" dirty="0" smtClean="0"/>
            </a:br>
            <a:r>
              <a:rPr lang="en-US" dirty="0" smtClean="0"/>
              <a:t>well </a:t>
            </a:r>
            <a:r>
              <a:rPr lang="en-US" dirty="0"/>
              <a:t>combined. </a:t>
            </a:r>
          </a:p>
          <a:p>
            <a:pPr marL="0" indent="0">
              <a:buNone/>
            </a:pPr>
            <a:r>
              <a:rPr lang="en-US" dirty="0" smtClean="0"/>
              <a:t>This </a:t>
            </a:r>
            <a:r>
              <a:rPr lang="en-US" dirty="0"/>
              <a:t>recipe can be used as the meat for Raw </a:t>
            </a:r>
            <a:r>
              <a:rPr lang="en-US" dirty="0" smtClean="0"/>
              <a:t>Burgers, </a:t>
            </a:r>
            <a:r>
              <a:rPr lang="en-US" dirty="0"/>
              <a:t>Raw </a:t>
            </a:r>
            <a:r>
              <a:rPr lang="en-US" dirty="0" smtClean="0"/>
              <a:t>Tacos, </a:t>
            </a:r>
            <a:br>
              <a:rPr lang="en-US" dirty="0" smtClean="0"/>
            </a:br>
            <a:r>
              <a:rPr lang="en-US" dirty="0" err="1" smtClean="0"/>
              <a:t>Zuchetti</a:t>
            </a:r>
            <a:r>
              <a:rPr lang="en-US" dirty="0" smtClean="0"/>
              <a:t> </a:t>
            </a:r>
            <a:r>
              <a:rPr lang="en-US" dirty="0"/>
              <a:t>and Walnut “Meat- balls</a:t>
            </a:r>
            <a:r>
              <a:rPr lang="en-US" dirty="0" smtClean="0"/>
              <a:t>”, </a:t>
            </a:r>
            <a:r>
              <a:rPr lang="en-US" dirty="0"/>
              <a:t>and Raw </a:t>
            </a:r>
            <a:r>
              <a:rPr lang="en-US" dirty="0" smtClean="0"/>
              <a:t>Lasagna. </a:t>
            </a:r>
            <a:endParaRPr lang="en-US" dirty="0"/>
          </a:p>
          <a:p>
            <a:pPr marL="0" indent="0">
              <a:buNone/>
            </a:pPr>
            <a:endParaRPr lang="en-US" dirty="0" smtClean="0"/>
          </a:p>
          <a:p>
            <a:pPr marL="0" indent="0">
              <a:buNone/>
            </a:pPr>
            <a:r>
              <a:rPr lang="en-US" dirty="0" smtClean="0"/>
              <a:t>Calories</a:t>
            </a:r>
            <a:r>
              <a:rPr lang="en-US" dirty="0"/>
              <a:t>: 423 | Protein: 8.8g | Carbs: 20.5g | Dietary Fiber: 5.2g | Fat: 35.7g | </a:t>
            </a:r>
            <a:endParaRPr lang="en-US" dirty="0" smtClean="0"/>
          </a:p>
          <a:p>
            <a:pPr marL="0" indent="0">
              <a:buNone/>
            </a:pPr>
            <a:r>
              <a:rPr lang="en-US" dirty="0" smtClean="0"/>
              <a:t>Vitamin </a:t>
            </a:r>
            <a:r>
              <a:rPr lang="en-US" dirty="0"/>
              <a:t>C: 8.2mg | Vitamin D: 0 IU | Vitamin E: 1.1mg | Calcium: 54.5mg | Iron: 2.1mg | </a:t>
            </a:r>
            <a:endParaRPr lang="en-US" dirty="0" smtClean="0"/>
          </a:p>
          <a:p>
            <a:pPr marL="0" indent="0">
              <a:buNone/>
            </a:pPr>
            <a:r>
              <a:rPr lang="en-US" dirty="0" smtClean="0"/>
              <a:t>Magnesium</a:t>
            </a:r>
            <a:r>
              <a:rPr lang="en-US" dirty="0"/>
              <a:t>: 72.7mg | Potassium: 208.4mg </a:t>
            </a:r>
          </a:p>
          <a:p>
            <a:endParaRPr lang="en-US" dirty="0"/>
          </a:p>
        </p:txBody>
      </p:sp>
      <p:pic>
        <p:nvPicPr>
          <p:cNvPr id="6" name="Picture 5" descr="ZucchiniNoodleswBalls-e1536351738999-1080x67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0378" y="1871171"/>
            <a:ext cx="3052490" cy="1907806"/>
          </a:xfrm>
          <a:prstGeom prst="rect">
            <a:avLst/>
          </a:prstGeom>
        </p:spPr>
      </p:pic>
    </p:spTree>
    <p:extLst>
      <p:ext uri="{BB962C8B-B14F-4D97-AF65-F5344CB8AC3E}">
        <p14:creationId xmlns:p14="http://schemas.microsoft.com/office/powerpoint/2010/main" val="2664090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9183" y="317164"/>
            <a:ext cx="10515600" cy="1325563"/>
          </a:xfrm>
        </p:spPr>
        <p:txBody>
          <a:bodyPr/>
          <a:lstStyle/>
          <a:p>
            <a:pPr algn="ctr"/>
            <a:r>
              <a:rPr lang="en-US" dirty="0" smtClean="0"/>
              <a:t>Recipes for life!</a:t>
            </a:r>
            <a:endParaRPr lang="en-US" dirty="0"/>
          </a:p>
        </p:txBody>
      </p:sp>
      <p:sp>
        <p:nvSpPr>
          <p:cNvPr id="5" name="Content Placeholder 2"/>
          <p:cNvSpPr>
            <a:spLocks noGrp="1"/>
          </p:cNvSpPr>
          <p:nvPr>
            <p:ph idx="1"/>
          </p:nvPr>
        </p:nvSpPr>
        <p:spPr>
          <a:xfrm>
            <a:off x="379183" y="1777664"/>
            <a:ext cx="10515600" cy="4351338"/>
          </a:xfrm>
        </p:spPr>
        <p:txBody>
          <a:bodyPr>
            <a:normAutofit/>
          </a:bodyPr>
          <a:lstStyle/>
          <a:p>
            <a:r>
              <a:rPr lang="en-US" dirty="0" smtClean="0"/>
              <a:t>Bean Burgers</a:t>
            </a:r>
          </a:p>
          <a:p>
            <a:r>
              <a:rPr lang="en-US" dirty="0" smtClean="0"/>
              <a:t>Cashew Cheesecakes</a:t>
            </a:r>
          </a:p>
          <a:p>
            <a:r>
              <a:rPr lang="en-US" dirty="0" smtClean="0"/>
              <a:t>Cauliflower Mashed “Potato”</a:t>
            </a:r>
          </a:p>
          <a:p>
            <a:r>
              <a:rPr lang="en-US" dirty="0" err="1" smtClean="0"/>
              <a:t>Superfood</a:t>
            </a:r>
            <a:r>
              <a:rPr lang="en-US" dirty="0" smtClean="0"/>
              <a:t> </a:t>
            </a:r>
            <a:r>
              <a:rPr lang="en-US" dirty="0" smtClean="0"/>
              <a:t>Kale Salad</a:t>
            </a:r>
          </a:p>
          <a:p>
            <a:r>
              <a:rPr lang="en-US" dirty="0" smtClean="0"/>
              <a:t>Homemade Salad Dressings</a:t>
            </a:r>
          </a:p>
          <a:p>
            <a:r>
              <a:rPr lang="en-US" dirty="0" smtClean="0"/>
              <a:t>Immune Boosting Soup</a:t>
            </a:r>
          </a:p>
          <a:p>
            <a:r>
              <a:rPr lang="en-US" dirty="0" smtClean="0"/>
              <a:t>Cancer’s Gone Crackers</a:t>
            </a:r>
          </a:p>
          <a:p>
            <a:endParaRPr lang="en-US" dirty="0" smtClean="0"/>
          </a:p>
          <a:p>
            <a:endParaRPr lang="en-US" dirty="0"/>
          </a:p>
        </p:txBody>
      </p:sp>
      <p:pic>
        <p:nvPicPr>
          <p:cNvPr id="6" name="Picture 5" descr="best-black-bean-burger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3523" y="1918738"/>
            <a:ext cx="2638967" cy="3958451"/>
          </a:xfrm>
          <a:prstGeom prst="rect">
            <a:avLst/>
          </a:prstGeom>
        </p:spPr>
      </p:pic>
    </p:spTree>
    <p:extLst>
      <p:ext uri="{BB962C8B-B14F-4D97-AF65-F5344CB8AC3E}">
        <p14:creationId xmlns:p14="http://schemas.microsoft.com/office/powerpoint/2010/main" val="1009300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907" y="377454"/>
            <a:ext cx="10515600" cy="1325563"/>
          </a:xfrm>
        </p:spPr>
        <p:txBody>
          <a:bodyPr/>
          <a:lstStyle/>
          <a:p>
            <a:pPr algn="ctr"/>
            <a:r>
              <a:rPr lang="en-US" dirty="0" smtClean="0"/>
              <a:t>Cancer Free with Food Video Course</a:t>
            </a:r>
            <a:endParaRPr lang="en-US" dirty="0"/>
          </a:p>
        </p:txBody>
      </p:sp>
      <p:sp>
        <p:nvSpPr>
          <p:cNvPr id="5" name="Content Placeholder 2"/>
          <p:cNvSpPr>
            <a:spLocks noGrp="1"/>
          </p:cNvSpPr>
          <p:nvPr>
            <p:ph idx="1"/>
          </p:nvPr>
        </p:nvSpPr>
        <p:spPr>
          <a:xfrm>
            <a:off x="506079" y="1452871"/>
            <a:ext cx="8306093" cy="3106379"/>
          </a:xfrm>
        </p:spPr>
        <p:txBody>
          <a:bodyPr>
            <a:normAutofit/>
          </a:bodyPr>
          <a:lstStyle/>
          <a:p>
            <a:r>
              <a:rPr lang="en-US" sz="2200" dirty="0" smtClean="0"/>
              <a:t>Includes the book, plus other bonuses like the “A-Z Guide of All Natural Cancer Treatments known to man”.</a:t>
            </a:r>
          </a:p>
          <a:p>
            <a:pPr marL="0" indent="0">
              <a:buNone/>
            </a:pPr>
            <a:r>
              <a:rPr lang="en-US" sz="2200" dirty="0" err="1" smtClean="0"/>
              <a:t>CancerFreewithFood.com</a:t>
            </a:r>
            <a:endParaRPr lang="en-US" sz="2200" dirty="0"/>
          </a:p>
        </p:txBody>
      </p:sp>
      <p:pic>
        <p:nvPicPr>
          <p:cNvPr id="6" name="Picture 5" descr="video-course-graphic_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613" y="3304692"/>
            <a:ext cx="5148559" cy="2897117"/>
          </a:xfrm>
          <a:prstGeom prst="rect">
            <a:avLst/>
          </a:prstGeom>
        </p:spPr>
      </p:pic>
      <p:pic>
        <p:nvPicPr>
          <p:cNvPr id="7" name="Picture 6" descr="moke up 2.jpg"/>
          <p:cNvPicPr>
            <a:picLocks noChangeAspect="1"/>
          </p:cNvPicPr>
          <p:nvPr/>
        </p:nvPicPr>
        <p:blipFill rotWithShape="1">
          <a:blip r:embed="rId3" cstate="print">
            <a:extLst>
              <a:ext uri="{28A0092B-C50C-407E-A947-70E740481C1C}">
                <a14:useLocalDpi xmlns:a14="http://schemas.microsoft.com/office/drawing/2010/main" val="0"/>
              </a:ext>
            </a:extLst>
          </a:blip>
          <a:srcRect l="26960" t="7247" r="29866" b="8605"/>
          <a:stretch/>
        </p:blipFill>
        <p:spPr>
          <a:xfrm rot="21313109">
            <a:off x="929024" y="3229353"/>
            <a:ext cx="2376393" cy="3271960"/>
          </a:xfrm>
          <a:prstGeom prst="rect">
            <a:avLst/>
          </a:prstGeom>
        </p:spPr>
      </p:pic>
    </p:spTree>
    <p:extLst>
      <p:ext uri="{BB962C8B-B14F-4D97-AF65-F5344CB8AC3E}">
        <p14:creationId xmlns:p14="http://schemas.microsoft.com/office/powerpoint/2010/main" val="617629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9040" y="311697"/>
            <a:ext cx="10515600" cy="1325563"/>
          </a:xfrm>
        </p:spPr>
        <p:txBody>
          <a:bodyPr/>
          <a:lstStyle/>
          <a:p>
            <a:r>
              <a:rPr lang="en-US" dirty="0" smtClean="0"/>
              <a:t>Stay connected:</a:t>
            </a:r>
            <a:endParaRPr lang="en-US" dirty="0"/>
          </a:p>
        </p:txBody>
      </p:sp>
      <p:sp>
        <p:nvSpPr>
          <p:cNvPr id="5" name="Content Placeholder 2"/>
          <p:cNvSpPr>
            <a:spLocks noGrp="1"/>
          </p:cNvSpPr>
          <p:nvPr>
            <p:ph idx="1"/>
          </p:nvPr>
        </p:nvSpPr>
        <p:spPr>
          <a:xfrm>
            <a:off x="792773" y="1642056"/>
            <a:ext cx="10515600" cy="4351338"/>
          </a:xfrm>
        </p:spPr>
        <p:txBody>
          <a:bodyPr/>
          <a:lstStyle/>
          <a:p>
            <a:pPr marL="0" indent="0">
              <a:buNone/>
            </a:pPr>
            <a:r>
              <a:rPr lang="en-US" dirty="0" err="1" smtClean="0"/>
              <a:t>Instagram</a:t>
            </a:r>
            <a:r>
              <a:rPr lang="en-US" dirty="0" smtClean="0"/>
              <a:t>: @</a:t>
            </a:r>
            <a:r>
              <a:rPr lang="en-US" dirty="0" err="1" smtClean="0"/>
              <a:t>lianawernergray</a:t>
            </a:r>
            <a:endParaRPr lang="en-US" dirty="0" smtClean="0"/>
          </a:p>
          <a:p>
            <a:pPr marL="0" indent="0">
              <a:buNone/>
            </a:pPr>
            <a:endParaRPr lang="en-US" dirty="0" smtClean="0"/>
          </a:p>
          <a:p>
            <a:pPr marL="0" indent="0">
              <a:buNone/>
            </a:pPr>
            <a:r>
              <a:rPr lang="en-US" dirty="0" err="1" smtClean="0"/>
              <a:t>Facebook.com</a:t>
            </a:r>
            <a:r>
              <a:rPr lang="en-US" dirty="0" smtClean="0"/>
              <a:t>/</a:t>
            </a:r>
            <a:r>
              <a:rPr lang="en-US" dirty="0" err="1" smtClean="0"/>
              <a:t>theEarthDiet</a:t>
            </a:r>
            <a:endParaRPr lang="en-US" dirty="0" smtClean="0"/>
          </a:p>
          <a:p>
            <a:pPr marL="0" indent="0">
              <a:buNone/>
            </a:pPr>
            <a:endParaRPr lang="en-US" dirty="0"/>
          </a:p>
          <a:p>
            <a:pPr marL="0" indent="0">
              <a:buNone/>
            </a:pPr>
            <a:r>
              <a:rPr lang="en-US" dirty="0" smtClean="0"/>
              <a:t>Come see me at </a:t>
            </a:r>
          </a:p>
          <a:p>
            <a:pPr marL="0" indent="0">
              <a:buNone/>
            </a:pPr>
            <a:r>
              <a:rPr lang="en-US" dirty="0" smtClean="0"/>
              <a:t>Complete Wellness NYC!</a:t>
            </a:r>
          </a:p>
        </p:txBody>
      </p:sp>
      <p:pic>
        <p:nvPicPr>
          <p:cNvPr id="6" name="Picture 5" descr="Liana with Cancer Free Book.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9089" y="3512187"/>
            <a:ext cx="3135211" cy="2086212"/>
          </a:xfrm>
          <a:prstGeom prst="rect">
            <a:avLst/>
          </a:prstGeom>
        </p:spPr>
      </p:pic>
      <p:pic>
        <p:nvPicPr>
          <p:cNvPr id="7" name="Picture 6" descr="Facebook Logo.jpg"/>
          <p:cNvPicPr>
            <a:picLocks noChangeAspect="1"/>
          </p:cNvPicPr>
          <p:nvPr/>
        </p:nvPicPr>
        <p:blipFill rotWithShape="1">
          <a:blip r:embed="rId3">
            <a:extLst>
              <a:ext uri="{28A0092B-C50C-407E-A947-70E740481C1C}">
                <a14:useLocalDpi xmlns:a14="http://schemas.microsoft.com/office/drawing/2010/main" val="0"/>
              </a:ext>
            </a:extLst>
          </a:blip>
          <a:srcRect l="22137" r="18320"/>
          <a:stretch/>
        </p:blipFill>
        <p:spPr>
          <a:xfrm>
            <a:off x="116931" y="2735083"/>
            <a:ext cx="648767" cy="777104"/>
          </a:xfrm>
          <a:prstGeom prst="rect">
            <a:avLst/>
          </a:prstGeom>
        </p:spPr>
      </p:pic>
      <p:sp>
        <p:nvSpPr>
          <p:cNvPr id="8" name="TextBox 7"/>
          <p:cNvSpPr txBox="1"/>
          <p:nvPr/>
        </p:nvSpPr>
        <p:spPr>
          <a:xfrm>
            <a:off x="4897066" y="5731784"/>
            <a:ext cx="4361928" cy="523220"/>
          </a:xfrm>
          <a:prstGeom prst="rect">
            <a:avLst/>
          </a:prstGeom>
          <a:noFill/>
        </p:spPr>
        <p:txBody>
          <a:bodyPr wrap="square" rtlCol="0">
            <a:spAutoFit/>
          </a:bodyPr>
          <a:lstStyle/>
          <a:p>
            <a:r>
              <a:rPr lang="en-US" sz="2800" dirty="0" err="1" smtClean="0"/>
              <a:t>CancerFreeWithFood.com</a:t>
            </a:r>
            <a:endParaRPr lang="en-US" sz="2800" dirty="0"/>
          </a:p>
        </p:txBody>
      </p:sp>
      <p:pic>
        <p:nvPicPr>
          <p:cNvPr id="9" name="Picture 8" descr="instagram 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74" y="1642056"/>
            <a:ext cx="746025" cy="745512"/>
          </a:xfrm>
          <a:prstGeom prst="rect">
            <a:avLst/>
          </a:prstGeom>
        </p:spPr>
      </p:pic>
      <p:pic>
        <p:nvPicPr>
          <p:cNvPr id="10" name="Picture 9" descr="complete wellness logo.jpeg"/>
          <p:cNvPicPr>
            <a:picLocks noChangeAspect="1"/>
          </p:cNvPicPr>
          <p:nvPr/>
        </p:nvPicPr>
        <p:blipFill rotWithShape="1">
          <a:blip r:embed="rId5">
            <a:extLst>
              <a:ext uri="{28A0092B-C50C-407E-A947-70E740481C1C}">
                <a14:useLocalDpi xmlns:a14="http://schemas.microsoft.com/office/drawing/2010/main" val="0"/>
              </a:ext>
            </a:extLst>
          </a:blip>
          <a:srcRect t="28783" b="28217"/>
          <a:stretch/>
        </p:blipFill>
        <p:spPr>
          <a:xfrm>
            <a:off x="824499" y="5256642"/>
            <a:ext cx="2857500" cy="1228711"/>
          </a:xfrm>
          <a:prstGeom prst="rect">
            <a:avLst/>
          </a:prstGeom>
        </p:spPr>
      </p:pic>
    </p:spTree>
    <p:extLst>
      <p:ext uri="{BB962C8B-B14F-4D97-AF65-F5344CB8AC3E}">
        <p14:creationId xmlns:p14="http://schemas.microsoft.com/office/powerpoint/2010/main" val="1794156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TotalTime>
  <Words>5634</Words>
  <Application>Microsoft Macintosh PowerPoint</Application>
  <PresentationFormat>On-screen Show (4:3)</PresentationFormat>
  <Paragraphs>271</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CANCER IS NOW THE LEADING CAUSE OF DEATH IN USA AND CHINA!  Cancer will affect one in two men, and one in three women </vt:lpstr>
      <vt:lpstr>PowerPoint Presentation</vt:lpstr>
      <vt:lpstr>FOOD IS MEDICINE  </vt:lpstr>
      <vt:lpstr>There are two reasons why we get cancer: toxicity and stress.  </vt:lpstr>
      <vt:lpstr>7 nutritional principles to prevent and heal cancer:</vt:lpstr>
      <vt:lpstr>Should I give up sugar? Safe sugar vs Unsafe sugar</vt:lpstr>
      <vt:lpstr>THE LASTEST RESEARCH ON THE  TOP 15 CANCER-KILLING FOODS  </vt:lpstr>
      <vt:lpstr>#1 Broccoli Sprouts </vt:lpstr>
      <vt:lpstr>PowerPoint Presentation</vt:lpstr>
      <vt:lpstr>#9 Cancer-Healing Food: Cacao  </vt:lpstr>
      <vt:lpstr>PowerPoint Presentation</vt:lpstr>
      <vt:lpstr>PowerPoint Presentation</vt:lpstr>
      <vt:lpstr>PowerPoint Presentation</vt:lpstr>
      <vt:lpstr>#10 Cancer-Healing Food: Tigernuts </vt:lpstr>
      <vt:lpstr>Tigernuts</vt:lpstr>
      <vt:lpstr>PowerPoint Presentation</vt:lpstr>
      <vt:lpstr>Chlorophyll  </vt:lpstr>
      <vt:lpstr>PowerPoint Presentation</vt:lpstr>
      <vt:lpstr>Cancer-Free HACK: One juice everyday</vt:lpstr>
      <vt:lpstr>BENTONITE CLAY</vt:lpstr>
      <vt:lpstr>Bentonite Clay Drink</vt:lpstr>
      <vt:lpstr>AVOID THE 15 MOST TOXIC  FOODS ON THE PLANET  What you don’t know may kill you -</vt:lpstr>
      <vt:lpstr>Reasons To Cut Out Refined Sugars  </vt:lpstr>
      <vt:lpstr>Reasons To Cut Out Artificial Food Additives  </vt:lpstr>
      <vt:lpstr>PowerPoint Presentation</vt:lpstr>
      <vt:lpstr>LIVING THE FOOD UPGRADE MIND-SET  </vt:lpstr>
      <vt:lpstr>The Chocolate Upgrade</vt:lpstr>
      <vt:lpstr>Red Lentil Penne sayyy whattttttt!</vt:lpstr>
      <vt:lpstr>The Ice Cream Upgrade</vt:lpstr>
      <vt:lpstr>THE PAN UPGRADE</vt:lpstr>
      <vt:lpstr>Beet Juice</vt:lpstr>
      <vt:lpstr>SUPER-POWERFUL GREEN JUICE  </vt:lpstr>
      <vt:lpstr>LIANA’S FAVORITE SMOOTHIE BOWL  </vt:lpstr>
      <vt:lpstr>ANTI-INFLAMMATORY GINGER TEA  </vt:lpstr>
      <vt:lpstr>WALNUT “MEATBALLS”  </vt:lpstr>
      <vt:lpstr>Recipes for life!</vt:lpstr>
      <vt:lpstr>Cancer Free with Food Video Course</vt:lpstr>
      <vt:lpstr>Stay connected:</vt:lpstr>
    </vt:vector>
  </TitlesOfParts>
  <Company>The Earth Diet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Liana Werner-Gray</dc:creator>
  <cp:lastModifiedBy>Liana Werner-Gray</cp:lastModifiedBy>
  <cp:revision>7</cp:revision>
  <dcterms:created xsi:type="dcterms:W3CDTF">2019-11-08T16:10:51Z</dcterms:created>
  <dcterms:modified xsi:type="dcterms:W3CDTF">2019-11-08T16:48:35Z</dcterms:modified>
</cp:coreProperties>
</file>