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35"/>
  </p:notesMasterIdLst>
  <p:sldIdLst>
    <p:sldId id="281" r:id="rId2"/>
    <p:sldId id="289" r:id="rId3"/>
    <p:sldId id="282" r:id="rId4"/>
    <p:sldId id="283" r:id="rId5"/>
    <p:sldId id="284" r:id="rId6"/>
    <p:sldId id="257" r:id="rId7"/>
    <p:sldId id="271" r:id="rId8"/>
    <p:sldId id="272" r:id="rId9"/>
    <p:sldId id="273" r:id="rId10"/>
    <p:sldId id="274" r:id="rId11"/>
    <p:sldId id="275" r:id="rId12"/>
    <p:sldId id="276" r:id="rId13"/>
    <p:sldId id="290" r:id="rId14"/>
    <p:sldId id="278" r:id="rId15"/>
    <p:sldId id="291" r:id="rId16"/>
    <p:sldId id="292" r:id="rId17"/>
    <p:sldId id="285" r:id="rId18"/>
    <p:sldId id="286" r:id="rId19"/>
    <p:sldId id="287" r:id="rId20"/>
    <p:sldId id="28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/>
    <p:restoredTop sz="94697"/>
  </p:normalViewPr>
  <p:slideViewPr>
    <p:cSldViewPr snapToGrid="0" snapToObjects="1">
      <p:cViewPr varScale="1">
        <p:scale>
          <a:sx n="87" d="100"/>
          <a:sy n="87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78C96-E14A-5749-8CEB-E59B835459DB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4D607-3297-6946-B1D7-5AE159B95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40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3107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BBA5C95A-A9FD-D24B-BDC8-3512639318B5}" type="slidenum">
              <a:rPr lang="en-US" altLang="x-none" sz="1200">
                <a:latin typeface="Calibri" charset="0"/>
              </a:rPr>
              <a:pPr algn="r" eaLnBrk="1" hangingPunct="1"/>
              <a:t>7</a:t>
            </a:fld>
            <a:endParaRPr lang="en-US" altLang="x-non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453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3312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1ED041B9-3E45-4F42-B2B8-94204CC33DF7}" type="slidenum">
              <a:rPr lang="en-US" altLang="x-none" sz="1200">
                <a:latin typeface="Calibri" charset="0"/>
              </a:rPr>
              <a:pPr algn="r" eaLnBrk="1" hangingPunct="1"/>
              <a:t>8</a:t>
            </a:fld>
            <a:endParaRPr lang="en-US" altLang="x-non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559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3517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9F941700-64F4-3549-B55B-E2E8CA646271}" type="slidenum">
              <a:rPr lang="en-US" altLang="x-none" sz="1200">
                <a:latin typeface="Calibri" charset="0"/>
              </a:rPr>
              <a:pPr algn="r" eaLnBrk="1" hangingPunct="1"/>
              <a:t>9</a:t>
            </a:fld>
            <a:endParaRPr lang="en-US" altLang="x-non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871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3721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9FBDD99C-286C-BE43-8906-FEA6F6CBE719}" type="slidenum">
              <a:rPr lang="en-US" altLang="x-none" sz="1200">
                <a:latin typeface="Calibri" charset="0"/>
              </a:rPr>
              <a:pPr algn="r" eaLnBrk="1" hangingPunct="1"/>
              <a:t>10</a:t>
            </a:fld>
            <a:endParaRPr lang="en-US" altLang="x-non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564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3926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6B5655D1-F6E0-7241-97FB-897BF84A510A}" type="slidenum">
              <a:rPr lang="en-US" altLang="x-none" sz="1200">
                <a:latin typeface="Calibri" charset="0"/>
              </a:rPr>
              <a:pPr algn="r" eaLnBrk="1" hangingPunct="1"/>
              <a:t>11</a:t>
            </a:fld>
            <a:endParaRPr lang="en-US" altLang="x-non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373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4131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BBB39F2C-E738-7E44-BC19-1ADAC14B0F92}" type="slidenum">
              <a:rPr lang="en-US" altLang="x-none" sz="1200">
                <a:latin typeface="Calibri" charset="0"/>
              </a:rPr>
              <a:pPr algn="r" eaLnBrk="1" hangingPunct="1"/>
              <a:t>12</a:t>
            </a:fld>
            <a:endParaRPr lang="en-US" altLang="x-non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436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4336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F32681DD-1E82-1D40-B61E-B32BD855973C}" type="slidenum">
              <a:rPr lang="en-US" altLang="x-none" sz="1200">
                <a:latin typeface="Calibri" charset="0"/>
              </a:rPr>
              <a:pPr algn="r" eaLnBrk="1" hangingPunct="1"/>
              <a:t>13</a:t>
            </a:fld>
            <a:endParaRPr lang="en-US" altLang="x-non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834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14541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F69C77A3-192C-D24A-98FA-655E226495FC}" type="slidenum">
              <a:rPr lang="en-US" altLang="x-none" sz="1200">
                <a:latin typeface="Calibri" charset="0"/>
              </a:rPr>
              <a:pPr algn="r" eaLnBrk="1" hangingPunct="1"/>
              <a:t>14</a:t>
            </a:fld>
            <a:endParaRPr lang="en-US" altLang="x-none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331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2">
              <a:defRPr/>
            </a:pPr>
            <a:r>
              <a:rPr lang="en-US" b="1" dirty="0"/>
              <a:t>Process not an event; what opportunities resonate with you?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C590F-40C7-483A-B7F2-61CB3A5CD52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18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C590F-40C7-483A-B7F2-61CB3A5CD52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07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7388"/>
            <a:ext cx="6088062" cy="3425825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89950" tIns="44975" rIns="89950" bIns="44975"/>
          <a:lstStyle/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9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35164"/>
            <a:ext cx="5384800" cy="4389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35164"/>
            <a:ext cx="5384800" cy="4389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46EC2F-28DC-B041-ADCE-759909DFBB0A}" type="datetimeFigureOut">
              <a:rPr lang="en-US" altLang="x-none"/>
              <a:pPr/>
              <a:t>10/30/2019</a:t>
            </a:fld>
            <a:endParaRPr lang="en-US" altLang="x-none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8775A5-1B72-F442-8777-8ABC97C80CAB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4871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88A9A-1F18-694C-AC98-01507F11632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9822144-48AF-3246-9B8D-C0ECB42FAF7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19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oecd.org/healthres/health-spending.htm" TargetMode="External"/><Relationship Id="rId2" Type="http://schemas.openxmlformats.org/officeDocument/2006/relationships/hyperlink" Target="https://www.axios.com/health-care-spending-2018-hospitals-doctors-drugs-economy-b520930a-0cd9-4c68-9dd1-f31cc08ec264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ortune.com/2019/02/21/us-health-care-costs-2/" TargetMode="External"/><Relationship Id="rId5" Type="http://schemas.openxmlformats.org/officeDocument/2006/relationships/hyperlink" Target="https://www.frbatlanta.org/chcs/wage-growth-tracker.aspx" TargetMode="External"/><Relationship Id="rId4" Type="http://schemas.openxmlformats.org/officeDocument/2006/relationships/hyperlink" Target="https://www.healthaffairs.org/doi/full/10.1377/hlthaff.2018.05499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fortune.com/2019/02/21/us-health-care-costs-2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416" y="457200"/>
            <a:ext cx="11392930" cy="2923108"/>
          </a:xfrm>
        </p:spPr>
        <p:txBody>
          <a:bodyPr>
            <a:normAutofit fontScale="90000"/>
          </a:bodyPr>
          <a:lstStyle/>
          <a:p>
            <a:r>
              <a:rPr lang="en-US" sz="6600" b="1" dirty="0"/>
              <a:t>How to build and maintain a successful Natural </a:t>
            </a:r>
            <a:r>
              <a:rPr lang="en-US" sz="6600" b="1"/>
              <a:t>Health practice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465" y="3531204"/>
            <a:ext cx="9930387" cy="977621"/>
          </a:xfrm>
        </p:spPr>
        <p:txBody>
          <a:bodyPr>
            <a:noAutofit/>
          </a:bodyPr>
          <a:lstStyle/>
          <a:p>
            <a:r>
              <a:rPr lang="en-US" sz="6000" dirty="0"/>
              <a:t>Gilles A. Lamarche BS DC</a:t>
            </a:r>
          </a:p>
        </p:txBody>
      </p:sp>
    </p:spTree>
    <p:extLst>
      <p:ext uri="{BB962C8B-B14F-4D97-AF65-F5344CB8AC3E}">
        <p14:creationId xmlns:p14="http://schemas.microsoft.com/office/powerpoint/2010/main" val="263420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57200"/>
            <a:ext cx="7772400" cy="2923108"/>
          </a:xfrm>
        </p:spPr>
        <p:txBody>
          <a:bodyPr>
            <a:normAutofit/>
          </a:bodyPr>
          <a:lstStyle/>
          <a:p>
            <a:r>
              <a:rPr lang="en-US" sz="6600" b="1" dirty="0"/>
              <a:t>What starts here changes the world…</a:t>
            </a:r>
          </a:p>
        </p:txBody>
      </p:sp>
    </p:spTree>
    <p:extLst>
      <p:ext uri="{BB962C8B-B14F-4D97-AF65-F5344CB8AC3E}">
        <p14:creationId xmlns:p14="http://schemas.microsoft.com/office/powerpoint/2010/main" val="71286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33600" y="1443841"/>
            <a:ext cx="838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The ability to do something that frightens one. Strength in the face of pain or grief.</a:t>
            </a:r>
          </a:p>
          <a:p>
            <a:endParaRPr lang="en-US" sz="3200" dirty="0"/>
          </a:p>
          <a:p>
            <a:r>
              <a:rPr lang="en-US" sz="3200" dirty="0"/>
              <a:t>Synonyms; bravery, courageousness, pluck, pluckiness, valor, fearlessness, nerve, daring, audacity, boldness, grit, true grit, hardihood, heroism, gallantry, spunk, moxie, cojones, balls, brass ovaries.</a:t>
            </a:r>
          </a:p>
          <a:p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733801" y="196564"/>
            <a:ext cx="6400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0000"/>
                </a:solidFill>
              </a:rPr>
              <a:t>COURAGE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49168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b="1" dirty="0"/>
              <a:t>Feeling Fear</a:t>
            </a:r>
          </a:p>
          <a:p>
            <a:r>
              <a:rPr lang="en-US" sz="3600" b="1" dirty="0"/>
              <a:t>Yet Choosing to Act</a:t>
            </a:r>
          </a:p>
          <a:p>
            <a:r>
              <a:rPr lang="en-US" sz="3600" b="1" dirty="0"/>
              <a:t>Following Your Heart </a:t>
            </a:r>
          </a:p>
          <a:p>
            <a:r>
              <a:rPr lang="en-US" sz="3600" b="1" dirty="0"/>
              <a:t>Persevering in the Face of Adversity</a:t>
            </a:r>
          </a:p>
          <a:p>
            <a:r>
              <a:rPr lang="en-US" sz="3600" b="1" dirty="0"/>
              <a:t>Standing Up For What Is Right</a:t>
            </a:r>
          </a:p>
        </p:txBody>
      </p:sp>
    </p:spTree>
    <p:extLst>
      <p:ext uri="{BB962C8B-B14F-4D97-AF65-F5344CB8AC3E}">
        <p14:creationId xmlns:p14="http://schemas.microsoft.com/office/powerpoint/2010/main" val="202848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17065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 </a:t>
            </a:r>
            <a:endParaRPr lang="x-none" altLang="x-none" dirty="0">
              <a:ea typeface="ＭＳ Ｐゴシック" charset="-128"/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>
                <a:ea typeface="ＭＳ Ｐゴシック" charset="-128"/>
              </a:rPr>
              <a:t> </a:t>
            </a:r>
            <a:endParaRPr lang="x-none" altLang="x-none" dirty="0">
              <a:ea typeface="ＭＳ Ｐゴシック" charset="-128"/>
            </a:endParaRPr>
          </a:p>
        </p:txBody>
      </p:sp>
      <p:pic>
        <p:nvPicPr>
          <p:cNvPr id="17411" name="Picture 4" descr="healthreformcart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12192000" cy="682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803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4"/>
          <p:cNvSpPr>
            <a:spLocks noGrp="1"/>
          </p:cNvSpPr>
          <p:nvPr>
            <p:ph type="ctrTitle" idx="4294967295"/>
          </p:nvPr>
        </p:nvSpPr>
        <p:spPr>
          <a:xfrm>
            <a:off x="0" y="685800"/>
            <a:ext cx="7772400" cy="2286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en-US" altLang="x-none" sz="4600">
                <a:ea typeface="ＭＳ Ｐゴシック" charset="-128"/>
              </a:rPr>
              <a:t>What does one TRILLION dollars look like?</a:t>
            </a:r>
          </a:p>
        </p:txBody>
      </p:sp>
      <p:sp>
        <p:nvSpPr>
          <p:cNvPr id="130050" name="Subtitle 5"/>
          <p:cNvSpPr>
            <a:spLocks noGrp="1"/>
          </p:cNvSpPr>
          <p:nvPr>
            <p:ph type="subTitle" idx="4294967295"/>
          </p:nvPr>
        </p:nvSpPr>
        <p:spPr>
          <a:xfrm>
            <a:off x="0" y="3265488"/>
            <a:ext cx="6400800" cy="2808287"/>
          </a:xfrm>
        </p:spPr>
        <p:txBody>
          <a:bodyPr/>
          <a:lstStyle/>
          <a:p>
            <a:pPr marL="0" indent="0" algn="ctr">
              <a:buNone/>
            </a:pPr>
            <a:br>
              <a:rPr lang="en-US" altLang="x-none" sz="1300">
                <a:ea typeface="ＭＳ Ｐゴシック" charset="-128"/>
              </a:rPr>
            </a:br>
            <a:r>
              <a:rPr lang="en-US" altLang="x-none" sz="1300">
                <a:ea typeface="ＭＳ Ｐゴシック" charset="-128"/>
              </a:rPr>
              <a:t>    All this talk about "stimulus packages" and "bailouts"...</a:t>
            </a:r>
            <a:br>
              <a:rPr lang="en-US" altLang="x-none" sz="1300">
                <a:ea typeface="ＭＳ Ｐゴシック" charset="-128"/>
              </a:rPr>
            </a:br>
            <a:br>
              <a:rPr lang="en-US" altLang="x-none" sz="1300">
                <a:ea typeface="ＭＳ Ｐゴシック" charset="-128"/>
              </a:rPr>
            </a:br>
            <a:r>
              <a:rPr lang="en-US" altLang="x-none" sz="1300">
                <a:ea typeface="ＭＳ Ｐゴシック" charset="-128"/>
              </a:rPr>
              <a:t>    A billion dollars...</a:t>
            </a:r>
            <a:br>
              <a:rPr lang="en-US" altLang="x-none" sz="1300">
                <a:ea typeface="ＭＳ Ｐゴシック" charset="-128"/>
              </a:rPr>
            </a:br>
            <a:br>
              <a:rPr lang="en-US" altLang="x-none" sz="1300">
                <a:ea typeface="ＭＳ Ｐゴシック" charset="-128"/>
              </a:rPr>
            </a:br>
            <a:r>
              <a:rPr lang="en-US" altLang="x-none" sz="1300">
                <a:ea typeface="ＭＳ Ｐゴシック" charset="-128"/>
              </a:rPr>
              <a:t>A hundred billion dollars... </a:t>
            </a:r>
            <a:br>
              <a:rPr lang="en-US" altLang="x-none" sz="1300">
                <a:ea typeface="ＭＳ Ｐゴシック" charset="-128"/>
              </a:rPr>
            </a:br>
            <a:br>
              <a:rPr lang="en-US" altLang="x-none" sz="1300">
                <a:ea typeface="ＭＳ Ｐゴシック" charset="-128"/>
              </a:rPr>
            </a:br>
            <a:r>
              <a:rPr lang="en-US" altLang="x-none" sz="1300">
                <a:ea typeface="ＭＳ Ｐゴシック" charset="-128"/>
              </a:rPr>
              <a:t>Eight hundred billion dollars... </a:t>
            </a:r>
            <a:br>
              <a:rPr lang="en-US" altLang="x-none" sz="1300">
                <a:ea typeface="ＭＳ Ｐゴシック" charset="-128"/>
              </a:rPr>
            </a:br>
            <a:br>
              <a:rPr lang="en-US" altLang="x-none" sz="1300">
                <a:ea typeface="ＭＳ Ｐゴシック" charset="-128"/>
              </a:rPr>
            </a:br>
            <a:r>
              <a:rPr lang="en-US" altLang="x-none" sz="1300">
                <a:ea typeface="ＭＳ Ｐゴシック" charset="-128"/>
              </a:rPr>
              <a:t>One TRILLION dollars... </a:t>
            </a:r>
          </a:p>
        </p:txBody>
      </p:sp>
    </p:spTree>
    <p:extLst>
      <p:ext uri="{BB962C8B-B14F-4D97-AF65-F5344CB8AC3E}">
        <p14:creationId xmlns:p14="http://schemas.microsoft.com/office/powerpoint/2010/main" val="1438846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7" name="Picture Placeholder 6" descr="ATT00064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451100"/>
            <a:ext cx="5486400" cy="2222500"/>
          </a:xfrm>
        </p:spPr>
      </p:pic>
      <p:sp>
        <p:nvSpPr>
          <p:cNvPr id="132098" name="Text Placeholder 5"/>
          <p:cNvSpPr>
            <a:spLocks noGrp="1"/>
          </p:cNvSpPr>
          <p:nvPr>
            <p:ph type="body" sz="half" idx="4294967295"/>
          </p:nvPr>
        </p:nvSpPr>
        <p:spPr>
          <a:xfrm>
            <a:off x="0" y="5038725"/>
            <a:ext cx="5715000" cy="887413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100">
                <a:ea typeface="ＭＳ Ｐゴシック" charset="-128"/>
              </a:rPr>
              <a:t>We'll start with a $100 dollar bill. Currently the largest U.S.  denomination in general circulation. Most everyone has seen them, slightly fewer have owned them. Guaranteed to make friends wherever they go.</a:t>
            </a:r>
          </a:p>
        </p:txBody>
      </p:sp>
    </p:spTree>
    <p:extLst>
      <p:ext uri="{BB962C8B-B14F-4D97-AF65-F5344CB8AC3E}">
        <p14:creationId xmlns:p14="http://schemas.microsoft.com/office/powerpoint/2010/main" val="133310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5" name="Picture Placeholder 4" descr="ATT00067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47800"/>
            <a:ext cx="6980238" cy="2590800"/>
          </a:xfrm>
        </p:spPr>
      </p:pic>
      <p:sp>
        <p:nvSpPr>
          <p:cNvPr id="134146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4965700"/>
            <a:ext cx="5486400" cy="960438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100">
                <a:ea typeface="ＭＳ Ｐゴシック" charset="-128"/>
              </a:rPr>
              <a:t>A packet of one hundred $100 bills is less than 1/2" thick and contains</a:t>
            </a:r>
            <a:br>
              <a:rPr lang="en-US" altLang="x-none" sz="1100">
                <a:ea typeface="ＭＳ Ｐゴシック" charset="-128"/>
              </a:rPr>
            </a:br>
            <a:r>
              <a:rPr lang="en-US" altLang="x-none" sz="1100">
                <a:ea typeface="ＭＳ Ｐゴシック" charset="-128"/>
              </a:rPr>
              <a:t>$10,000. Fits in your pocket easily and is more than enough for week or</a:t>
            </a:r>
            <a:br>
              <a:rPr lang="en-US" altLang="x-none" sz="1100">
                <a:ea typeface="ＭＳ Ｐゴシック" charset="-128"/>
              </a:rPr>
            </a:br>
            <a:r>
              <a:rPr lang="en-US" altLang="x-none" sz="1100">
                <a:ea typeface="ＭＳ Ｐゴシック" charset="-128"/>
              </a:rPr>
              <a:t>two of shamefully decadent fun.</a:t>
            </a:r>
          </a:p>
        </p:txBody>
      </p:sp>
    </p:spTree>
    <p:extLst>
      <p:ext uri="{BB962C8B-B14F-4D97-AF65-F5344CB8AC3E}">
        <p14:creationId xmlns:p14="http://schemas.microsoft.com/office/powerpoint/2010/main" val="1300413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3" name="Picture Placeholder 4" descr="ATT00070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7900" y="612775"/>
            <a:ext cx="4864100" cy="4645025"/>
          </a:xfrm>
        </p:spPr>
      </p:pic>
      <p:sp>
        <p:nvSpPr>
          <p:cNvPr id="13619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5367338"/>
            <a:ext cx="5486400" cy="804862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100">
                <a:ea typeface="ＭＳ Ｐゴシック" charset="-128"/>
              </a:rPr>
              <a:t>Believe it or not, this next little pile is $1 million dollars (100 packets of $10,000). You could stuff that into a grocery bag and walk around with it. </a:t>
            </a:r>
            <a:br>
              <a:rPr lang="en-US" altLang="x-none" sz="1100">
                <a:ea typeface="ＭＳ Ｐゴシック" charset="-128"/>
              </a:rPr>
            </a:br>
            <a:endParaRPr lang="en-US" altLang="x-none" sz="110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958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1" name="Picture Placeholder 4" descr="ATT00073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75" y="919163"/>
            <a:ext cx="6080125" cy="3881437"/>
          </a:xfrm>
        </p:spPr>
      </p:pic>
      <p:sp>
        <p:nvSpPr>
          <p:cNvPr id="138242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6705600" y="5408613"/>
            <a:ext cx="5486400" cy="78105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100">
                <a:ea typeface="ＭＳ Ｐゴシック" charset="-128"/>
              </a:rPr>
              <a:t>While a measly $1 million looked a little unimpressive, $100 million is a little more respectable. It fits neatly on a standard pallet... </a:t>
            </a:r>
          </a:p>
        </p:txBody>
      </p:sp>
    </p:spTree>
    <p:extLst>
      <p:ext uri="{BB962C8B-B14F-4D97-AF65-F5344CB8AC3E}">
        <p14:creationId xmlns:p14="http://schemas.microsoft.com/office/powerpoint/2010/main" val="650432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89" name="Picture Placeholder 4" descr="ATT00076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1295400"/>
            <a:ext cx="6858000" cy="3297238"/>
          </a:xfrm>
        </p:spPr>
      </p:pic>
      <p:sp>
        <p:nvSpPr>
          <p:cNvPr id="140290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5367338"/>
            <a:ext cx="5486400" cy="804862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100">
                <a:ea typeface="ＭＳ Ｐゴシック" charset="-128"/>
              </a:rPr>
              <a:t>And $1 BILLION dollars... now we're really getting somewhere... </a:t>
            </a:r>
            <a:br>
              <a:rPr lang="en-US" altLang="x-none" sz="1100">
                <a:ea typeface="ＭＳ Ｐゴシック" charset="-128"/>
              </a:rPr>
            </a:br>
            <a:endParaRPr lang="en-US" altLang="x-none" sz="110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0915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Title 4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en-US" altLang="x-none">
                <a:ea typeface="ＭＳ Ｐゴシック" charset="-128"/>
              </a:rPr>
              <a:t>One Trillion Dollars</a:t>
            </a:r>
          </a:p>
        </p:txBody>
      </p:sp>
      <p:sp>
        <p:nvSpPr>
          <p:cNvPr id="142338" name="Content Placeholder 5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charset="2"/>
              <a:buNone/>
            </a:pPr>
            <a:r>
              <a:rPr lang="en-US" altLang="x-none" sz="1600">
                <a:ea typeface="ＭＳ Ｐゴシック" charset="-128"/>
              </a:rPr>
              <a:t>Next we'll look at ONE TRILLION dollars. This is that number we've been hearing about so much.</a:t>
            </a:r>
          </a:p>
          <a:p>
            <a:pPr eaLnBrk="1" hangingPunct="1">
              <a:lnSpc>
                <a:spcPct val="80000"/>
              </a:lnSpc>
              <a:buFont typeface="Wingdings 2" charset="2"/>
              <a:buNone/>
            </a:pPr>
            <a:endParaRPr lang="en-US" altLang="x-none" sz="160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 typeface="Wingdings 2" charset="2"/>
              <a:buNone/>
            </a:pPr>
            <a:r>
              <a:rPr lang="en-US" altLang="x-none" sz="1600">
                <a:ea typeface="ＭＳ Ｐゴシック" charset="-128"/>
              </a:rPr>
              <a:t> What is a trillion dollars? Well, it's a million million. It's a thousand billion. It's a one followed by 12 zeros.</a:t>
            </a:r>
          </a:p>
          <a:p>
            <a:pPr eaLnBrk="1" hangingPunct="1">
              <a:lnSpc>
                <a:spcPct val="80000"/>
              </a:lnSpc>
              <a:buFont typeface="Wingdings 2" charset="2"/>
              <a:buNone/>
            </a:pPr>
            <a:endParaRPr lang="en-US" altLang="x-none" sz="160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 typeface="Wingdings 2" charset="2"/>
              <a:buNone/>
            </a:pPr>
            <a:r>
              <a:rPr lang="en-US" altLang="x-none" sz="1600">
                <a:ea typeface="ＭＳ Ｐゴシック" charset="-128"/>
              </a:rPr>
              <a:t>You ready for this? </a:t>
            </a:r>
            <a:br>
              <a:rPr lang="en-US" altLang="x-none" sz="1600">
                <a:ea typeface="ＭＳ Ｐゴシック" charset="-128"/>
              </a:rPr>
            </a:br>
            <a:br>
              <a:rPr lang="en-US" altLang="x-none" sz="1600">
                <a:ea typeface="ＭＳ Ｐゴシック" charset="-128"/>
              </a:rPr>
            </a:br>
            <a:r>
              <a:rPr lang="en-US" altLang="x-none" sz="1600">
                <a:ea typeface="ＭＳ Ｐゴシック" charset="-128"/>
              </a:rPr>
              <a:t>It's pretty surprising. </a:t>
            </a:r>
            <a:br>
              <a:rPr lang="en-US" altLang="x-none" sz="1600">
                <a:ea typeface="ＭＳ Ｐゴシック" charset="-128"/>
              </a:rPr>
            </a:br>
            <a:br>
              <a:rPr lang="en-US" altLang="x-none" sz="1600">
                <a:ea typeface="ＭＳ Ｐゴシック" charset="-128"/>
              </a:rPr>
            </a:br>
            <a:r>
              <a:rPr lang="en-US" altLang="x-none" sz="1600">
                <a:ea typeface="ＭＳ Ｐゴシック" charset="-128"/>
              </a:rPr>
              <a:t>	Go ahead... </a:t>
            </a:r>
            <a:br>
              <a:rPr lang="en-US" altLang="x-none" sz="1600">
                <a:ea typeface="ＭＳ Ｐゴシック" charset="-128"/>
              </a:rPr>
            </a:br>
            <a:br>
              <a:rPr lang="en-US" altLang="x-none" sz="1600">
                <a:ea typeface="ＭＳ Ｐゴシック" charset="-128"/>
              </a:rPr>
            </a:br>
            <a:r>
              <a:rPr lang="en-US" altLang="x-none" sz="1600">
                <a:ea typeface="ＭＳ Ｐゴシック" charset="-128"/>
              </a:rPr>
              <a:t>		Turn the page... </a:t>
            </a:r>
          </a:p>
          <a:p>
            <a:pPr eaLnBrk="1" hangingPunct="1">
              <a:lnSpc>
                <a:spcPct val="80000"/>
              </a:lnSpc>
              <a:buFont typeface="Wingdings 2" charset="2"/>
              <a:buNone/>
            </a:pPr>
            <a:br>
              <a:rPr lang="en-US" altLang="x-none" sz="1600">
                <a:ea typeface="ＭＳ Ｐゴシック" charset="-128"/>
              </a:rPr>
            </a:br>
            <a:br>
              <a:rPr lang="en-US" altLang="x-none" sz="1600">
                <a:ea typeface="ＭＳ Ｐゴシック" charset="-128"/>
              </a:rPr>
            </a:br>
            <a:r>
              <a:rPr lang="en-US" altLang="x-none" sz="1600">
                <a:ea typeface="ＭＳ Ｐゴシック" charset="-128"/>
              </a:rPr>
              <a:t>Ladies and gentlemen... I give you $1 trillion dollars... </a:t>
            </a:r>
            <a:br>
              <a:rPr lang="en-US" altLang="x-none" sz="1600">
                <a:ea typeface="ＭＳ Ｐゴシック" charset="-128"/>
              </a:rPr>
            </a:br>
            <a:endParaRPr lang="en-US" altLang="x-none" sz="160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x-none" sz="200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253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5" name="Picture Placeholder 4" descr="ATT00079.jp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066800"/>
            <a:ext cx="7696200" cy="3429000"/>
          </a:xfrm>
        </p:spPr>
      </p:pic>
      <p:sp>
        <p:nvSpPr>
          <p:cNvPr id="144386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4668838"/>
            <a:ext cx="5486400" cy="1552575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100">
                <a:ea typeface="ＭＳ Ｐゴシック" charset="-128"/>
              </a:rPr>
              <a:t>(And notice those pallets are double stacked.) </a:t>
            </a:r>
            <a:br>
              <a:rPr lang="en-US" altLang="x-none" sz="1100">
                <a:ea typeface="ＭＳ Ｐゴシック" charset="-128"/>
              </a:rPr>
            </a:br>
            <a:br>
              <a:rPr lang="en-US" altLang="x-none" sz="1100">
                <a:ea typeface="ＭＳ Ｐゴシック" charset="-128"/>
              </a:rPr>
            </a:br>
            <a:r>
              <a:rPr lang="en-US" altLang="x-none" sz="1100">
                <a:ea typeface="ＭＳ Ｐゴシック" charset="-128"/>
              </a:rPr>
              <a:t>So the next time you hear someone toss around the phrase "trillion</a:t>
            </a:r>
            <a:br>
              <a:rPr lang="en-US" altLang="x-none" sz="1100">
                <a:ea typeface="ＭＳ Ｐゴシック" charset="-128"/>
              </a:rPr>
            </a:br>
            <a:r>
              <a:rPr lang="en-US" altLang="x-none" sz="1100">
                <a:ea typeface="ＭＳ Ｐゴシック" charset="-128"/>
              </a:rPr>
              <a:t>dollars"... that's what they're talking about. </a:t>
            </a:r>
            <a:br>
              <a:rPr lang="en-US" altLang="x-none" sz="1100">
                <a:ea typeface="ＭＳ Ｐゴシック" charset="-128"/>
              </a:rPr>
            </a:br>
            <a:br>
              <a:rPr lang="en-US" altLang="x-none" sz="1100">
                <a:ea typeface="ＭＳ Ｐゴシック" charset="-128"/>
              </a:rPr>
            </a:br>
            <a:r>
              <a:rPr lang="en-US" altLang="x-none" sz="1100">
                <a:ea typeface="ＭＳ Ｐゴシック" charset="-128"/>
              </a:rPr>
              <a:t>Does this bother you??? It will certainly bother your grand children!!! </a:t>
            </a:r>
            <a:br>
              <a:rPr lang="en-US" altLang="x-none" sz="1100">
                <a:ea typeface="ＭＳ Ｐゴシック" charset="-128"/>
              </a:rPr>
            </a:br>
            <a:endParaRPr lang="en-US" altLang="x-none" sz="1100">
              <a:ea typeface="ＭＳ Ｐゴシック" charset="-128"/>
            </a:endParaRPr>
          </a:p>
        </p:txBody>
      </p:sp>
      <p:sp>
        <p:nvSpPr>
          <p:cNvPr id="144387" name="Rectangle 5"/>
          <p:cNvSpPr>
            <a:spLocks noChangeArrowheads="1"/>
          </p:cNvSpPr>
          <p:nvPr/>
        </p:nvSpPr>
        <p:spPr bwMode="auto">
          <a:xfrm>
            <a:off x="1905000" y="1066801"/>
            <a:ext cx="358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2800">
                <a:latin typeface="Calibri" charset="0"/>
              </a:rPr>
              <a:t>$1,000,000,000,000</a:t>
            </a:r>
            <a:endParaRPr lang="en-US" altLang="x-none" sz="18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66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333" y="733246"/>
            <a:ext cx="11821185" cy="72635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en-US" sz="2800" b="1" i="0" dirty="0">
                <a:solidFill>
                  <a:srgbClr val="000000"/>
                </a:solidFill>
                <a:effectLst/>
                <a:latin typeface="Fira Sans Condensed" charset="0"/>
              </a:rPr>
              <a:t>U.S. Health Care Costs Skyrocketed to $3.65 Trillion in 2018</a:t>
            </a:r>
          </a:p>
          <a:p>
            <a:pPr fontAlgn="base"/>
            <a:endParaRPr lang="en-US" sz="1400" dirty="0"/>
          </a:p>
          <a:p>
            <a:pPr fontAlgn="base"/>
            <a:r>
              <a:rPr lang="en-US" sz="2000" dirty="0"/>
              <a:t>A new analysis from U.S. federal government actuaries say that Americans </a:t>
            </a:r>
          </a:p>
          <a:p>
            <a:pPr fontAlgn="base"/>
            <a:r>
              <a:rPr lang="en-US" sz="2000" dirty="0">
                <a:hlinkClick r:id="rId2"/>
              </a:rPr>
              <a:t>spent $3.65 trillion</a:t>
            </a:r>
            <a:r>
              <a:rPr lang="en-US" sz="2000" dirty="0"/>
              <a:t> on health care in 2018, according to a report from </a:t>
            </a:r>
            <a:r>
              <a:rPr lang="en-US" sz="2000" dirty="0" err="1"/>
              <a:t>Axios</a:t>
            </a:r>
            <a:r>
              <a:rPr lang="en-US" sz="2000" dirty="0"/>
              <a:t>. </a:t>
            </a:r>
          </a:p>
          <a:p>
            <a:pPr fontAlgn="base"/>
            <a:r>
              <a:rPr lang="en-US" sz="2000" dirty="0"/>
              <a:t>The amount is larger than the GDPs of such countries as Brazil, the U.K., Mexico, Spain, and Canada.</a:t>
            </a:r>
          </a:p>
          <a:p>
            <a:pPr fontAlgn="base"/>
            <a:r>
              <a:rPr lang="en-US" sz="2000" dirty="0"/>
              <a:t>The level of spending is by far the </a:t>
            </a:r>
            <a:r>
              <a:rPr lang="en-US" sz="2000" dirty="0">
                <a:hlinkClick r:id="rId3"/>
              </a:rPr>
              <a:t>highest in the developed world</a:t>
            </a:r>
            <a:r>
              <a:rPr lang="en-US" sz="2000" dirty="0"/>
              <a:t>, according to data from </a:t>
            </a:r>
          </a:p>
          <a:p>
            <a:pPr fontAlgn="base"/>
            <a:r>
              <a:rPr lang="en-US" sz="2000" dirty="0"/>
              <a:t>the Organization for Economic Co-Operation and Development.</a:t>
            </a:r>
          </a:p>
          <a:p>
            <a:pPr fontAlgn="base"/>
            <a:r>
              <a:rPr lang="en-US" sz="2000" dirty="0"/>
              <a:t>That was an increase of 4.4% over 2017 and, according to the analysis, things will get even worse. </a:t>
            </a:r>
          </a:p>
          <a:p>
            <a:pPr fontAlgn="base"/>
            <a:r>
              <a:rPr lang="en-US" sz="2000" dirty="0"/>
              <a:t>The report in the journal </a:t>
            </a:r>
            <a:r>
              <a:rPr lang="en-US" sz="2000" i="1" dirty="0"/>
              <a:t>Health Affairs</a:t>
            </a:r>
            <a:r>
              <a:rPr lang="en-US" sz="2000" dirty="0"/>
              <a:t> estimates an </a:t>
            </a:r>
            <a:r>
              <a:rPr lang="en-US" sz="2000" dirty="0">
                <a:hlinkClick r:id="rId4"/>
              </a:rPr>
              <a:t>average annual growth rate</a:t>
            </a:r>
            <a:r>
              <a:rPr lang="en-US" sz="2000" dirty="0"/>
              <a:t> of 5.5% from 2018 to 2027. </a:t>
            </a:r>
          </a:p>
          <a:p>
            <a:pPr fontAlgn="base"/>
            <a:r>
              <a:rPr lang="en-US" sz="2000" dirty="0"/>
              <a:t>The current inflation rate is 1.6%. </a:t>
            </a:r>
            <a:r>
              <a:rPr lang="en-US" sz="2000" dirty="0">
                <a:hlinkClick r:id="rId5"/>
              </a:rPr>
              <a:t>Wage growth</a:t>
            </a:r>
            <a:r>
              <a:rPr lang="en-US" sz="2000" dirty="0"/>
              <a:t>, while up from recent years, remains below 4%, according to the </a:t>
            </a:r>
          </a:p>
          <a:p>
            <a:pPr fontAlgn="base"/>
            <a:r>
              <a:rPr lang="en-US" sz="2000" dirty="0"/>
              <a:t>Federal Reserve Bank of Atlanta. At this rate, by 2027, </a:t>
            </a:r>
            <a:r>
              <a:rPr lang="en-US" sz="2000" dirty="0">
                <a:hlinkClick r:id="rId6"/>
              </a:rPr>
              <a:t>health care</a:t>
            </a:r>
            <a:r>
              <a:rPr lang="en-US" sz="2000" dirty="0"/>
              <a:t> will be 19.4% of the country’s entire GDP.</a:t>
            </a:r>
          </a:p>
          <a:p>
            <a:pPr algn="ctr" fontAlgn="base"/>
            <a:endParaRPr lang="en-US" sz="2000" b="1" dirty="0">
              <a:solidFill>
                <a:srgbClr val="000000"/>
              </a:solidFill>
              <a:latin typeface="Fira Sans Condensed" charset="0"/>
            </a:endParaRPr>
          </a:p>
          <a:p>
            <a:pPr algn="ctr" fontAlgn="base"/>
            <a:endParaRPr lang="en-US" sz="2800" b="1" i="0" dirty="0">
              <a:solidFill>
                <a:srgbClr val="000000"/>
              </a:solidFill>
              <a:effectLst/>
              <a:latin typeface="Fira Sans Condensed" charset="0"/>
            </a:endParaRPr>
          </a:p>
          <a:p>
            <a:pPr algn="ctr" fontAlgn="base"/>
            <a:endParaRPr lang="en-US" sz="2800" b="1" dirty="0">
              <a:solidFill>
                <a:srgbClr val="000000"/>
              </a:solidFill>
              <a:latin typeface="Fira Sans Condensed" charset="0"/>
            </a:endParaRPr>
          </a:p>
          <a:p>
            <a:pPr algn="ctr" fontAlgn="base"/>
            <a:endParaRPr lang="en-US" sz="2800" b="1" i="0" dirty="0">
              <a:solidFill>
                <a:srgbClr val="000000"/>
              </a:solidFill>
              <a:effectLst/>
              <a:latin typeface="Fira Sans Condensed" charset="0"/>
            </a:endParaRPr>
          </a:p>
          <a:p>
            <a:pPr algn="ctr" fontAlgn="base"/>
            <a:endParaRPr lang="en-US" sz="2800" b="1" dirty="0">
              <a:solidFill>
                <a:srgbClr val="000000"/>
              </a:solidFill>
              <a:latin typeface="Fira Sans Condensed" charset="0"/>
            </a:endParaRPr>
          </a:p>
          <a:p>
            <a:pPr algn="ctr" fontAlgn="base"/>
            <a:endParaRPr lang="en-US" sz="2800" b="1" i="0" dirty="0">
              <a:solidFill>
                <a:srgbClr val="000000"/>
              </a:solidFill>
              <a:effectLst/>
              <a:latin typeface="Fira Sans Condensed" charset="0"/>
            </a:endParaRPr>
          </a:p>
          <a:p>
            <a:pPr algn="ctr" fontAlgn="base"/>
            <a:endParaRPr lang="en-US" sz="2800" b="1" dirty="0">
              <a:solidFill>
                <a:srgbClr val="000000"/>
              </a:solidFill>
              <a:latin typeface="Fira Sans Condensed" charset="0"/>
            </a:endParaRPr>
          </a:p>
          <a:p>
            <a:pPr algn="ctr" fontAlgn="base"/>
            <a:endParaRPr lang="en-US" sz="2800" b="1" i="0" dirty="0">
              <a:solidFill>
                <a:srgbClr val="000000"/>
              </a:solidFill>
              <a:effectLst/>
              <a:latin typeface="Fira Sans Condensed" charset="0"/>
            </a:endParaRPr>
          </a:p>
          <a:p>
            <a:pPr algn="ctr" fontAlgn="base"/>
            <a:endParaRPr lang="en-US" sz="2800" b="1" i="0" dirty="0">
              <a:solidFill>
                <a:srgbClr val="000000"/>
              </a:solidFill>
              <a:effectLst/>
              <a:latin typeface="Fira Sans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8475" y="457200"/>
            <a:ext cx="108245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b="0" i="0" dirty="0">
                <a:solidFill>
                  <a:srgbClr val="000000"/>
                </a:solidFill>
                <a:effectLst/>
                <a:latin typeface="PT Serif" charset="0"/>
              </a:rPr>
              <a:t>The $3.65 trillion in spending represents $11,212 per person, with 59% of the spending going to hospitals, doctors, and clinical services. </a:t>
            </a:r>
            <a:r>
              <a:rPr lang="en-US" sz="2400" b="0" i="0" u="none" strike="noStrike" dirty="0">
                <a:solidFill>
                  <a:srgbClr val="1BAAE1"/>
                </a:solidFill>
                <a:effectLst/>
                <a:latin typeface="inherit" charset="0"/>
                <a:hlinkClick r:id="rId2"/>
              </a:rPr>
              <a:t>Prescription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T Serif" charset="0"/>
              </a:rPr>
              <a:t> drug spending was up 3.3% year over year. Most of the increase was due to higher prices, not increased use of services.</a:t>
            </a:r>
          </a:p>
          <a:p>
            <a:pPr fontAlgn="base"/>
            <a:r>
              <a:rPr lang="en-US" sz="2400" b="0" i="0" dirty="0">
                <a:solidFill>
                  <a:srgbClr val="000000"/>
                </a:solidFill>
                <a:effectLst/>
                <a:latin typeface="PT Serif" charset="0"/>
              </a:rPr>
              <a:t>Under </a:t>
            </a:r>
            <a:r>
              <a:rPr lang="en-US" sz="2400" b="0" i="0" u="none" strike="noStrike" dirty="0">
                <a:solidFill>
                  <a:srgbClr val="1BAAE1"/>
                </a:solidFill>
                <a:effectLst/>
                <a:latin typeface="inherit" charset="0"/>
                <a:hlinkClick r:id="rId2"/>
              </a:rPr>
              <a:t>private health insurance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T Serif" charset="0"/>
              </a:rPr>
              <a:t>, spending per person rose 4.5% between 2017 and 2018, even though the same </a:t>
            </a:r>
            <a:r>
              <a:rPr lang="en-US" sz="2400" b="0" i="0" u="none" strike="noStrike" dirty="0">
                <a:solidFill>
                  <a:srgbClr val="1BAAE1"/>
                </a:solidFill>
                <a:effectLst/>
                <a:latin typeface="inherit" charset="0"/>
                <a:hlinkClick r:id="rId2"/>
              </a:rPr>
              <a:t>number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T Serif" charset="0"/>
              </a:rPr>
              <a:t> of people were enrolled.</a:t>
            </a:r>
          </a:p>
          <a:p>
            <a:pPr fontAlgn="base"/>
            <a:r>
              <a:rPr lang="en-US" sz="2400" b="0" i="0" dirty="0">
                <a:solidFill>
                  <a:srgbClr val="000000"/>
                </a:solidFill>
                <a:effectLst/>
                <a:latin typeface="PT Serif" charset="0"/>
              </a:rPr>
              <a:t>With such a level of economic increase, people will increasingly face difficulty in obtaining medical care.</a:t>
            </a:r>
          </a:p>
        </p:txBody>
      </p:sp>
    </p:spTree>
    <p:extLst>
      <p:ext uri="{BB962C8B-B14F-4D97-AF65-F5344CB8AC3E}">
        <p14:creationId xmlns:p14="http://schemas.microsoft.com/office/powerpoint/2010/main" val="1485426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Influence and Persuasion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r>
              <a:rPr lang="en-US" sz="5400" b="1" dirty="0"/>
              <a:t>Influence is an ability/power to affect yourself, another person, thing or course of events.</a:t>
            </a:r>
          </a:p>
          <a:p>
            <a:r>
              <a:rPr lang="en-US" sz="5400" b="1" dirty="0"/>
              <a:t>Persuasion is the art of helping someone into a position they do not currently hold to a position or understanding that gives them a better outcome. </a:t>
            </a:r>
          </a:p>
          <a:p>
            <a:pPr marL="0" indent="0">
              <a:buNone/>
            </a:pPr>
            <a:endParaRPr lang="en-US" sz="5400" b="1" dirty="0"/>
          </a:p>
          <a:p>
            <a:pPr marL="0" indent="0">
              <a:buNone/>
            </a:pPr>
            <a:endParaRPr lang="en-US" sz="54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90800" y="6324600"/>
            <a:ext cx="6553200" cy="379412"/>
          </a:xfrm>
        </p:spPr>
        <p:txBody>
          <a:bodyPr/>
          <a:lstStyle/>
          <a:p>
            <a:r>
              <a:rPr lang="en-US" dirty="0"/>
              <a:t> www.PowerSourceCoaching.com</a:t>
            </a:r>
          </a:p>
        </p:txBody>
      </p:sp>
    </p:spTree>
    <p:extLst>
      <p:ext uri="{BB962C8B-B14F-4D97-AF65-F5344CB8AC3E}">
        <p14:creationId xmlns:p14="http://schemas.microsoft.com/office/powerpoint/2010/main" val="123205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10064" y="1667133"/>
            <a:ext cx="11800703" cy="4914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“Few of us have the greatness to change history, but each of us can work to change a small portion of events.”</a:t>
            </a:r>
          </a:p>
          <a:p>
            <a:pPr marL="0" indent="0" algn="ctr">
              <a:buNone/>
            </a:pPr>
            <a:r>
              <a:rPr lang="en-US" sz="1600" dirty="0"/>
              <a:t>Robert Fitzgerald Kennedy</a:t>
            </a:r>
          </a:p>
          <a:p>
            <a:pPr marL="0" indent="0" algn="ctr">
              <a:buNone/>
            </a:pPr>
            <a:r>
              <a:rPr lang="en-US" sz="3200" b="1" dirty="0"/>
              <a:t>“We live in a constantly expanding innate horizon, uniting with others of like thought to form a fighting phalanx to push back impregnable horizons, to place a living light where before darkness existed.”</a:t>
            </a:r>
          </a:p>
          <a:p>
            <a:pPr marL="0" indent="0" algn="ctr">
              <a:buNone/>
            </a:pPr>
            <a:r>
              <a:rPr lang="en-US" sz="1600" dirty="0"/>
              <a:t> BJ Palmer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874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Living Your Ultimate Destiny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51578" y="1668161"/>
            <a:ext cx="9603275" cy="3435179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sz="2800" dirty="0"/>
              <a:t>Fate</a:t>
            </a:r>
          </a:p>
          <a:p>
            <a:r>
              <a:rPr lang="en-US" sz="2800" dirty="0"/>
              <a:t>Choice</a:t>
            </a:r>
          </a:p>
          <a:p>
            <a:r>
              <a:rPr lang="en-US" sz="2800" dirty="0"/>
              <a:t>Courage </a:t>
            </a:r>
          </a:p>
          <a:p>
            <a:r>
              <a:rPr lang="en-US" sz="2800" dirty="0"/>
              <a:t>Compassion </a:t>
            </a:r>
          </a:p>
          <a:p>
            <a:r>
              <a:rPr lang="en-US" sz="2800" dirty="0"/>
              <a:t>Discipline/willingness </a:t>
            </a:r>
          </a:p>
          <a:p>
            <a:r>
              <a:rPr lang="en-US" sz="2800" dirty="0"/>
              <a:t>Accountability</a:t>
            </a:r>
          </a:p>
        </p:txBody>
      </p:sp>
    </p:spTree>
    <p:extLst>
      <p:ext uri="{BB962C8B-B14F-4D97-AF65-F5344CB8AC3E}">
        <p14:creationId xmlns:p14="http://schemas.microsoft.com/office/powerpoint/2010/main" val="76723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16288" y="4800600"/>
            <a:ext cx="5486400" cy="205740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6" r="11256"/>
          <a:stretch>
            <a:fillRect/>
          </a:stretch>
        </p:blipFill>
        <p:spPr>
          <a:xfrm>
            <a:off x="8184850" y="1057841"/>
            <a:ext cx="2791171" cy="3866327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-467498" y="1272747"/>
            <a:ext cx="8458200" cy="198737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/>
              <a:t>                                                             </a:t>
            </a:r>
            <a:br>
              <a:rPr lang="en-US" dirty="0"/>
            </a:br>
            <a:r>
              <a:rPr lang="en-US" sz="3100" dirty="0"/>
              <a:t>“</a:t>
            </a:r>
            <a:r>
              <a:rPr lang="en-US" sz="3100" b="1" dirty="0"/>
              <a:t>We are what we repeatedly do. Excellence </a:t>
            </a:r>
          </a:p>
          <a:p>
            <a:pPr algn="ctr"/>
            <a:r>
              <a:rPr lang="en-US" sz="3100" b="1" dirty="0"/>
              <a:t>then, is not an act, but a habit.”</a:t>
            </a:r>
          </a:p>
          <a:p>
            <a:pPr algn="ctr"/>
            <a:r>
              <a:rPr lang="en-US" dirty="0"/>
              <a:t>- Aristotle</a:t>
            </a:r>
            <a:endParaRPr lang="en-US" sz="3300" b="1" dirty="0"/>
          </a:p>
        </p:txBody>
      </p:sp>
    </p:spTree>
    <p:extLst>
      <p:ext uri="{BB962C8B-B14F-4D97-AF65-F5344CB8AC3E}">
        <p14:creationId xmlns:p14="http://schemas.microsoft.com/office/powerpoint/2010/main" val="1001777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401"/>
            <a:ext cx="7239000" cy="545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167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-276225"/>
            <a:ext cx="5676900" cy="741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1580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8915400" cy="272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324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5313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207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  <p:sp>
        <p:nvSpPr>
          <p:cNvPr id="66562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989" y="1719264"/>
            <a:ext cx="47720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7249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  <p:sp>
        <p:nvSpPr>
          <p:cNvPr id="75778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  <p:pic>
        <p:nvPicPr>
          <p:cNvPr id="75779" name="Picture 4" descr="too much fib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65125"/>
            <a:ext cx="83820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187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/>
          </p:cNvSpPr>
          <p:nvPr>
            <p:ph type="title"/>
          </p:nvPr>
        </p:nvSpPr>
        <p:spPr>
          <a:xfrm>
            <a:off x="832022" y="531855"/>
            <a:ext cx="10972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x-none" sz="4600" dirty="0">
                <a:ea typeface="ＭＳ Ｐゴシック" charset="-128"/>
              </a:rPr>
              <a:t>Treatments Thought to Work but Shown Ineffective</a:t>
            </a:r>
          </a:p>
        </p:txBody>
      </p:sp>
      <p:pic>
        <p:nvPicPr>
          <p:cNvPr id="101380" name="Picture 4" descr="Cover Fig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81" y="1935163"/>
            <a:ext cx="3142437" cy="4389437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9874" name="Rectangle 3"/>
          <p:cNvSpPr>
            <a:spLocks noGrp="1"/>
          </p:cNvSpPr>
          <p:nvPr>
            <p:ph type="body" sz="half" idx="2"/>
          </p:nvPr>
        </p:nvSpPr>
        <p:spPr>
          <a:xfrm>
            <a:off x="6654115" y="1881981"/>
            <a:ext cx="3922713" cy="4495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x-none" sz="1800" dirty="0" err="1">
                <a:ea typeface="ＭＳ Ｐゴシック" charset="-128"/>
              </a:rPr>
              <a:t>Sulphuric</a:t>
            </a:r>
            <a:r>
              <a:rPr lang="en-US" altLang="x-none" sz="1800" dirty="0">
                <a:ea typeface="ＭＳ Ｐゴシック" charset="-128"/>
              </a:rPr>
              <a:t> acid for scurvy</a:t>
            </a:r>
          </a:p>
          <a:p>
            <a:pPr eaLnBrk="1" hangingPunct="1"/>
            <a:r>
              <a:rPr lang="en-US" altLang="x-none" sz="1800" dirty="0">
                <a:ea typeface="ＭＳ Ｐゴシック" charset="-128"/>
              </a:rPr>
              <a:t>Leeches for almost anything</a:t>
            </a:r>
          </a:p>
          <a:p>
            <a:pPr eaLnBrk="1" hangingPunct="1"/>
            <a:r>
              <a:rPr lang="en-US" altLang="x-none" sz="1800" dirty="0">
                <a:ea typeface="ＭＳ Ｐゴシック" charset="-128"/>
              </a:rPr>
              <a:t>Insulin for schizophrenia</a:t>
            </a:r>
          </a:p>
          <a:p>
            <a:pPr eaLnBrk="1" hangingPunct="1"/>
            <a:r>
              <a:rPr lang="en-US" altLang="x-none" sz="1800" dirty="0">
                <a:ea typeface="ＭＳ Ｐゴシック" charset="-128"/>
              </a:rPr>
              <a:t>Vitamin K for myocardial infarction</a:t>
            </a:r>
          </a:p>
          <a:p>
            <a:pPr eaLnBrk="1" hangingPunct="1"/>
            <a:r>
              <a:rPr lang="en-US" altLang="x-none" sz="1800" dirty="0">
                <a:ea typeface="ＭＳ Ｐゴシック" charset="-128"/>
              </a:rPr>
              <a:t>HRT to prevent cardiovascular disease</a:t>
            </a:r>
          </a:p>
          <a:p>
            <a:pPr eaLnBrk="1" hangingPunct="1"/>
            <a:r>
              <a:rPr lang="en-US" altLang="x-none" sz="1800" dirty="0">
                <a:ea typeface="ＭＳ Ｐゴシック" charset="-128"/>
              </a:rPr>
              <a:t>Flecainide for ventricular tachycardia</a:t>
            </a:r>
          </a:p>
          <a:p>
            <a:pPr eaLnBrk="1" hangingPunct="1"/>
            <a:r>
              <a:rPr lang="en-US" altLang="x-none" sz="1800" dirty="0">
                <a:ea typeface="ＭＳ Ｐゴシック" charset="-128"/>
              </a:rPr>
              <a:t>Routine blood tests prior to surgery</a:t>
            </a:r>
          </a:p>
          <a:p>
            <a:pPr eaLnBrk="1" hangingPunct="1"/>
            <a:r>
              <a:rPr lang="en-US" altLang="x-none" sz="1800" dirty="0">
                <a:ea typeface="ＭＳ Ｐゴシック" charset="-128"/>
              </a:rPr>
              <a:t>Autologous Bone Marrow Transplant for late stage Breast CA</a:t>
            </a:r>
          </a:p>
          <a:p>
            <a:pPr eaLnBrk="1" hangingPunct="1">
              <a:buFont typeface="Wingdings 2" charset="2"/>
              <a:buNone/>
            </a:pPr>
            <a:r>
              <a:rPr lang="en-US" altLang="x-none" sz="1100" dirty="0" err="1">
                <a:ea typeface="ＭＳ Ｐゴシック" charset="-128"/>
              </a:rPr>
              <a:t>BMJFebruary</a:t>
            </a:r>
            <a:r>
              <a:rPr lang="en-US" altLang="x-none" sz="1100" dirty="0">
                <a:ea typeface="ＭＳ Ｐゴシック" charset="-128"/>
              </a:rPr>
              <a:t> 28 2004; 324:474-5.</a:t>
            </a:r>
          </a:p>
          <a:p>
            <a:pPr eaLnBrk="1" hangingPunct="1">
              <a:buFont typeface="Wingdings 2" charset="2"/>
              <a:buNone/>
            </a:pPr>
            <a:endParaRPr lang="en-US" altLang="x-none" sz="1100" dirty="0">
              <a:ea typeface="ＭＳ Ｐゴシック" charset="-128"/>
            </a:endParaRPr>
          </a:p>
          <a:p>
            <a:pPr eaLnBrk="1" hangingPunct="1">
              <a:buFont typeface="Wingdings 2" charset="2"/>
              <a:buNone/>
            </a:pPr>
            <a:endParaRPr lang="en-US" altLang="x-none" sz="1100" dirty="0">
              <a:ea typeface="ＭＳ Ｐゴシック" charset="-128"/>
            </a:endParaRPr>
          </a:p>
          <a:p>
            <a:pPr eaLnBrk="1" hangingPunct="1"/>
            <a:endParaRPr lang="en-US" altLang="x-none" sz="15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4467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3" descr="Calvin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91440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239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reeform 2"/>
          <p:cNvSpPr>
            <a:spLocks/>
          </p:cNvSpPr>
          <p:nvPr/>
        </p:nvSpPr>
        <p:spPr bwMode="auto">
          <a:xfrm>
            <a:off x="3763963" y="2659063"/>
            <a:ext cx="3751262" cy="3757612"/>
          </a:xfrm>
          <a:custGeom>
            <a:avLst/>
            <a:gdLst>
              <a:gd name="T0" fmla="*/ 52 w 2659"/>
              <a:gd name="T1" fmla="*/ 123 h 2367"/>
              <a:gd name="T2" fmla="*/ 141 w 2659"/>
              <a:gd name="T3" fmla="*/ 172 h 2367"/>
              <a:gd name="T4" fmla="*/ 250 w 2659"/>
              <a:gd name="T5" fmla="*/ 341 h 2367"/>
              <a:gd name="T6" fmla="*/ 300 w 2659"/>
              <a:gd name="T7" fmla="*/ 391 h 2367"/>
              <a:gd name="T8" fmla="*/ 350 w 2659"/>
              <a:gd name="T9" fmla="*/ 440 h 2367"/>
              <a:gd name="T10" fmla="*/ 459 w 2659"/>
              <a:gd name="T11" fmla="*/ 550 h 2367"/>
              <a:gd name="T12" fmla="*/ 528 w 2659"/>
              <a:gd name="T13" fmla="*/ 629 h 2367"/>
              <a:gd name="T14" fmla="*/ 568 w 2659"/>
              <a:gd name="T15" fmla="*/ 689 h 2367"/>
              <a:gd name="T16" fmla="*/ 578 w 2659"/>
              <a:gd name="T17" fmla="*/ 718 h 2367"/>
              <a:gd name="T18" fmla="*/ 618 w 2659"/>
              <a:gd name="T19" fmla="*/ 778 h 2367"/>
              <a:gd name="T20" fmla="*/ 657 w 2659"/>
              <a:gd name="T21" fmla="*/ 867 h 2367"/>
              <a:gd name="T22" fmla="*/ 737 w 2659"/>
              <a:gd name="T23" fmla="*/ 987 h 2367"/>
              <a:gd name="T24" fmla="*/ 787 w 2659"/>
              <a:gd name="T25" fmla="*/ 1066 h 2367"/>
              <a:gd name="T26" fmla="*/ 886 w 2659"/>
              <a:gd name="T27" fmla="*/ 1275 h 2367"/>
              <a:gd name="T28" fmla="*/ 906 w 2659"/>
              <a:gd name="T29" fmla="*/ 1334 h 2367"/>
              <a:gd name="T30" fmla="*/ 945 w 2659"/>
              <a:gd name="T31" fmla="*/ 1394 h 2367"/>
              <a:gd name="T32" fmla="*/ 985 w 2659"/>
              <a:gd name="T33" fmla="*/ 1642 h 2367"/>
              <a:gd name="T34" fmla="*/ 1035 w 2659"/>
              <a:gd name="T35" fmla="*/ 1711 h 2367"/>
              <a:gd name="T36" fmla="*/ 1174 w 2659"/>
              <a:gd name="T37" fmla="*/ 1900 h 2367"/>
              <a:gd name="T38" fmla="*/ 1223 w 2659"/>
              <a:gd name="T39" fmla="*/ 2039 h 2367"/>
              <a:gd name="T40" fmla="*/ 1372 w 2659"/>
              <a:gd name="T41" fmla="*/ 2248 h 2367"/>
              <a:gd name="T42" fmla="*/ 1452 w 2659"/>
              <a:gd name="T43" fmla="*/ 2307 h 2367"/>
              <a:gd name="T44" fmla="*/ 1551 w 2659"/>
              <a:gd name="T45" fmla="*/ 2367 h 2367"/>
              <a:gd name="T46" fmla="*/ 1700 w 2659"/>
              <a:gd name="T47" fmla="*/ 2317 h 2367"/>
              <a:gd name="T48" fmla="*/ 1809 w 2659"/>
              <a:gd name="T49" fmla="*/ 2188 h 2367"/>
              <a:gd name="T50" fmla="*/ 1819 w 2659"/>
              <a:gd name="T51" fmla="*/ 2158 h 2367"/>
              <a:gd name="T52" fmla="*/ 1839 w 2659"/>
              <a:gd name="T53" fmla="*/ 2129 h 2367"/>
              <a:gd name="T54" fmla="*/ 1919 w 2659"/>
              <a:gd name="T55" fmla="*/ 1870 h 2367"/>
              <a:gd name="T56" fmla="*/ 1948 w 2659"/>
              <a:gd name="T57" fmla="*/ 1811 h 2367"/>
              <a:gd name="T58" fmla="*/ 2008 w 2659"/>
              <a:gd name="T59" fmla="*/ 1751 h 2367"/>
              <a:gd name="T60" fmla="*/ 2048 w 2659"/>
              <a:gd name="T61" fmla="*/ 1721 h 2367"/>
              <a:gd name="T62" fmla="*/ 2197 w 2659"/>
              <a:gd name="T63" fmla="*/ 1463 h 2367"/>
              <a:gd name="T64" fmla="*/ 2236 w 2659"/>
              <a:gd name="T65" fmla="*/ 1195 h 2367"/>
              <a:gd name="T66" fmla="*/ 2266 w 2659"/>
              <a:gd name="T67" fmla="*/ 977 h 2367"/>
              <a:gd name="T68" fmla="*/ 2326 w 2659"/>
              <a:gd name="T69" fmla="*/ 798 h 2367"/>
              <a:gd name="T70" fmla="*/ 2395 w 2659"/>
              <a:gd name="T71" fmla="*/ 550 h 2367"/>
              <a:gd name="T72" fmla="*/ 2445 w 2659"/>
              <a:gd name="T73" fmla="*/ 480 h 2367"/>
              <a:gd name="T74" fmla="*/ 2524 w 2659"/>
              <a:gd name="T75" fmla="*/ 351 h 2367"/>
              <a:gd name="T76" fmla="*/ 2564 w 2659"/>
              <a:gd name="T77" fmla="*/ 252 h 2367"/>
              <a:gd name="T78" fmla="*/ 2594 w 2659"/>
              <a:gd name="T79" fmla="*/ 222 h 2367"/>
              <a:gd name="T80" fmla="*/ 2644 w 2659"/>
              <a:gd name="T81" fmla="*/ 123 h 2367"/>
              <a:gd name="T82" fmla="*/ 2654 w 2659"/>
              <a:gd name="T83" fmla="*/ 93 h 2367"/>
              <a:gd name="T84" fmla="*/ 2574 w 2659"/>
              <a:gd name="T85" fmla="*/ 93 h 2367"/>
              <a:gd name="T86" fmla="*/ 2465 w 2659"/>
              <a:gd name="T87" fmla="*/ 73 h 2367"/>
              <a:gd name="T88" fmla="*/ 2375 w 2659"/>
              <a:gd name="T89" fmla="*/ 23 h 2367"/>
              <a:gd name="T90" fmla="*/ 1660 w 2659"/>
              <a:gd name="T91" fmla="*/ 33 h 2367"/>
              <a:gd name="T92" fmla="*/ 81 w 2659"/>
              <a:gd name="T93" fmla="*/ 63 h 2367"/>
              <a:gd name="T94" fmla="*/ 52 w 2659"/>
              <a:gd name="T95" fmla="*/ 73 h 2367"/>
              <a:gd name="T96" fmla="*/ 2 w 2659"/>
              <a:gd name="T97" fmla="*/ 83 h 2367"/>
              <a:gd name="T98" fmla="*/ 52 w 2659"/>
              <a:gd name="T99" fmla="*/ 123 h 2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59" h="2367">
                <a:moveTo>
                  <a:pt x="52" y="123"/>
                </a:moveTo>
                <a:cubicBezTo>
                  <a:pt x="84" y="133"/>
                  <a:pt x="141" y="172"/>
                  <a:pt x="141" y="172"/>
                </a:cubicBezTo>
                <a:cubicBezTo>
                  <a:pt x="182" y="233"/>
                  <a:pt x="185" y="297"/>
                  <a:pt x="250" y="341"/>
                </a:cubicBezTo>
                <a:cubicBezTo>
                  <a:pt x="301" y="417"/>
                  <a:pt x="236" y="328"/>
                  <a:pt x="300" y="391"/>
                </a:cubicBezTo>
                <a:cubicBezTo>
                  <a:pt x="367" y="457"/>
                  <a:pt x="269" y="386"/>
                  <a:pt x="350" y="440"/>
                </a:cubicBezTo>
                <a:cubicBezTo>
                  <a:pt x="379" y="486"/>
                  <a:pt x="415" y="520"/>
                  <a:pt x="459" y="550"/>
                </a:cubicBezTo>
                <a:cubicBezTo>
                  <a:pt x="473" y="591"/>
                  <a:pt x="502" y="595"/>
                  <a:pt x="528" y="629"/>
                </a:cubicBezTo>
                <a:cubicBezTo>
                  <a:pt x="543" y="648"/>
                  <a:pt x="555" y="669"/>
                  <a:pt x="568" y="689"/>
                </a:cubicBezTo>
                <a:cubicBezTo>
                  <a:pt x="574" y="698"/>
                  <a:pt x="573" y="709"/>
                  <a:pt x="578" y="718"/>
                </a:cubicBezTo>
                <a:cubicBezTo>
                  <a:pt x="590" y="739"/>
                  <a:pt x="610" y="755"/>
                  <a:pt x="618" y="778"/>
                </a:cubicBezTo>
                <a:cubicBezTo>
                  <a:pt x="628" y="808"/>
                  <a:pt x="642" y="840"/>
                  <a:pt x="657" y="867"/>
                </a:cubicBezTo>
                <a:cubicBezTo>
                  <a:pt x="676" y="900"/>
                  <a:pt x="724" y="948"/>
                  <a:pt x="737" y="987"/>
                </a:cubicBezTo>
                <a:cubicBezTo>
                  <a:pt x="761" y="1057"/>
                  <a:pt x="740" y="1034"/>
                  <a:pt x="787" y="1066"/>
                </a:cubicBezTo>
                <a:cubicBezTo>
                  <a:pt x="811" y="1143"/>
                  <a:pt x="860" y="1199"/>
                  <a:pt x="886" y="1275"/>
                </a:cubicBezTo>
                <a:cubicBezTo>
                  <a:pt x="893" y="1295"/>
                  <a:pt x="895" y="1317"/>
                  <a:pt x="906" y="1334"/>
                </a:cubicBezTo>
                <a:cubicBezTo>
                  <a:pt x="919" y="1354"/>
                  <a:pt x="945" y="1394"/>
                  <a:pt x="945" y="1394"/>
                </a:cubicBezTo>
                <a:cubicBezTo>
                  <a:pt x="966" y="1475"/>
                  <a:pt x="960" y="1567"/>
                  <a:pt x="985" y="1642"/>
                </a:cubicBezTo>
                <a:cubicBezTo>
                  <a:pt x="989" y="1653"/>
                  <a:pt x="1033" y="1708"/>
                  <a:pt x="1035" y="1711"/>
                </a:cubicBezTo>
                <a:cubicBezTo>
                  <a:pt x="1079" y="1773"/>
                  <a:pt x="1113" y="1854"/>
                  <a:pt x="1174" y="1900"/>
                </a:cubicBezTo>
                <a:cubicBezTo>
                  <a:pt x="1189" y="1946"/>
                  <a:pt x="1197" y="1998"/>
                  <a:pt x="1223" y="2039"/>
                </a:cubicBezTo>
                <a:cubicBezTo>
                  <a:pt x="1245" y="2127"/>
                  <a:pt x="1290" y="2206"/>
                  <a:pt x="1372" y="2248"/>
                </a:cubicBezTo>
                <a:cubicBezTo>
                  <a:pt x="1395" y="2283"/>
                  <a:pt x="1412" y="2294"/>
                  <a:pt x="1452" y="2307"/>
                </a:cubicBezTo>
                <a:cubicBezTo>
                  <a:pt x="1530" y="2363"/>
                  <a:pt x="1494" y="2348"/>
                  <a:pt x="1551" y="2367"/>
                </a:cubicBezTo>
                <a:cubicBezTo>
                  <a:pt x="1605" y="2354"/>
                  <a:pt x="1647" y="2328"/>
                  <a:pt x="1700" y="2317"/>
                </a:cubicBezTo>
                <a:cubicBezTo>
                  <a:pt x="1785" y="2275"/>
                  <a:pt x="1759" y="2257"/>
                  <a:pt x="1809" y="2188"/>
                </a:cubicBezTo>
                <a:cubicBezTo>
                  <a:pt x="1812" y="2178"/>
                  <a:pt x="1814" y="2167"/>
                  <a:pt x="1819" y="2158"/>
                </a:cubicBezTo>
                <a:cubicBezTo>
                  <a:pt x="1824" y="2148"/>
                  <a:pt x="1835" y="2140"/>
                  <a:pt x="1839" y="2129"/>
                </a:cubicBezTo>
                <a:cubicBezTo>
                  <a:pt x="1871" y="2041"/>
                  <a:pt x="1877" y="1953"/>
                  <a:pt x="1919" y="1870"/>
                </a:cubicBezTo>
                <a:cubicBezTo>
                  <a:pt x="1937" y="1834"/>
                  <a:pt x="1918" y="1845"/>
                  <a:pt x="1948" y="1811"/>
                </a:cubicBezTo>
                <a:cubicBezTo>
                  <a:pt x="1967" y="1790"/>
                  <a:pt x="1985" y="1768"/>
                  <a:pt x="2008" y="1751"/>
                </a:cubicBezTo>
                <a:cubicBezTo>
                  <a:pt x="2021" y="1741"/>
                  <a:pt x="2036" y="1733"/>
                  <a:pt x="2048" y="1721"/>
                </a:cubicBezTo>
                <a:cubicBezTo>
                  <a:pt x="2107" y="1663"/>
                  <a:pt x="2171" y="1540"/>
                  <a:pt x="2197" y="1463"/>
                </a:cubicBezTo>
                <a:cubicBezTo>
                  <a:pt x="2204" y="1373"/>
                  <a:pt x="2210" y="1282"/>
                  <a:pt x="2236" y="1195"/>
                </a:cubicBezTo>
                <a:cubicBezTo>
                  <a:pt x="2245" y="1125"/>
                  <a:pt x="2253" y="1046"/>
                  <a:pt x="2266" y="977"/>
                </a:cubicBezTo>
                <a:cubicBezTo>
                  <a:pt x="2278" y="916"/>
                  <a:pt x="2316" y="859"/>
                  <a:pt x="2326" y="798"/>
                </a:cubicBezTo>
                <a:cubicBezTo>
                  <a:pt x="2341" y="711"/>
                  <a:pt x="2367" y="633"/>
                  <a:pt x="2395" y="550"/>
                </a:cubicBezTo>
                <a:cubicBezTo>
                  <a:pt x="2398" y="541"/>
                  <a:pt x="2444" y="481"/>
                  <a:pt x="2445" y="480"/>
                </a:cubicBezTo>
                <a:cubicBezTo>
                  <a:pt x="2475" y="438"/>
                  <a:pt x="2496" y="394"/>
                  <a:pt x="2524" y="351"/>
                </a:cubicBezTo>
                <a:cubicBezTo>
                  <a:pt x="2532" y="319"/>
                  <a:pt x="2546" y="279"/>
                  <a:pt x="2564" y="252"/>
                </a:cubicBezTo>
                <a:cubicBezTo>
                  <a:pt x="2572" y="240"/>
                  <a:pt x="2586" y="234"/>
                  <a:pt x="2594" y="222"/>
                </a:cubicBezTo>
                <a:cubicBezTo>
                  <a:pt x="2616" y="191"/>
                  <a:pt x="2622" y="155"/>
                  <a:pt x="2644" y="123"/>
                </a:cubicBezTo>
                <a:cubicBezTo>
                  <a:pt x="2647" y="113"/>
                  <a:pt x="2659" y="102"/>
                  <a:pt x="2654" y="93"/>
                </a:cubicBezTo>
                <a:cubicBezTo>
                  <a:pt x="2643" y="71"/>
                  <a:pt x="2578" y="92"/>
                  <a:pt x="2574" y="93"/>
                </a:cubicBezTo>
                <a:cubicBezTo>
                  <a:pt x="2566" y="92"/>
                  <a:pt x="2484" y="82"/>
                  <a:pt x="2465" y="73"/>
                </a:cubicBezTo>
                <a:cubicBezTo>
                  <a:pt x="2327" y="4"/>
                  <a:pt x="2458" y="51"/>
                  <a:pt x="2375" y="23"/>
                </a:cubicBezTo>
                <a:cubicBezTo>
                  <a:pt x="2095" y="34"/>
                  <a:pt x="1961" y="40"/>
                  <a:pt x="1660" y="33"/>
                </a:cubicBezTo>
                <a:cubicBezTo>
                  <a:pt x="1136" y="0"/>
                  <a:pt x="606" y="50"/>
                  <a:pt x="81" y="63"/>
                </a:cubicBezTo>
                <a:cubicBezTo>
                  <a:pt x="71" y="66"/>
                  <a:pt x="62" y="70"/>
                  <a:pt x="52" y="73"/>
                </a:cubicBezTo>
                <a:cubicBezTo>
                  <a:pt x="36" y="77"/>
                  <a:pt x="12" y="69"/>
                  <a:pt x="2" y="83"/>
                </a:cubicBezTo>
                <a:cubicBezTo>
                  <a:pt x="0" y="85"/>
                  <a:pt x="52" y="161"/>
                  <a:pt x="52" y="123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83970" name="Rectangle 3"/>
          <p:cNvSpPr>
            <a:spLocks noGrp="1"/>
          </p:cNvSpPr>
          <p:nvPr>
            <p:ph type="title"/>
          </p:nvPr>
        </p:nvSpPr>
        <p:spPr>
          <a:xfrm>
            <a:off x="2336800" y="152400"/>
            <a:ext cx="7721600" cy="8763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x-none" sz="4000">
                <a:ea typeface="ＭＳ Ｐゴシック" charset="-128"/>
              </a:rPr>
              <a:t>Bridging the Quality Chasm</a:t>
            </a:r>
          </a:p>
        </p:txBody>
      </p:sp>
      <p:grpSp>
        <p:nvGrpSpPr>
          <p:cNvPr id="83971" name="Group 4"/>
          <p:cNvGrpSpPr>
            <a:grpSpLocks/>
          </p:cNvGrpSpPr>
          <p:nvPr/>
        </p:nvGrpSpPr>
        <p:grpSpPr bwMode="auto">
          <a:xfrm>
            <a:off x="2139950" y="2695576"/>
            <a:ext cx="7613650" cy="3781425"/>
            <a:chOff x="437" y="1698"/>
            <a:chExt cx="5263" cy="2056"/>
          </a:xfrm>
        </p:grpSpPr>
        <p:sp>
          <p:nvSpPr>
            <p:cNvPr id="104453" name="Freeform 5"/>
            <p:cNvSpPr>
              <a:spLocks/>
            </p:cNvSpPr>
            <p:nvPr/>
          </p:nvSpPr>
          <p:spPr bwMode="auto">
            <a:xfrm>
              <a:off x="437" y="1708"/>
              <a:ext cx="4191" cy="2046"/>
            </a:xfrm>
            <a:custGeom>
              <a:avLst/>
              <a:gdLst>
                <a:gd name="T0" fmla="*/ 0 w 4191"/>
                <a:gd name="T1" fmla="*/ 0 h 2046"/>
                <a:gd name="T2" fmla="*/ 169 w 4191"/>
                <a:gd name="T3" fmla="*/ 10 h 2046"/>
                <a:gd name="T4" fmla="*/ 288 w 4191"/>
                <a:gd name="T5" fmla="*/ 40 h 2046"/>
                <a:gd name="T6" fmla="*/ 407 w 4191"/>
                <a:gd name="T7" fmla="*/ 50 h 2046"/>
                <a:gd name="T8" fmla="*/ 1053 w 4191"/>
                <a:gd name="T9" fmla="*/ 90 h 2046"/>
                <a:gd name="T10" fmla="*/ 1331 w 4191"/>
                <a:gd name="T11" fmla="*/ 278 h 2046"/>
                <a:gd name="T12" fmla="*/ 1480 w 4191"/>
                <a:gd name="T13" fmla="*/ 397 h 2046"/>
                <a:gd name="T14" fmla="*/ 1549 w 4191"/>
                <a:gd name="T15" fmla="*/ 477 h 2046"/>
                <a:gd name="T16" fmla="*/ 1649 w 4191"/>
                <a:gd name="T17" fmla="*/ 616 h 2046"/>
                <a:gd name="T18" fmla="*/ 1698 w 4191"/>
                <a:gd name="T19" fmla="*/ 695 h 2046"/>
                <a:gd name="T20" fmla="*/ 1708 w 4191"/>
                <a:gd name="T21" fmla="*/ 725 h 2046"/>
                <a:gd name="T22" fmla="*/ 1758 w 4191"/>
                <a:gd name="T23" fmla="*/ 785 h 2046"/>
                <a:gd name="T24" fmla="*/ 1827 w 4191"/>
                <a:gd name="T25" fmla="*/ 884 h 2046"/>
                <a:gd name="T26" fmla="*/ 1917 w 4191"/>
                <a:gd name="T27" fmla="*/ 1003 h 2046"/>
                <a:gd name="T28" fmla="*/ 1937 w 4191"/>
                <a:gd name="T29" fmla="*/ 1033 h 2046"/>
                <a:gd name="T30" fmla="*/ 1976 w 4191"/>
                <a:gd name="T31" fmla="*/ 1132 h 2046"/>
                <a:gd name="T32" fmla="*/ 2076 w 4191"/>
                <a:gd name="T33" fmla="*/ 1400 h 2046"/>
                <a:gd name="T34" fmla="*/ 2244 w 4191"/>
                <a:gd name="T35" fmla="*/ 1708 h 2046"/>
                <a:gd name="T36" fmla="*/ 2274 w 4191"/>
                <a:gd name="T37" fmla="*/ 1768 h 2046"/>
                <a:gd name="T38" fmla="*/ 2344 w 4191"/>
                <a:gd name="T39" fmla="*/ 1857 h 2046"/>
                <a:gd name="T40" fmla="*/ 2383 w 4191"/>
                <a:gd name="T41" fmla="*/ 1907 h 2046"/>
                <a:gd name="T42" fmla="*/ 2443 w 4191"/>
                <a:gd name="T43" fmla="*/ 1966 h 2046"/>
                <a:gd name="T44" fmla="*/ 2463 w 4191"/>
                <a:gd name="T45" fmla="*/ 1996 h 2046"/>
                <a:gd name="T46" fmla="*/ 2562 w 4191"/>
                <a:gd name="T47" fmla="*/ 2046 h 2046"/>
                <a:gd name="T48" fmla="*/ 2810 w 4191"/>
                <a:gd name="T49" fmla="*/ 2036 h 2046"/>
                <a:gd name="T50" fmla="*/ 2870 w 4191"/>
                <a:gd name="T51" fmla="*/ 2016 h 2046"/>
                <a:gd name="T52" fmla="*/ 3029 w 4191"/>
                <a:gd name="T53" fmla="*/ 1748 h 2046"/>
                <a:gd name="T54" fmla="*/ 3079 w 4191"/>
                <a:gd name="T55" fmla="*/ 1639 h 2046"/>
                <a:gd name="T56" fmla="*/ 3118 w 4191"/>
                <a:gd name="T57" fmla="*/ 1579 h 2046"/>
                <a:gd name="T58" fmla="*/ 3228 w 4191"/>
                <a:gd name="T59" fmla="*/ 1371 h 2046"/>
                <a:gd name="T60" fmla="*/ 3317 w 4191"/>
                <a:gd name="T61" fmla="*/ 1222 h 2046"/>
                <a:gd name="T62" fmla="*/ 3377 w 4191"/>
                <a:gd name="T63" fmla="*/ 1083 h 2046"/>
                <a:gd name="T64" fmla="*/ 3406 w 4191"/>
                <a:gd name="T65" fmla="*/ 705 h 2046"/>
                <a:gd name="T66" fmla="*/ 3545 w 4191"/>
                <a:gd name="T67" fmla="*/ 427 h 2046"/>
                <a:gd name="T68" fmla="*/ 3645 w 4191"/>
                <a:gd name="T69" fmla="*/ 308 h 2046"/>
                <a:gd name="T70" fmla="*/ 3674 w 4191"/>
                <a:gd name="T71" fmla="*/ 238 h 2046"/>
                <a:gd name="T72" fmla="*/ 3684 w 4191"/>
                <a:gd name="T73" fmla="*/ 199 h 2046"/>
                <a:gd name="T74" fmla="*/ 3754 w 4191"/>
                <a:gd name="T75" fmla="*/ 179 h 2046"/>
                <a:gd name="T76" fmla="*/ 3923 w 4191"/>
                <a:gd name="T77" fmla="*/ 70 h 2046"/>
                <a:gd name="T78" fmla="*/ 4191 w 4191"/>
                <a:gd name="T79" fmla="*/ 60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91" h="2046">
                  <a:moveTo>
                    <a:pt x="0" y="0"/>
                  </a:moveTo>
                  <a:cubicBezTo>
                    <a:pt x="56" y="3"/>
                    <a:pt x="113" y="5"/>
                    <a:pt x="169" y="10"/>
                  </a:cubicBezTo>
                  <a:cubicBezTo>
                    <a:pt x="211" y="14"/>
                    <a:pt x="247" y="35"/>
                    <a:pt x="288" y="40"/>
                  </a:cubicBezTo>
                  <a:cubicBezTo>
                    <a:pt x="327" y="45"/>
                    <a:pt x="367" y="47"/>
                    <a:pt x="407" y="50"/>
                  </a:cubicBezTo>
                  <a:cubicBezTo>
                    <a:pt x="601" y="99"/>
                    <a:pt x="883" y="86"/>
                    <a:pt x="1053" y="90"/>
                  </a:cubicBezTo>
                  <a:cubicBezTo>
                    <a:pt x="1159" y="124"/>
                    <a:pt x="1246" y="207"/>
                    <a:pt x="1331" y="278"/>
                  </a:cubicBezTo>
                  <a:cubicBezTo>
                    <a:pt x="1380" y="319"/>
                    <a:pt x="1418" y="376"/>
                    <a:pt x="1480" y="397"/>
                  </a:cubicBezTo>
                  <a:cubicBezTo>
                    <a:pt x="1526" y="467"/>
                    <a:pt x="1499" y="444"/>
                    <a:pt x="1549" y="477"/>
                  </a:cubicBezTo>
                  <a:cubicBezTo>
                    <a:pt x="1581" y="524"/>
                    <a:pt x="1615" y="570"/>
                    <a:pt x="1649" y="616"/>
                  </a:cubicBezTo>
                  <a:cubicBezTo>
                    <a:pt x="1669" y="682"/>
                    <a:pt x="1642" y="606"/>
                    <a:pt x="1698" y="695"/>
                  </a:cubicBezTo>
                  <a:cubicBezTo>
                    <a:pt x="1704" y="704"/>
                    <a:pt x="1703" y="716"/>
                    <a:pt x="1708" y="725"/>
                  </a:cubicBezTo>
                  <a:cubicBezTo>
                    <a:pt x="1733" y="776"/>
                    <a:pt x="1722" y="736"/>
                    <a:pt x="1758" y="785"/>
                  </a:cubicBezTo>
                  <a:cubicBezTo>
                    <a:pt x="1784" y="821"/>
                    <a:pt x="1797" y="848"/>
                    <a:pt x="1827" y="884"/>
                  </a:cubicBezTo>
                  <a:cubicBezTo>
                    <a:pt x="1859" y="922"/>
                    <a:pt x="1889" y="961"/>
                    <a:pt x="1917" y="1003"/>
                  </a:cubicBezTo>
                  <a:cubicBezTo>
                    <a:pt x="1924" y="1013"/>
                    <a:pt x="1937" y="1033"/>
                    <a:pt x="1937" y="1033"/>
                  </a:cubicBezTo>
                  <a:cubicBezTo>
                    <a:pt x="1948" y="1070"/>
                    <a:pt x="1954" y="1100"/>
                    <a:pt x="1976" y="1132"/>
                  </a:cubicBezTo>
                  <a:cubicBezTo>
                    <a:pt x="1999" y="1223"/>
                    <a:pt x="2022" y="1322"/>
                    <a:pt x="2076" y="1400"/>
                  </a:cubicBezTo>
                  <a:cubicBezTo>
                    <a:pt x="2110" y="1513"/>
                    <a:pt x="2169" y="1617"/>
                    <a:pt x="2244" y="1708"/>
                  </a:cubicBezTo>
                  <a:cubicBezTo>
                    <a:pt x="2292" y="1766"/>
                    <a:pt x="2241" y="1709"/>
                    <a:pt x="2274" y="1768"/>
                  </a:cubicBezTo>
                  <a:cubicBezTo>
                    <a:pt x="2303" y="1820"/>
                    <a:pt x="2308" y="1821"/>
                    <a:pt x="2344" y="1857"/>
                  </a:cubicBezTo>
                  <a:cubicBezTo>
                    <a:pt x="2361" y="1908"/>
                    <a:pt x="2342" y="1870"/>
                    <a:pt x="2383" y="1907"/>
                  </a:cubicBezTo>
                  <a:cubicBezTo>
                    <a:pt x="2404" y="1926"/>
                    <a:pt x="2423" y="1946"/>
                    <a:pt x="2443" y="1966"/>
                  </a:cubicBezTo>
                  <a:cubicBezTo>
                    <a:pt x="2452" y="1974"/>
                    <a:pt x="2454" y="1988"/>
                    <a:pt x="2463" y="1996"/>
                  </a:cubicBezTo>
                  <a:cubicBezTo>
                    <a:pt x="2487" y="2016"/>
                    <a:pt x="2532" y="2036"/>
                    <a:pt x="2562" y="2046"/>
                  </a:cubicBezTo>
                  <a:cubicBezTo>
                    <a:pt x="2645" y="2043"/>
                    <a:pt x="2728" y="2044"/>
                    <a:pt x="2810" y="2036"/>
                  </a:cubicBezTo>
                  <a:cubicBezTo>
                    <a:pt x="2831" y="2034"/>
                    <a:pt x="2870" y="2016"/>
                    <a:pt x="2870" y="2016"/>
                  </a:cubicBezTo>
                  <a:cubicBezTo>
                    <a:pt x="2929" y="1929"/>
                    <a:pt x="2985" y="1843"/>
                    <a:pt x="3029" y="1748"/>
                  </a:cubicBezTo>
                  <a:cubicBezTo>
                    <a:pt x="3046" y="1712"/>
                    <a:pt x="3060" y="1674"/>
                    <a:pt x="3079" y="1639"/>
                  </a:cubicBezTo>
                  <a:cubicBezTo>
                    <a:pt x="3090" y="1618"/>
                    <a:pt x="3118" y="1579"/>
                    <a:pt x="3118" y="1579"/>
                  </a:cubicBezTo>
                  <a:cubicBezTo>
                    <a:pt x="3138" y="1501"/>
                    <a:pt x="3170" y="1428"/>
                    <a:pt x="3228" y="1371"/>
                  </a:cubicBezTo>
                  <a:cubicBezTo>
                    <a:pt x="3253" y="1318"/>
                    <a:pt x="3290" y="1274"/>
                    <a:pt x="3317" y="1222"/>
                  </a:cubicBezTo>
                  <a:cubicBezTo>
                    <a:pt x="3330" y="1170"/>
                    <a:pt x="3359" y="1135"/>
                    <a:pt x="3377" y="1083"/>
                  </a:cubicBezTo>
                  <a:cubicBezTo>
                    <a:pt x="3388" y="957"/>
                    <a:pt x="3375" y="828"/>
                    <a:pt x="3406" y="705"/>
                  </a:cubicBezTo>
                  <a:cubicBezTo>
                    <a:pt x="3432" y="602"/>
                    <a:pt x="3483" y="513"/>
                    <a:pt x="3545" y="427"/>
                  </a:cubicBezTo>
                  <a:cubicBezTo>
                    <a:pt x="3575" y="385"/>
                    <a:pt x="3616" y="352"/>
                    <a:pt x="3645" y="308"/>
                  </a:cubicBezTo>
                  <a:cubicBezTo>
                    <a:pt x="3673" y="196"/>
                    <a:pt x="3635" y="332"/>
                    <a:pt x="3674" y="238"/>
                  </a:cubicBezTo>
                  <a:cubicBezTo>
                    <a:pt x="3679" y="226"/>
                    <a:pt x="3676" y="209"/>
                    <a:pt x="3684" y="199"/>
                  </a:cubicBezTo>
                  <a:cubicBezTo>
                    <a:pt x="3699" y="180"/>
                    <a:pt x="3730" y="185"/>
                    <a:pt x="3754" y="179"/>
                  </a:cubicBezTo>
                  <a:cubicBezTo>
                    <a:pt x="3784" y="159"/>
                    <a:pt x="3893" y="73"/>
                    <a:pt x="3923" y="70"/>
                  </a:cubicBezTo>
                  <a:cubicBezTo>
                    <a:pt x="4012" y="61"/>
                    <a:pt x="3946" y="60"/>
                    <a:pt x="4191" y="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54" name="Freeform 6"/>
            <p:cNvSpPr>
              <a:spLocks/>
            </p:cNvSpPr>
            <p:nvPr/>
          </p:nvSpPr>
          <p:spPr bwMode="auto">
            <a:xfrm>
              <a:off x="4618" y="1698"/>
              <a:ext cx="1082" cy="80"/>
            </a:xfrm>
            <a:custGeom>
              <a:avLst/>
              <a:gdLst>
                <a:gd name="T0" fmla="*/ 0 w 1082"/>
                <a:gd name="T1" fmla="*/ 80 h 80"/>
                <a:gd name="T2" fmla="*/ 546 w 1082"/>
                <a:gd name="T3" fmla="*/ 70 h 80"/>
                <a:gd name="T4" fmla="*/ 645 w 1082"/>
                <a:gd name="T5" fmla="*/ 60 h 80"/>
                <a:gd name="T6" fmla="*/ 914 w 1082"/>
                <a:gd name="T7" fmla="*/ 50 h 80"/>
                <a:gd name="T8" fmla="*/ 1082 w 1082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2" h="80">
                  <a:moveTo>
                    <a:pt x="0" y="80"/>
                  </a:moveTo>
                  <a:cubicBezTo>
                    <a:pt x="182" y="66"/>
                    <a:pt x="363" y="78"/>
                    <a:pt x="546" y="70"/>
                  </a:cubicBezTo>
                  <a:cubicBezTo>
                    <a:pt x="579" y="67"/>
                    <a:pt x="612" y="62"/>
                    <a:pt x="645" y="60"/>
                  </a:cubicBezTo>
                  <a:cubicBezTo>
                    <a:pt x="735" y="55"/>
                    <a:pt x="825" y="58"/>
                    <a:pt x="914" y="50"/>
                  </a:cubicBezTo>
                  <a:cubicBezTo>
                    <a:pt x="976" y="44"/>
                    <a:pt x="1017" y="0"/>
                    <a:pt x="1082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</p:grpSp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2290764" y="1730375"/>
            <a:ext cx="75580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x-none" sz="2800" b="1">
                <a:solidFill>
                  <a:srgbClr val="66FF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Where We                                      </a:t>
            </a:r>
            <a:r>
              <a:rPr lang="en-US" altLang="x-none" sz="2000" b="1">
                <a:solidFill>
                  <a:srgbClr val="66FF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x-none" sz="2800" b="1">
                <a:solidFill>
                  <a:srgbClr val="66FF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Where We</a:t>
            </a:r>
          </a:p>
          <a:p>
            <a:pPr eaLnBrk="1" hangingPunct="1"/>
            <a:r>
              <a:rPr lang="en-US" altLang="x-none" sz="2800" b="1">
                <a:solidFill>
                  <a:srgbClr val="66FF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Are                                                 Want To Be</a:t>
            </a:r>
          </a:p>
        </p:txBody>
      </p:sp>
      <p:grpSp>
        <p:nvGrpSpPr>
          <p:cNvPr id="83973" name="Group 8"/>
          <p:cNvGrpSpPr>
            <a:grpSpLocks/>
          </p:cNvGrpSpPr>
          <p:nvPr/>
        </p:nvGrpSpPr>
        <p:grpSpPr bwMode="auto">
          <a:xfrm>
            <a:off x="4064000" y="1600200"/>
            <a:ext cx="3251200" cy="1085850"/>
            <a:chOff x="360" y="3360"/>
            <a:chExt cx="2112" cy="528"/>
          </a:xfrm>
        </p:grpSpPr>
        <p:sp>
          <p:nvSpPr>
            <p:cNvPr id="104457" name="Line 9"/>
            <p:cNvSpPr>
              <a:spLocks noChangeShapeType="1"/>
            </p:cNvSpPr>
            <p:nvPr/>
          </p:nvSpPr>
          <p:spPr bwMode="auto">
            <a:xfrm>
              <a:off x="360" y="3840"/>
              <a:ext cx="2016" cy="0"/>
            </a:xfrm>
            <a:prstGeom prst="line">
              <a:avLst/>
            </a:prstGeom>
            <a:noFill/>
            <a:ln w="762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58" name="Freeform 10"/>
            <p:cNvSpPr>
              <a:spLocks/>
            </p:cNvSpPr>
            <p:nvPr/>
          </p:nvSpPr>
          <p:spPr bwMode="auto">
            <a:xfrm>
              <a:off x="456" y="3360"/>
              <a:ext cx="2016" cy="528"/>
            </a:xfrm>
            <a:custGeom>
              <a:avLst/>
              <a:gdLst>
                <a:gd name="T0" fmla="*/ 144 w 2312"/>
                <a:gd name="T1" fmla="*/ 488 h 568"/>
                <a:gd name="T2" fmla="*/ 2160 w 2312"/>
                <a:gd name="T3" fmla="*/ 488 h 568"/>
                <a:gd name="T4" fmla="*/ 1056 w 2312"/>
                <a:gd name="T5" fmla="*/ 8 h 568"/>
                <a:gd name="T6" fmla="*/ 0 w 2312"/>
                <a:gd name="T7" fmla="*/ 44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2" h="568">
                  <a:moveTo>
                    <a:pt x="144" y="488"/>
                  </a:moveTo>
                  <a:cubicBezTo>
                    <a:pt x="1076" y="528"/>
                    <a:pt x="2008" y="568"/>
                    <a:pt x="2160" y="488"/>
                  </a:cubicBezTo>
                  <a:cubicBezTo>
                    <a:pt x="2312" y="408"/>
                    <a:pt x="1416" y="16"/>
                    <a:pt x="1056" y="8"/>
                  </a:cubicBezTo>
                  <a:cubicBezTo>
                    <a:pt x="696" y="0"/>
                    <a:pt x="348" y="220"/>
                    <a:pt x="0" y="440"/>
                  </a:cubicBezTo>
                </a:path>
              </a:pathLst>
            </a:custGeom>
            <a:noFill/>
            <a:ln w="57150" cap="flat" cmpd="sng">
              <a:solidFill>
                <a:srgbClr val="CCCC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59" name="Line 11"/>
            <p:cNvSpPr>
              <a:spLocks noChangeShapeType="1"/>
            </p:cNvSpPr>
            <p:nvPr/>
          </p:nvSpPr>
          <p:spPr bwMode="auto">
            <a:xfrm>
              <a:off x="696" y="3600"/>
              <a:ext cx="0" cy="192"/>
            </a:xfrm>
            <a:prstGeom prst="line">
              <a:avLst/>
            </a:prstGeom>
            <a:noFill/>
            <a:ln w="127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60" name="Line 12"/>
            <p:cNvSpPr>
              <a:spLocks noChangeShapeType="1"/>
            </p:cNvSpPr>
            <p:nvPr/>
          </p:nvSpPr>
          <p:spPr bwMode="auto">
            <a:xfrm>
              <a:off x="936" y="3456"/>
              <a:ext cx="0" cy="337"/>
            </a:xfrm>
            <a:prstGeom prst="line">
              <a:avLst/>
            </a:prstGeom>
            <a:noFill/>
            <a:ln w="127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61" name="Line 13"/>
            <p:cNvSpPr>
              <a:spLocks noChangeShapeType="1"/>
            </p:cNvSpPr>
            <p:nvPr/>
          </p:nvSpPr>
          <p:spPr bwMode="auto">
            <a:xfrm>
              <a:off x="1128" y="3408"/>
              <a:ext cx="0" cy="384"/>
            </a:xfrm>
            <a:prstGeom prst="line">
              <a:avLst/>
            </a:prstGeom>
            <a:noFill/>
            <a:ln w="127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62" name="Line 14"/>
            <p:cNvSpPr>
              <a:spLocks noChangeShapeType="1"/>
            </p:cNvSpPr>
            <p:nvPr/>
          </p:nvSpPr>
          <p:spPr bwMode="auto">
            <a:xfrm>
              <a:off x="1368" y="3360"/>
              <a:ext cx="0" cy="432"/>
            </a:xfrm>
            <a:prstGeom prst="line">
              <a:avLst/>
            </a:prstGeom>
            <a:noFill/>
            <a:ln w="127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63" name="Line 15"/>
            <p:cNvSpPr>
              <a:spLocks noChangeShapeType="1"/>
            </p:cNvSpPr>
            <p:nvPr/>
          </p:nvSpPr>
          <p:spPr bwMode="auto">
            <a:xfrm>
              <a:off x="1992" y="3552"/>
              <a:ext cx="0" cy="288"/>
            </a:xfrm>
            <a:prstGeom prst="line">
              <a:avLst/>
            </a:prstGeom>
            <a:noFill/>
            <a:ln w="127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64" name="Line 16"/>
            <p:cNvSpPr>
              <a:spLocks noChangeShapeType="1"/>
            </p:cNvSpPr>
            <p:nvPr/>
          </p:nvSpPr>
          <p:spPr bwMode="auto">
            <a:xfrm>
              <a:off x="1560" y="3408"/>
              <a:ext cx="0" cy="384"/>
            </a:xfrm>
            <a:prstGeom prst="line">
              <a:avLst/>
            </a:prstGeom>
            <a:noFill/>
            <a:ln w="127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65" name="Line 17"/>
            <p:cNvSpPr>
              <a:spLocks noChangeShapeType="1"/>
            </p:cNvSpPr>
            <p:nvPr/>
          </p:nvSpPr>
          <p:spPr bwMode="auto">
            <a:xfrm>
              <a:off x="1800" y="3456"/>
              <a:ext cx="0" cy="384"/>
            </a:xfrm>
            <a:prstGeom prst="line">
              <a:avLst/>
            </a:prstGeom>
            <a:noFill/>
            <a:ln w="127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04466" name="Line 18"/>
            <p:cNvSpPr>
              <a:spLocks noChangeShapeType="1"/>
            </p:cNvSpPr>
            <p:nvPr/>
          </p:nvSpPr>
          <p:spPr bwMode="auto">
            <a:xfrm>
              <a:off x="2184" y="3648"/>
              <a:ext cx="0" cy="144"/>
            </a:xfrm>
            <a:prstGeom prst="line">
              <a:avLst/>
            </a:prstGeom>
            <a:noFill/>
            <a:ln w="12700">
              <a:solidFill>
                <a:srgbClr val="CC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</p:grpSp>
      <p:sp>
        <p:nvSpPr>
          <p:cNvPr id="104467" name="Text Box 19"/>
          <p:cNvSpPr txBox="1">
            <a:spLocks noChangeArrowheads="1"/>
          </p:cNvSpPr>
          <p:nvPr/>
        </p:nvSpPr>
        <p:spPr bwMode="auto">
          <a:xfrm rot="-665297">
            <a:off x="5503556" y="5463709"/>
            <a:ext cx="8515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TRIP</a:t>
            </a:r>
            <a:endParaRPr lang="en-US" sz="2400" b="1">
              <a:solidFill>
                <a:srgbClr val="FF00FF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charset="0"/>
            </a:endParaRPr>
          </a:p>
        </p:txBody>
      </p:sp>
      <p:sp>
        <p:nvSpPr>
          <p:cNvPr id="104468" name="Rectangle 20"/>
          <p:cNvSpPr>
            <a:spLocks noChangeArrowheads="1"/>
          </p:cNvSpPr>
          <p:nvPr/>
        </p:nvSpPr>
        <p:spPr bwMode="auto">
          <a:xfrm>
            <a:off x="4157663" y="2690813"/>
            <a:ext cx="25907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CC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Implementation</a:t>
            </a:r>
            <a:endParaRPr lang="en-US" sz="2400" b="1">
              <a:solidFill>
                <a:srgbClr val="FFCCFF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charset="0"/>
            </a:endParaRPr>
          </a:p>
        </p:txBody>
      </p:sp>
      <p:sp>
        <p:nvSpPr>
          <p:cNvPr id="104469" name="Rectangle 21"/>
          <p:cNvSpPr>
            <a:spLocks noChangeArrowheads="1"/>
          </p:cNvSpPr>
          <p:nvPr/>
        </p:nvSpPr>
        <p:spPr bwMode="auto">
          <a:xfrm>
            <a:off x="4979988" y="4246563"/>
            <a:ext cx="15343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00FF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Diffusion</a:t>
            </a:r>
            <a:endParaRPr lang="en-US" sz="2400" b="1">
              <a:solidFill>
                <a:srgbClr val="00FFFF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charset="0"/>
            </a:endParaRPr>
          </a:p>
        </p:txBody>
      </p:sp>
      <p:sp>
        <p:nvSpPr>
          <p:cNvPr id="104470" name="Rectangle 22"/>
          <p:cNvSpPr>
            <a:spLocks noChangeArrowheads="1"/>
          </p:cNvSpPr>
          <p:nvPr/>
        </p:nvSpPr>
        <p:spPr bwMode="auto">
          <a:xfrm>
            <a:off x="5080001" y="4779963"/>
            <a:ext cx="15765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00FF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Adoption</a:t>
            </a:r>
            <a:endParaRPr lang="en-US" sz="2400" b="1">
              <a:solidFill>
                <a:srgbClr val="00FF99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charset="0"/>
            </a:endParaRPr>
          </a:p>
        </p:txBody>
      </p:sp>
      <p:sp>
        <p:nvSpPr>
          <p:cNvPr id="104471" name="Rectangle 23"/>
          <p:cNvSpPr>
            <a:spLocks noChangeArrowheads="1"/>
          </p:cNvSpPr>
          <p:nvPr/>
        </p:nvSpPr>
        <p:spPr bwMode="auto">
          <a:xfrm rot="-299654">
            <a:off x="5195827" y="3711109"/>
            <a:ext cx="16606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Education</a:t>
            </a:r>
            <a:endParaRPr lang="en-US" sz="2400" b="1">
              <a:solidFill>
                <a:srgbClr val="FF7C80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charset="0"/>
            </a:endParaRPr>
          </a:p>
        </p:txBody>
      </p:sp>
      <p:sp>
        <p:nvSpPr>
          <p:cNvPr id="104472" name="Rectangle 24"/>
          <p:cNvSpPr>
            <a:spLocks noChangeArrowheads="1"/>
          </p:cNvSpPr>
          <p:nvPr/>
        </p:nvSpPr>
        <p:spPr bwMode="auto">
          <a:xfrm>
            <a:off x="4605339" y="3179763"/>
            <a:ext cx="17947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Innovation</a:t>
            </a:r>
            <a:endParaRPr lang="en-US" sz="2400" b="1">
              <a:solidFill>
                <a:srgbClr val="FFCC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charset="0"/>
            </a:endParaRPr>
          </a:p>
        </p:txBody>
      </p:sp>
      <p:sp>
        <p:nvSpPr>
          <p:cNvPr id="104473" name="AutoShape 25"/>
          <p:cNvSpPr>
            <a:spLocks noChangeArrowheads="1"/>
          </p:cNvSpPr>
          <p:nvPr/>
        </p:nvSpPr>
        <p:spPr bwMode="auto">
          <a:xfrm>
            <a:off x="3589339" y="2273301"/>
            <a:ext cx="339725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4474" name="AutoShape 26"/>
          <p:cNvSpPr>
            <a:spLocks noChangeArrowheads="1"/>
          </p:cNvSpPr>
          <p:nvPr/>
        </p:nvSpPr>
        <p:spPr bwMode="auto">
          <a:xfrm>
            <a:off x="7383464" y="2286001"/>
            <a:ext cx="338137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289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 </a:t>
            </a:r>
            <a:endParaRPr lang="x-none" altLang="x-none" dirty="0">
              <a:ea typeface="ＭＳ Ｐゴシック" charset="-128"/>
            </a:endParaRPr>
          </a:p>
        </p:txBody>
      </p:sp>
      <p:sp>
        <p:nvSpPr>
          <p:cNvPr id="93186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>
                <a:ea typeface="ＭＳ Ｐゴシック" charset="-128"/>
              </a:rPr>
              <a:t> </a:t>
            </a:r>
            <a:endParaRPr lang="x-none" altLang="x-none" dirty="0">
              <a:ea typeface="ＭＳ Ｐゴシック" charset="-128"/>
            </a:endParaRPr>
          </a:p>
        </p:txBody>
      </p:sp>
      <p:pic>
        <p:nvPicPr>
          <p:cNvPr id="2273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1" y="0"/>
            <a:ext cx="51101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7742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  <p:sp>
        <p:nvSpPr>
          <p:cNvPr id="100354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  <p:pic>
        <p:nvPicPr>
          <p:cNvPr id="2304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62001"/>
            <a:ext cx="8153400" cy="55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44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47875"/>
            <a:ext cx="9144000" cy="280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767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INSPIRATIONAL - HOW GREAT I AM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5613" y="0"/>
            <a:ext cx="8737600" cy="6553200"/>
          </a:xfrm>
        </p:spPr>
      </p:pic>
    </p:spTree>
    <p:extLst>
      <p:ext uri="{BB962C8B-B14F-4D97-AF65-F5344CB8AC3E}">
        <p14:creationId xmlns:p14="http://schemas.microsoft.com/office/powerpoint/2010/main" val="97417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1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68</TotalTime>
  <Words>585</Words>
  <Application>Microsoft Office PowerPoint</Application>
  <PresentationFormat>Widescreen</PresentationFormat>
  <Paragraphs>109</Paragraphs>
  <Slides>33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Fira Sans Condensed</vt:lpstr>
      <vt:lpstr>Gill Sans MT</vt:lpstr>
      <vt:lpstr>inherit</vt:lpstr>
      <vt:lpstr>PT Serif</vt:lpstr>
      <vt:lpstr>Wingdings 2</vt:lpstr>
      <vt:lpstr>Gallery</vt:lpstr>
      <vt:lpstr>How to build and maintain a successful Natural Health practice</vt:lpstr>
      <vt:lpstr>What starts here changes the world…</vt:lpstr>
      <vt:lpstr>PowerPoint Presentation</vt:lpstr>
      <vt:lpstr>COURAGE</vt:lpstr>
      <vt:lpstr>PowerPoint Presentation</vt:lpstr>
      <vt:lpstr> </vt:lpstr>
      <vt:lpstr>What does one TRILLION dollars look like?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One Trillion Dollars</vt:lpstr>
      <vt:lpstr>PowerPoint Presentation</vt:lpstr>
      <vt:lpstr>PowerPoint Presentation</vt:lpstr>
      <vt:lpstr>PowerPoint Presentation</vt:lpstr>
      <vt:lpstr>Influence and Persuasion</vt:lpstr>
      <vt:lpstr>INFLUENCE</vt:lpstr>
      <vt:lpstr>Living Your Ultimate Destiny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Treatments Thought to Work but Shown Ineffective</vt:lpstr>
      <vt:lpstr>PowerPoint Presentation</vt:lpstr>
      <vt:lpstr>Bridging the Quality Chasm</vt:lpstr>
      <vt:lpstr> </vt:lpstr>
      <vt:lpstr>PowerPoint Presentation</vt:lpstr>
      <vt:lpstr>PowerPoint Presentation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Gilles LaMarche</dc:creator>
  <cp:lastModifiedBy>Cheryl Franks</cp:lastModifiedBy>
  <cp:revision>7</cp:revision>
  <dcterms:created xsi:type="dcterms:W3CDTF">2019-10-30T06:35:04Z</dcterms:created>
  <dcterms:modified xsi:type="dcterms:W3CDTF">2019-10-30T13:47:24Z</dcterms:modified>
</cp:coreProperties>
</file>