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2" r:id="rId1"/>
  </p:sldMasterIdLst>
  <p:notesMasterIdLst>
    <p:notesMasterId r:id="rId17"/>
  </p:notesMasterIdLst>
  <p:sldIdLst>
    <p:sldId id="286" r:id="rId2"/>
    <p:sldId id="278" r:id="rId3"/>
    <p:sldId id="273" r:id="rId4"/>
    <p:sldId id="257" r:id="rId5"/>
    <p:sldId id="287" r:id="rId6"/>
    <p:sldId id="276" r:id="rId7"/>
    <p:sldId id="274" r:id="rId8"/>
    <p:sldId id="279" r:id="rId9"/>
    <p:sldId id="275" r:id="rId10"/>
    <p:sldId id="277" r:id="rId11"/>
    <p:sldId id="285" r:id="rId12"/>
    <p:sldId id="280" r:id="rId13"/>
    <p:sldId id="284" r:id="rId14"/>
    <p:sldId id="282" r:id="rId15"/>
    <p:sldId id="28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510"/>
    <p:restoredTop sz="94629"/>
  </p:normalViewPr>
  <p:slideViewPr>
    <p:cSldViewPr snapToGrid="0" snapToObjects="1">
      <p:cViewPr varScale="1">
        <p:scale>
          <a:sx n="90" d="100"/>
          <a:sy n="90" d="100"/>
        </p:scale>
        <p:origin x="232"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965514-7B7D-0F46-AF2A-024F50F92119}" type="datetimeFigureOut">
              <a:rPr lang="en-US" smtClean="0"/>
              <a:t>11/1/19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73BA98-F992-1248-A93D-BE779A2F0679}" type="slidenum">
              <a:rPr lang="en-US" smtClean="0"/>
              <a:t>‹#›</a:t>
            </a:fld>
            <a:endParaRPr lang="en-US"/>
          </a:p>
        </p:txBody>
      </p:sp>
    </p:spTree>
    <p:extLst>
      <p:ext uri="{BB962C8B-B14F-4D97-AF65-F5344CB8AC3E}">
        <p14:creationId xmlns:p14="http://schemas.microsoft.com/office/powerpoint/2010/main" val="3010268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dirty="0">
                <a:ln>
                  <a:noFill/>
                </a:ln>
                <a:solidFill>
                  <a:srgbClr val="111111"/>
                </a:solidFill>
                <a:effectLst/>
                <a:latin typeface="Roboto"/>
              </a:rPr>
              <a:t>Regulation of gene transcription by transcription factors and epigenetic mechanisms. Upper panel: Transcription factors (TFs) bind to specific DNA locations preceding the gene they regulate, leading to binding of RNA polymerase which synthesizes the corresponding messenger RNA (mRNA). Lower panel: Epigenetic regulation involves methylation of DNA at CpG sites, leading to the binding of methyl-binding domain proteins (MBDPs), which in turn bind enzymes such as histone methyltransferase (HMT). DNA wraps tightly around methylated histones , blocking their transcription. S-adenosyl methionine (SAM) is the donor of methyl groups for both DNA and histone methylation, making it a critical factor for epigenetic regulation  </a:t>
            </a:r>
          </a:p>
          <a:p>
            <a:endParaRPr lang="en-US" dirty="0"/>
          </a:p>
        </p:txBody>
      </p:sp>
      <p:sp>
        <p:nvSpPr>
          <p:cNvPr id="4" name="Slide Number Placeholder 3"/>
          <p:cNvSpPr>
            <a:spLocks noGrp="1"/>
          </p:cNvSpPr>
          <p:nvPr>
            <p:ph type="sldNum" sz="quarter" idx="5"/>
          </p:nvPr>
        </p:nvSpPr>
        <p:spPr/>
        <p:txBody>
          <a:bodyPr/>
          <a:lstStyle/>
          <a:p>
            <a:fld id="{910C5CAB-CE9C-784C-8053-33D2134B1565}" type="slidenum">
              <a:rPr lang="en-US" smtClean="0"/>
              <a:t>4</a:t>
            </a:fld>
            <a:endParaRPr lang="en-US"/>
          </a:p>
        </p:txBody>
      </p:sp>
    </p:spTree>
    <p:extLst>
      <p:ext uri="{BB962C8B-B14F-4D97-AF65-F5344CB8AC3E}">
        <p14:creationId xmlns:p14="http://schemas.microsoft.com/office/powerpoint/2010/main" val="1140661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A31AE-157E-764A-860B-AD99DD647D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A47D38-48DC-3A45-A762-502670763F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160B54-5EC8-7844-8EA4-5CCBC95DE92D}"/>
              </a:ext>
            </a:extLst>
          </p:cNvPr>
          <p:cNvSpPr>
            <a:spLocks noGrp="1"/>
          </p:cNvSpPr>
          <p:nvPr>
            <p:ph type="dt" sz="half" idx="10"/>
          </p:nvPr>
        </p:nvSpPr>
        <p:spPr/>
        <p:txBody>
          <a:bodyPr/>
          <a:lstStyle/>
          <a:p>
            <a:fld id="{59FD93B1-B405-0347-B207-4F88FB223B87}" type="datetimeFigureOut">
              <a:rPr lang="en-US" smtClean="0"/>
              <a:t>11/1/19</a:t>
            </a:fld>
            <a:endParaRPr lang="en-US"/>
          </a:p>
        </p:txBody>
      </p:sp>
      <p:sp>
        <p:nvSpPr>
          <p:cNvPr id="5" name="Footer Placeholder 4">
            <a:extLst>
              <a:ext uri="{FF2B5EF4-FFF2-40B4-BE49-F238E27FC236}">
                <a16:creationId xmlns:a16="http://schemas.microsoft.com/office/drawing/2014/main" id="{E76DEE48-96C3-5F43-8202-A8AD1B4BCA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61A58A-1974-AC4F-95CA-18E2637347D2}"/>
              </a:ext>
            </a:extLst>
          </p:cNvPr>
          <p:cNvSpPr>
            <a:spLocks noGrp="1"/>
          </p:cNvSpPr>
          <p:nvPr>
            <p:ph type="sldNum" sz="quarter" idx="12"/>
          </p:nvPr>
        </p:nvSpPr>
        <p:spPr/>
        <p:txBody>
          <a:bodyPr/>
          <a:lstStyle/>
          <a:p>
            <a:fld id="{D6ED16A8-5235-8247-A687-0066122BC9A5}" type="slidenum">
              <a:rPr lang="en-US" smtClean="0"/>
              <a:t>‹#›</a:t>
            </a:fld>
            <a:endParaRPr lang="en-US"/>
          </a:p>
        </p:txBody>
      </p:sp>
    </p:spTree>
    <p:extLst>
      <p:ext uri="{BB962C8B-B14F-4D97-AF65-F5344CB8AC3E}">
        <p14:creationId xmlns:p14="http://schemas.microsoft.com/office/powerpoint/2010/main" val="5057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D41C3-F116-714F-9ABE-14647F7156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659835-8267-D44C-BD06-E038D6281B8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5C961F-E195-7947-8559-50914306FC6B}"/>
              </a:ext>
            </a:extLst>
          </p:cNvPr>
          <p:cNvSpPr>
            <a:spLocks noGrp="1"/>
          </p:cNvSpPr>
          <p:nvPr>
            <p:ph type="dt" sz="half" idx="10"/>
          </p:nvPr>
        </p:nvSpPr>
        <p:spPr/>
        <p:txBody>
          <a:bodyPr/>
          <a:lstStyle/>
          <a:p>
            <a:fld id="{59FD93B1-B405-0347-B207-4F88FB223B87}" type="datetimeFigureOut">
              <a:rPr lang="en-US" smtClean="0"/>
              <a:t>11/1/19</a:t>
            </a:fld>
            <a:endParaRPr lang="en-US"/>
          </a:p>
        </p:txBody>
      </p:sp>
      <p:sp>
        <p:nvSpPr>
          <p:cNvPr id="5" name="Footer Placeholder 4">
            <a:extLst>
              <a:ext uri="{FF2B5EF4-FFF2-40B4-BE49-F238E27FC236}">
                <a16:creationId xmlns:a16="http://schemas.microsoft.com/office/drawing/2014/main" id="{7F4DD410-55FA-6E47-8941-558D23D8A9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809EFD-23B2-0644-9ED4-D3BA190AF91A}"/>
              </a:ext>
            </a:extLst>
          </p:cNvPr>
          <p:cNvSpPr>
            <a:spLocks noGrp="1"/>
          </p:cNvSpPr>
          <p:nvPr>
            <p:ph type="sldNum" sz="quarter" idx="12"/>
          </p:nvPr>
        </p:nvSpPr>
        <p:spPr/>
        <p:txBody>
          <a:bodyPr/>
          <a:lstStyle/>
          <a:p>
            <a:fld id="{D6ED16A8-5235-8247-A687-0066122BC9A5}" type="slidenum">
              <a:rPr lang="en-US" smtClean="0"/>
              <a:t>‹#›</a:t>
            </a:fld>
            <a:endParaRPr lang="en-US"/>
          </a:p>
        </p:txBody>
      </p:sp>
    </p:spTree>
    <p:extLst>
      <p:ext uri="{BB962C8B-B14F-4D97-AF65-F5344CB8AC3E}">
        <p14:creationId xmlns:p14="http://schemas.microsoft.com/office/powerpoint/2010/main" val="850283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91B15-D78D-C748-A77A-301F01FA0A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9B2BED-DC34-484D-A6EE-4423DEEB39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F36F496-65CF-BD41-B7EA-6273FCC286C8}"/>
              </a:ext>
            </a:extLst>
          </p:cNvPr>
          <p:cNvSpPr>
            <a:spLocks noGrp="1"/>
          </p:cNvSpPr>
          <p:nvPr>
            <p:ph type="dt" sz="half" idx="10"/>
          </p:nvPr>
        </p:nvSpPr>
        <p:spPr/>
        <p:txBody>
          <a:bodyPr/>
          <a:lstStyle/>
          <a:p>
            <a:fld id="{59FD93B1-B405-0347-B207-4F88FB223B87}" type="datetimeFigureOut">
              <a:rPr lang="en-US" smtClean="0"/>
              <a:t>11/1/19</a:t>
            </a:fld>
            <a:endParaRPr lang="en-US"/>
          </a:p>
        </p:txBody>
      </p:sp>
      <p:sp>
        <p:nvSpPr>
          <p:cNvPr id="5" name="Footer Placeholder 4">
            <a:extLst>
              <a:ext uri="{FF2B5EF4-FFF2-40B4-BE49-F238E27FC236}">
                <a16:creationId xmlns:a16="http://schemas.microsoft.com/office/drawing/2014/main" id="{48876D6F-5655-D64D-A76B-231B7A8D4C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4B54C3-5C11-B745-A4FD-FC2AE4D9DFAC}"/>
              </a:ext>
            </a:extLst>
          </p:cNvPr>
          <p:cNvSpPr>
            <a:spLocks noGrp="1"/>
          </p:cNvSpPr>
          <p:nvPr>
            <p:ph type="sldNum" sz="quarter" idx="12"/>
          </p:nvPr>
        </p:nvSpPr>
        <p:spPr/>
        <p:txBody>
          <a:bodyPr/>
          <a:lstStyle/>
          <a:p>
            <a:fld id="{D6ED16A8-5235-8247-A687-0066122BC9A5}" type="slidenum">
              <a:rPr lang="en-US" smtClean="0"/>
              <a:t>‹#›</a:t>
            </a:fld>
            <a:endParaRPr lang="en-US"/>
          </a:p>
        </p:txBody>
      </p:sp>
    </p:spTree>
    <p:extLst>
      <p:ext uri="{BB962C8B-B14F-4D97-AF65-F5344CB8AC3E}">
        <p14:creationId xmlns:p14="http://schemas.microsoft.com/office/powerpoint/2010/main" val="2058438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81704-ACA8-C94F-879D-619C4B60B6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CC795A-3AA1-3E40-A7E8-2FB7A23A056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DD8194-7A39-B743-B7D3-AA43EF37060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A6E282-8039-9F48-8F53-974C657E0708}"/>
              </a:ext>
            </a:extLst>
          </p:cNvPr>
          <p:cNvSpPr>
            <a:spLocks noGrp="1"/>
          </p:cNvSpPr>
          <p:nvPr>
            <p:ph type="dt" sz="half" idx="10"/>
          </p:nvPr>
        </p:nvSpPr>
        <p:spPr/>
        <p:txBody>
          <a:bodyPr/>
          <a:lstStyle/>
          <a:p>
            <a:fld id="{59FD93B1-B405-0347-B207-4F88FB223B87}" type="datetimeFigureOut">
              <a:rPr lang="en-US" smtClean="0"/>
              <a:t>11/1/19</a:t>
            </a:fld>
            <a:endParaRPr lang="en-US"/>
          </a:p>
        </p:txBody>
      </p:sp>
      <p:sp>
        <p:nvSpPr>
          <p:cNvPr id="6" name="Footer Placeholder 5">
            <a:extLst>
              <a:ext uri="{FF2B5EF4-FFF2-40B4-BE49-F238E27FC236}">
                <a16:creationId xmlns:a16="http://schemas.microsoft.com/office/drawing/2014/main" id="{5ACA568B-72BE-B14C-965C-C814EB5F6C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C5281B-6041-2445-8B71-A5AE28C6A9D6}"/>
              </a:ext>
            </a:extLst>
          </p:cNvPr>
          <p:cNvSpPr>
            <a:spLocks noGrp="1"/>
          </p:cNvSpPr>
          <p:nvPr>
            <p:ph type="sldNum" sz="quarter" idx="12"/>
          </p:nvPr>
        </p:nvSpPr>
        <p:spPr/>
        <p:txBody>
          <a:bodyPr/>
          <a:lstStyle/>
          <a:p>
            <a:fld id="{D6ED16A8-5235-8247-A687-0066122BC9A5}" type="slidenum">
              <a:rPr lang="en-US" smtClean="0"/>
              <a:t>‹#›</a:t>
            </a:fld>
            <a:endParaRPr lang="en-US"/>
          </a:p>
        </p:txBody>
      </p:sp>
    </p:spTree>
    <p:extLst>
      <p:ext uri="{BB962C8B-B14F-4D97-AF65-F5344CB8AC3E}">
        <p14:creationId xmlns:p14="http://schemas.microsoft.com/office/powerpoint/2010/main" val="1333782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CA5A7-692D-D945-9882-6D754C9E2F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601F98-470A-9942-A4D0-285BB8C707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1311E1F-EA77-6F46-A4D1-3496942103F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CE0B2E-3608-2C49-A0FA-CFF9419143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1AABABE-CED7-5844-8421-28A01C6FEBA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BB1BF7-2119-C647-A7CA-AA38EC02A7F5}"/>
              </a:ext>
            </a:extLst>
          </p:cNvPr>
          <p:cNvSpPr>
            <a:spLocks noGrp="1"/>
          </p:cNvSpPr>
          <p:nvPr>
            <p:ph type="dt" sz="half" idx="10"/>
          </p:nvPr>
        </p:nvSpPr>
        <p:spPr/>
        <p:txBody>
          <a:bodyPr/>
          <a:lstStyle/>
          <a:p>
            <a:fld id="{59FD93B1-B405-0347-B207-4F88FB223B87}" type="datetimeFigureOut">
              <a:rPr lang="en-US" smtClean="0"/>
              <a:t>11/1/19</a:t>
            </a:fld>
            <a:endParaRPr lang="en-US"/>
          </a:p>
        </p:txBody>
      </p:sp>
      <p:sp>
        <p:nvSpPr>
          <p:cNvPr id="8" name="Footer Placeholder 7">
            <a:extLst>
              <a:ext uri="{FF2B5EF4-FFF2-40B4-BE49-F238E27FC236}">
                <a16:creationId xmlns:a16="http://schemas.microsoft.com/office/drawing/2014/main" id="{A484D7C1-0062-2841-BB06-AA12C1C920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56C08E-46F1-334B-9621-1CA8A037E5F3}"/>
              </a:ext>
            </a:extLst>
          </p:cNvPr>
          <p:cNvSpPr>
            <a:spLocks noGrp="1"/>
          </p:cNvSpPr>
          <p:nvPr>
            <p:ph type="sldNum" sz="quarter" idx="12"/>
          </p:nvPr>
        </p:nvSpPr>
        <p:spPr/>
        <p:txBody>
          <a:bodyPr/>
          <a:lstStyle/>
          <a:p>
            <a:fld id="{D6ED16A8-5235-8247-A687-0066122BC9A5}" type="slidenum">
              <a:rPr lang="en-US" smtClean="0"/>
              <a:t>‹#›</a:t>
            </a:fld>
            <a:endParaRPr lang="en-US"/>
          </a:p>
        </p:txBody>
      </p:sp>
    </p:spTree>
    <p:extLst>
      <p:ext uri="{BB962C8B-B14F-4D97-AF65-F5344CB8AC3E}">
        <p14:creationId xmlns:p14="http://schemas.microsoft.com/office/powerpoint/2010/main" val="2592641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69D14-1B97-F94F-B245-CCBF173644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AFF478-FE19-E04B-991C-FE8126802743}"/>
              </a:ext>
            </a:extLst>
          </p:cNvPr>
          <p:cNvSpPr>
            <a:spLocks noGrp="1"/>
          </p:cNvSpPr>
          <p:nvPr>
            <p:ph type="dt" sz="half" idx="10"/>
          </p:nvPr>
        </p:nvSpPr>
        <p:spPr/>
        <p:txBody>
          <a:bodyPr/>
          <a:lstStyle/>
          <a:p>
            <a:fld id="{59FD93B1-B405-0347-B207-4F88FB223B87}" type="datetimeFigureOut">
              <a:rPr lang="en-US" smtClean="0"/>
              <a:t>11/1/19</a:t>
            </a:fld>
            <a:endParaRPr lang="en-US"/>
          </a:p>
        </p:txBody>
      </p:sp>
      <p:sp>
        <p:nvSpPr>
          <p:cNvPr id="4" name="Footer Placeholder 3">
            <a:extLst>
              <a:ext uri="{FF2B5EF4-FFF2-40B4-BE49-F238E27FC236}">
                <a16:creationId xmlns:a16="http://schemas.microsoft.com/office/drawing/2014/main" id="{98A0422D-8DD9-0F47-9EE6-7AEF3EC62E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281A4B-18B6-9942-B32B-126F21B15E83}"/>
              </a:ext>
            </a:extLst>
          </p:cNvPr>
          <p:cNvSpPr>
            <a:spLocks noGrp="1"/>
          </p:cNvSpPr>
          <p:nvPr>
            <p:ph type="sldNum" sz="quarter" idx="12"/>
          </p:nvPr>
        </p:nvSpPr>
        <p:spPr/>
        <p:txBody>
          <a:bodyPr/>
          <a:lstStyle/>
          <a:p>
            <a:fld id="{D6ED16A8-5235-8247-A687-0066122BC9A5}" type="slidenum">
              <a:rPr lang="en-US" smtClean="0"/>
              <a:t>‹#›</a:t>
            </a:fld>
            <a:endParaRPr lang="en-US"/>
          </a:p>
        </p:txBody>
      </p:sp>
    </p:spTree>
    <p:extLst>
      <p:ext uri="{BB962C8B-B14F-4D97-AF65-F5344CB8AC3E}">
        <p14:creationId xmlns:p14="http://schemas.microsoft.com/office/powerpoint/2010/main" val="1005893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83C70C-A425-1646-BB1B-444150B06A10}"/>
              </a:ext>
            </a:extLst>
          </p:cNvPr>
          <p:cNvSpPr>
            <a:spLocks noGrp="1"/>
          </p:cNvSpPr>
          <p:nvPr>
            <p:ph type="dt" sz="half" idx="10"/>
          </p:nvPr>
        </p:nvSpPr>
        <p:spPr/>
        <p:txBody>
          <a:bodyPr/>
          <a:lstStyle/>
          <a:p>
            <a:fld id="{59FD93B1-B405-0347-B207-4F88FB223B87}" type="datetimeFigureOut">
              <a:rPr lang="en-US" smtClean="0"/>
              <a:t>11/1/19</a:t>
            </a:fld>
            <a:endParaRPr lang="en-US"/>
          </a:p>
        </p:txBody>
      </p:sp>
      <p:sp>
        <p:nvSpPr>
          <p:cNvPr id="3" name="Footer Placeholder 2">
            <a:extLst>
              <a:ext uri="{FF2B5EF4-FFF2-40B4-BE49-F238E27FC236}">
                <a16:creationId xmlns:a16="http://schemas.microsoft.com/office/drawing/2014/main" id="{0698DCAF-3017-7E41-A328-B9C8DB89C1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13EDC7-AE8A-6446-9E67-2F51E9534E16}"/>
              </a:ext>
            </a:extLst>
          </p:cNvPr>
          <p:cNvSpPr>
            <a:spLocks noGrp="1"/>
          </p:cNvSpPr>
          <p:nvPr>
            <p:ph type="sldNum" sz="quarter" idx="12"/>
          </p:nvPr>
        </p:nvSpPr>
        <p:spPr/>
        <p:txBody>
          <a:bodyPr/>
          <a:lstStyle/>
          <a:p>
            <a:fld id="{D6ED16A8-5235-8247-A687-0066122BC9A5}" type="slidenum">
              <a:rPr lang="en-US" smtClean="0"/>
              <a:t>‹#›</a:t>
            </a:fld>
            <a:endParaRPr lang="en-US"/>
          </a:p>
        </p:txBody>
      </p:sp>
    </p:spTree>
    <p:extLst>
      <p:ext uri="{BB962C8B-B14F-4D97-AF65-F5344CB8AC3E}">
        <p14:creationId xmlns:p14="http://schemas.microsoft.com/office/powerpoint/2010/main" val="4082740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EDE38-9483-064A-A717-EA2620CDC9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35F1D5-5C70-AA4C-93DE-2D480C1E3A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77BF6D-0911-F847-8F30-50F8423A73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CA7505C-4026-D44E-8B9E-7BBD480D9D06}"/>
              </a:ext>
            </a:extLst>
          </p:cNvPr>
          <p:cNvSpPr>
            <a:spLocks noGrp="1"/>
          </p:cNvSpPr>
          <p:nvPr>
            <p:ph type="dt" sz="half" idx="10"/>
          </p:nvPr>
        </p:nvSpPr>
        <p:spPr/>
        <p:txBody>
          <a:bodyPr/>
          <a:lstStyle/>
          <a:p>
            <a:fld id="{59FD93B1-B405-0347-B207-4F88FB223B87}" type="datetimeFigureOut">
              <a:rPr lang="en-US" smtClean="0"/>
              <a:t>11/1/19</a:t>
            </a:fld>
            <a:endParaRPr lang="en-US"/>
          </a:p>
        </p:txBody>
      </p:sp>
      <p:sp>
        <p:nvSpPr>
          <p:cNvPr id="6" name="Footer Placeholder 5">
            <a:extLst>
              <a:ext uri="{FF2B5EF4-FFF2-40B4-BE49-F238E27FC236}">
                <a16:creationId xmlns:a16="http://schemas.microsoft.com/office/drawing/2014/main" id="{5F64220D-588F-4846-A382-10218591E4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F576B-916F-8A4E-B463-79908B5BEFEA}"/>
              </a:ext>
            </a:extLst>
          </p:cNvPr>
          <p:cNvSpPr>
            <a:spLocks noGrp="1"/>
          </p:cNvSpPr>
          <p:nvPr>
            <p:ph type="sldNum" sz="quarter" idx="12"/>
          </p:nvPr>
        </p:nvSpPr>
        <p:spPr/>
        <p:txBody>
          <a:bodyPr/>
          <a:lstStyle/>
          <a:p>
            <a:fld id="{D6ED16A8-5235-8247-A687-0066122BC9A5}" type="slidenum">
              <a:rPr lang="en-US" smtClean="0"/>
              <a:t>‹#›</a:t>
            </a:fld>
            <a:endParaRPr lang="en-US"/>
          </a:p>
        </p:txBody>
      </p:sp>
    </p:spTree>
    <p:extLst>
      <p:ext uri="{BB962C8B-B14F-4D97-AF65-F5344CB8AC3E}">
        <p14:creationId xmlns:p14="http://schemas.microsoft.com/office/powerpoint/2010/main" val="277086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E0068-7DCA-A442-A2EC-468A6086CE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A3589C-DB33-6548-B2B7-B36F8FED50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CBFA6D1-34B4-2242-B44B-D68C30CBA8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AB40207-D242-3143-8AD1-43A299A57C7D}"/>
              </a:ext>
            </a:extLst>
          </p:cNvPr>
          <p:cNvSpPr>
            <a:spLocks noGrp="1"/>
          </p:cNvSpPr>
          <p:nvPr>
            <p:ph type="dt" sz="half" idx="10"/>
          </p:nvPr>
        </p:nvSpPr>
        <p:spPr/>
        <p:txBody>
          <a:bodyPr/>
          <a:lstStyle/>
          <a:p>
            <a:fld id="{59FD93B1-B405-0347-B207-4F88FB223B87}" type="datetimeFigureOut">
              <a:rPr lang="en-US" smtClean="0"/>
              <a:t>11/1/19</a:t>
            </a:fld>
            <a:endParaRPr lang="en-US"/>
          </a:p>
        </p:txBody>
      </p:sp>
      <p:sp>
        <p:nvSpPr>
          <p:cNvPr id="6" name="Footer Placeholder 5">
            <a:extLst>
              <a:ext uri="{FF2B5EF4-FFF2-40B4-BE49-F238E27FC236}">
                <a16:creationId xmlns:a16="http://schemas.microsoft.com/office/drawing/2014/main" id="{41904FF7-3EB1-7344-95A4-7E343DB06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6CF69B-2357-7740-8E09-4A047191965E}"/>
              </a:ext>
            </a:extLst>
          </p:cNvPr>
          <p:cNvSpPr>
            <a:spLocks noGrp="1"/>
          </p:cNvSpPr>
          <p:nvPr>
            <p:ph type="sldNum" sz="quarter" idx="12"/>
          </p:nvPr>
        </p:nvSpPr>
        <p:spPr/>
        <p:txBody>
          <a:bodyPr/>
          <a:lstStyle/>
          <a:p>
            <a:fld id="{D6ED16A8-5235-8247-A687-0066122BC9A5}" type="slidenum">
              <a:rPr lang="en-US" smtClean="0"/>
              <a:t>‹#›</a:t>
            </a:fld>
            <a:endParaRPr lang="en-US"/>
          </a:p>
        </p:txBody>
      </p:sp>
    </p:spTree>
    <p:extLst>
      <p:ext uri="{BB962C8B-B14F-4D97-AF65-F5344CB8AC3E}">
        <p14:creationId xmlns:p14="http://schemas.microsoft.com/office/powerpoint/2010/main" val="1187963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07853-4E13-5443-A390-42A5107E32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A28F0D-FC72-7341-B3B5-5E5831553B6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0958E6-D5F6-8049-8233-5416905D2471}"/>
              </a:ext>
            </a:extLst>
          </p:cNvPr>
          <p:cNvSpPr>
            <a:spLocks noGrp="1"/>
          </p:cNvSpPr>
          <p:nvPr>
            <p:ph type="dt" sz="half" idx="10"/>
          </p:nvPr>
        </p:nvSpPr>
        <p:spPr/>
        <p:txBody>
          <a:bodyPr/>
          <a:lstStyle/>
          <a:p>
            <a:fld id="{59FD93B1-B405-0347-B207-4F88FB223B87}" type="datetimeFigureOut">
              <a:rPr lang="en-US" smtClean="0"/>
              <a:t>11/1/19</a:t>
            </a:fld>
            <a:endParaRPr lang="en-US"/>
          </a:p>
        </p:txBody>
      </p:sp>
      <p:sp>
        <p:nvSpPr>
          <p:cNvPr id="5" name="Footer Placeholder 4">
            <a:extLst>
              <a:ext uri="{FF2B5EF4-FFF2-40B4-BE49-F238E27FC236}">
                <a16:creationId xmlns:a16="http://schemas.microsoft.com/office/drawing/2014/main" id="{A97B2204-D060-4042-8C12-A687D9FFAF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764CFF-C7E3-A345-AFFE-D7102157DC57}"/>
              </a:ext>
            </a:extLst>
          </p:cNvPr>
          <p:cNvSpPr>
            <a:spLocks noGrp="1"/>
          </p:cNvSpPr>
          <p:nvPr>
            <p:ph type="sldNum" sz="quarter" idx="12"/>
          </p:nvPr>
        </p:nvSpPr>
        <p:spPr/>
        <p:txBody>
          <a:bodyPr/>
          <a:lstStyle/>
          <a:p>
            <a:fld id="{D6ED16A8-5235-8247-A687-0066122BC9A5}" type="slidenum">
              <a:rPr lang="en-US" smtClean="0"/>
              <a:t>‹#›</a:t>
            </a:fld>
            <a:endParaRPr lang="en-US"/>
          </a:p>
        </p:txBody>
      </p:sp>
    </p:spTree>
    <p:extLst>
      <p:ext uri="{BB962C8B-B14F-4D97-AF65-F5344CB8AC3E}">
        <p14:creationId xmlns:p14="http://schemas.microsoft.com/office/powerpoint/2010/main" val="470180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A5A84F-DBE4-6D44-963C-904FDB4F97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F62BF4-C5F2-3544-9D33-51E98B718C6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38D504-2026-F646-8563-880B2489EB9C}"/>
              </a:ext>
            </a:extLst>
          </p:cNvPr>
          <p:cNvSpPr>
            <a:spLocks noGrp="1"/>
          </p:cNvSpPr>
          <p:nvPr>
            <p:ph type="dt" sz="half" idx="10"/>
          </p:nvPr>
        </p:nvSpPr>
        <p:spPr/>
        <p:txBody>
          <a:bodyPr/>
          <a:lstStyle/>
          <a:p>
            <a:fld id="{59FD93B1-B405-0347-B207-4F88FB223B87}" type="datetimeFigureOut">
              <a:rPr lang="en-US" smtClean="0"/>
              <a:t>11/1/19</a:t>
            </a:fld>
            <a:endParaRPr lang="en-US"/>
          </a:p>
        </p:txBody>
      </p:sp>
      <p:sp>
        <p:nvSpPr>
          <p:cNvPr id="5" name="Footer Placeholder 4">
            <a:extLst>
              <a:ext uri="{FF2B5EF4-FFF2-40B4-BE49-F238E27FC236}">
                <a16:creationId xmlns:a16="http://schemas.microsoft.com/office/drawing/2014/main" id="{FA2C0C35-A5B7-0943-BEF2-E1DD11A790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073E9C-7788-DC43-BB0C-C1F58F681BAF}"/>
              </a:ext>
            </a:extLst>
          </p:cNvPr>
          <p:cNvSpPr>
            <a:spLocks noGrp="1"/>
          </p:cNvSpPr>
          <p:nvPr>
            <p:ph type="sldNum" sz="quarter" idx="12"/>
          </p:nvPr>
        </p:nvSpPr>
        <p:spPr/>
        <p:txBody>
          <a:bodyPr/>
          <a:lstStyle/>
          <a:p>
            <a:fld id="{D6ED16A8-5235-8247-A687-0066122BC9A5}" type="slidenum">
              <a:rPr lang="en-US" smtClean="0"/>
              <a:t>‹#›</a:t>
            </a:fld>
            <a:endParaRPr lang="en-US"/>
          </a:p>
        </p:txBody>
      </p:sp>
    </p:spTree>
    <p:extLst>
      <p:ext uri="{BB962C8B-B14F-4D97-AF65-F5344CB8AC3E}">
        <p14:creationId xmlns:p14="http://schemas.microsoft.com/office/powerpoint/2010/main" val="2937547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DCC61D-E64C-9447-B16F-419A6A652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D62041-6789-D345-A61C-11CE091EE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4F090F-474E-574D-8EA2-28E5D75E74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FD93B1-B405-0347-B207-4F88FB223B87}" type="datetimeFigureOut">
              <a:rPr lang="en-US" smtClean="0"/>
              <a:t>11/1/19</a:t>
            </a:fld>
            <a:endParaRPr lang="en-US"/>
          </a:p>
        </p:txBody>
      </p:sp>
      <p:sp>
        <p:nvSpPr>
          <p:cNvPr id="5" name="Footer Placeholder 4">
            <a:extLst>
              <a:ext uri="{FF2B5EF4-FFF2-40B4-BE49-F238E27FC236}">
                <a16:creationId xmlns:a16="http://schemas.microsoft.com/office/drawing/2014/main" id="{4D1053D7-1BBF-3241-A252-1F8D8EE03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92F6196-C94D-B344-949A-4E1378E6FA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ED16A8-5235-8247-A687-0066122BC9A5}" type="slidenum">
              <a:rPr lang="en-US" smtClean="0"/>
              <a:t>‹#›</a:t>
            </a:fld>
            <a:endParaRPr lang="en-US"/>
          </a:p>
        </p:txBody>
      </p:sp>
    </p:spTree>
    <p:extLst>
      <p:ext uri="{BB962C8B-B14F-4D97-AF65-F5344CB8AC3E}">
        <p14:creationId xmlns:p14="http://schemas.microsoft.com/office/powerpoint/2010/main" val="147808126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google.com/imgres?imgurl=https%3A%2F%2Fwww.sciencenews.org%2Fsites%2Fdefault%2Ffiles%2F2018%2F09%2Fmain%2Farticles%2F0914_ti_gene-count_feat_free.jpg&amp;imgrefurl=https%3A%2F%2Fwww.sciencenews.org%2Farticle%2Frecount-human-genes-ups-number-least-46831&amp;docid=6BcrqH8VneUgTM&amp;tbnid=mcXCDfc2f7XSSM%3A&amp;vet=10ahUKEwjv3-6Y3r_jAhWCwFkKHSpNC2wQMwiFASgIMAg..i&amp;w=860&amp;h=460&amp;client=safari&amp;bih=760&amp;biw=1282&amp;q=GENES&amp;ved=0ahUKEwjv3-6Y3r_jAhWCwFkKHSpNC2wQMwiFASgIMAg&amp;iact=mrc&amp;uact=8"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google.com/imgres?imgurl=https%3A%2F%2F3c1703fe8d.site.internapcdn.net%2Fnewman%2Fcsz%2Fnews%2F800%2F2018%2F3-genetics.jpg&amp;imgrefurl=https%3A%2F%2Fmedicalxpress.com%2Fnews%2F2019-03-major-genetic-genes-contribute-tourette.html&amp;docid=kg2TuyRLlB6w4M&amp;tbnid=OvpOUvIInQwarM%3A&amp;vet=10ahUKEwie2cywnb3jAhVoh-AKHSdmAcwQMwh_KAAwAA..i&amp;w=800&amp;h=480&amp;client=safari&amp;bih=755&amp;biw=791&amp;q=GENETIC&amp;ved=0ahUKEwie2cywnb3jAhVoh-AKHSdmAcwQMwh_KAAwAA&amp;iact=mrc&amp;uact=8"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google.com/url?sa=i&amp;rct=j&amp;q=&amp;esrc=s&amp;source=images&amp;cd=&amp;ved=2ahUKEwjZuIT7kb3jAhVJOKwKHYxdAK0QjRx6BAgBEAU&amp;url=https%3A%2F%2Fwww.self.com%2Fstory%2Fmthfr-genetic-testing-explained&amp;psig=AOvVaw00OZHMTFLIyUupvoOJr3px&amp;ust=1563493675988804"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ingentaconnect.com/content/ben/cas/2017/00000010/00000003/art00004"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google.com/url?sa=i&amp;rct=j&amp;q=&amp;esrc=s&amp;source=images&amp;cd=&amp;ved=2ahUKEwiMrNbbp73jAhVIPK0KHYMtADwQjRx6BAgBEAU&amp;url=https%3A%2F%2Fwww.worldsciencefestival.com%2Fprograms%2Fwsf18_b_09%2F&amp;psig=AOvVaw0QJlhMmHuv8ljN3XePuhHt&amp;ust=1563499505866648"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hyperlink" Target="https://www.google.com/url?sa=i&amp;rct=j&amp;q=&amp;esrc=s&amp;source=images&amp;cd=&amp;ved=2ahUKEwizupvhub3jAhVJOKwKHYxdAK0QjRx6BAgBEAU&amp;url=https%3A%2F%2Fhpathy.com%2Fhomeopathy-papers%2Fmiasms-facial-features%2F&amp;psig=AOvVaw2fPhZsMVyJpB26xa8pKd8X&amp;ust=1563504349634457"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ncbi.nlm.nih.gov/pubmed/16550219" TargetMode="External"/><Relationship Id="rId2" Type="http://schemas.openxmlformats.org/officeDocument/2006/relationships/hyperlink" Target="https://dx.doi.org/10.1093%2Fecam%2Fnek018"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google.com/url?sa=i&amp;rct=j&amp;q=&amp;esrc=s&amp;source=images&amp;cd=&amp;ved=2ahUKEwjVrNSRp73jAhVJL6wKHWk9CUEQjRx6BAgBEAU&amp;url=https%3A%2F%2Fmedium.com%2F%40Heartgrain%2Fwhat-is-homeopathy-principles-of-homeopathic-medicine-d23f97b1b624&amp;psig=AOvVaw1KJFkWCTpoDScIp-akewiO&amp;ust=1563499305854315"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oogle.com/imgres?imgurl=https%3A%2F%2Flookaside.fbsbx.com%2Flookaside%2Fcrawler%2Fmedia%2F%3Fmedia_id%3D111787865615&amp;imgrefurl=https%3A%2F%2Fwww.facebook.com%2Fdrpompa%2F&amp;docid=wi4dmy3SnyBsRM&amp;tbnid=p1norF5QUWBBxM%3A&amp;vet=10ahUKEwiZ64HurL3jAhVHa80KHc1kAcAQMwhKKAQwBA..i&amp;w=750&amp;h=750&amp;client=safari&amp;bih=755&amp;biw=791&amp;q=dr.%20pompa&amp;ved=0ahUKEwiZ64HurL3jAhVHa80KHc1kAcAQMwhKKAQwBA&amp;iact=mrc&amp;uact=8"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2.tiff"/><Relationship Id="rId3" Type="http://schemas.openxmlformats.org/officeDocument/2006/relationships/image" Target="../media/image9.jpeg"/><Relationship Id="rId7" Type="http://schemas.openxmlformats.org/officeDocument/2006/relationships/image" Target="../media/image11.jpeg"/><Relationship Id="rId2" Type="http://schemas.openxmlformats.org/officeDocument/2006/relationships/hyperlink" Target="https://www.google.com/url?sa=i&amp;rct=j&amp;q=&amp;esrc=s&amp;source=images&amp;cd=&amp;ved=2ahUKEwj8l8DZsb3jAhUHbawKHb7hDBYQjRx6BAgBEAU&amp;url=https%3A%2F%2Fblog.bulletproof.com%2Fbenefits-of-meditation-how-to-meditate%2F&amp;psig=AOvVaw0IpxuavdgB3wOXk2st3YNw&amp;ust=1563502185118601" TargetMode="External"/><Relationship Id="rId1" Type="http://schemas.openxmlformats.org/officeDocument/2006/relationships/slideLayout" Target="../slideLayouts/slideLayout2.xml"/><Relationship Id="rId6" Type="http://schemas.openxmlformats.org/officeDocument/2006/relationships/hyperlink" Target="https://www.google.com/url?sa=i&amp;rct=j&amp;q=&amp;esrc=s&amp;source=images&amp;cd=&amp;ved=2ahUKEwiJoKibsr3jAhUIXKwKHWqhCtQQjRx6BAgBEAU&amp;url=http%3A%2F%2Fwww.traversecitychiropractor.com%2Fadvanced-specialties%2Fpemf-therapy%2F&amp;psig=AOvVaw0xuMGHfbLE9mVwM4ciDODK&amp;ust=1563502281160041" TargetMode="External"/><Relationship Id="rId5" Type="http://schemas.openxmlformats.org/officeDocument/2006/relationships/image" Target="../media/image10.jpeg"/><Relationship Id="rId4" Type="http://schemas.openxmlformats.org/officeDocument/2006/relationships/hyperlink" Target="https://www.google.com/url?sa=i&amp;rct=j&amp;q=&amp;esrc=s&amp;source=images&amp;cd=&amp;ved=2ahUKEwiCi-3qsb3jAhVKQ6wKHUDNChoQjRx6BAgBEAU&amp;url=https%3A%2F%2Fwww.israel21c.org%2Fsleep-vital-to-repair-dna-damage-israeli-study-finds%2F&amp;psig=AOvVaw3UF4sqnq118c0aqg4bdf8a&amp;ust=156350222792628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22000">
              <a:schemeClr val="accent1">
                <a:lumMod val="5000"/>
                <a:lumOff val="95000"/>
              </a:schemeClr>
            </a:gs>
            <a:gs pos="89000">
              <a:schemeClr val="accent1">
                <a:lumMod val="45000"/>
                <a:lumOff val="55000"/>
              </a:schemeClr>
            </a:gs>
            <a:gs pos="94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BAF7-4B74-0747-B627-A6355899F6A6}"/>
              </a:ext>
            </a:extLst>
          </p:cNvPr>
          <p:cNvSpPr>
            <a:spLocks noGrp="1"/>
          </p:cNvSpPr>
          <p:nvPr>
            <p:ph type="title"/>
          </p:nvPr>
        </p:nvSpPr>
        <p:spPr>
          <a:xfrm>
            <a:off x="0" y="0"/>
            <a:ext cx="12192000" cy="1556426"/>
          </a:xfrm>
        </p:spPr>
        <p:txBody>
          <a:bodyPr>
            <a:normAutofit fontScale="90000"/>
          </a:bodyPr>
          <a:lstStyle/>
          <a:p>
            <a:pPr algn="ctr"/>
            <a:br>
              <a:rPr lang="en-US" i="1" dirty="0">
                <a:solidFill>
                  <a:srgbClr val="002060"/>
                </a:solidFill>
                <a:latin typeface="Baskerville Old Face" panose="02020602080505020303" pitchFamily="18" charset="77"/>
              </a:rPr>
            </a:br>
            <a:r>
              <a:rPr lang="en-US" i="1" dirty="0">
                <a:solidFill>
                  <a:srgbClr val="002060"/>
                </a:solidFill>
                <a:latin typeface="Baskerville Old Face" panose="02020602080505020303" pitchFamily="18" charset="77"/>
              </a:rPr>
              <a:t>OUR GENES &amp; CELLS </a:t>
            </a:r>
            <a:br>
              <a:rPr lang="en-US" sz="3600" i="1" dirty="0">
                <a:solidFill>
                  <a:srgbClr val="002060"/>
                </a:solidFill>
                <a:latin typeface="Baskerville Old Face" panose="02020602080505020303" pitchFamily="18" charset="77"/>
              </a:rPr>
            </a:br>
            <a:r>
              <a:rPr lang="en-US" sz="3600" i="1" dirty="0">
                <a:solidFill>
                  <a:srgbClr val="002060"/>
                </a:solidFill>
                <a:latin typeface="Baskerville Old Face" panose="02020602080505020303" pitchFamily="18" charset="77"/>
              </a:rPr>
              <a:t>HOW TO </a:t>
            </a:r>
            <a:r>
              <a:rPr lang="en-US" sz="3100" i="1" dirty="0">
                <a:solidFill>
                  <a:srgbClr val="002060"/>
                </a:solidFill>
                <a:latin typeface="Baskerville Old Face" panose="02020602080505020303" pitchFamily="18" charset="77"/>
              </a:rPr>
              <a:t>CONTROL YOUR GENETICS &amp; </a:t>
            </a:r>
            <a:br>
              <a:rPr lang="en-US" sz="3100" i="1" dirty="0">
                <a:solidFill>
                  <a:srgbClr val="002060"/>
                </a:solidFill>
                <a:latin typeface="Baskerville Old Face" panose="02020602080505020303" pitchFamily="18" charset="77"/>
              </a:rPr>
            </a:br>
            <a:r>
              <a:rPr lang="en-US" sz="3100" i="1" dirty="0">
                <a:solidFill>
                  <a:srgbClr val="002060"/>
                </a:solidFill>
                <a:latin typeface="Baskerville Old Face" panose="02020602080505020303" pitchFamily="18" charset="77"/>
              </a:rPr>
              <a:t>KEEP YOUR CELLS HEALTHY</a:t>
            </a:r>
            <a:br>
              <a:rPr lang="en-US" sz="3600" dirty="0">
                <a:solidFill>
                  <a:srgbClr val="002060"/>
                </a:solidFill>
                <a:latin typeface="Baskerville Old Face" panose="02020602080505020303" pitchFamily="18" charset="77"/>
              </a:rPr>
            </a:br>
            <a:endParaRPr lang="en-US" sz="3600" dirty="0">
              <a:solidFill>
                <a:srgbClr val="002060"/>
              </a:solidFill>
            </a:endParaRPr>
          </a:p>
        </p:txBody>
      </p:sp>
      <p:pic>
        <p:nvPicPr>
          <p:cNvPr id="1028" name="Picture 4" descr="Image result for GENES">
            <a:hlinkClick r:id="rId2"/>
            <a:extLst>
              <a:ext uri="{FF2B5EF4-FFF2-40B4-BE49-F238E27FC236}">
                <a16:creationId xmlns:a16="http://schemas.microsoft.com/office/drawing/2014/main" id="{9E96B1C9-A855-3844-A3E3-773A956CE36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042809" y="1556426"/>
            <a:ext cx="8501974" cy="5077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345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43000">
              <a:schemeClr val="accent1">
                <a:lumMod val="5000"/>
                <a:lumOff val="95000"/>
              </a:schemeClr>
            </a:gs>
            <a:gs pos="85000">
              <a:schemeClr val="accent1">
                <a:lumMod val="45000"/>
                <a:lumOff val="55000"/>
              </a:schemeClr>
            </a:gs>
            <a:gs pos="91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155D6-6EEC-9143-AA1D-6644853FDA5F}"/>
              </a:ext>
            </a:extLst>
          </p:cNvPr>
          <p:cNvSpPr>
            <a:spLocks noGrp="1"/>
          </p:cNvSpPr>
          <p:nvPr>
            <p:ph type="title"/>
          </p:nvPr>
        </p:nvSpPr>
        <p:spPr>
          <a:xfrm>
            <a:off x="838200" y="365126"/>
            <a:ext cx="10515600" cy="881784"/>
          </a:xfrm>
        </p:spPr>
        <p:txBody>
          <a:bodyPr/>
          <a:lstStyle/>
          <a:p>
            <a:pPr algn="ctr"/>
            <a:r>
              <a:rPr lang="en-US" b="1" dirty="0">
                <a:solidFill>
                  <a:srgbClr val="002060"/>
                </a:solidFill>
              </a:rPr>
              <a:t>GENETIC CODE</a:t>
            </a:r>
          </a:p>
        </p:txBody>
      </p:sp>
      <p:sp>
        <p:nvSpPr>
          <p:cNvPr id="3" name="Content Placeholder 2">
            <a:extLst>
              <a:ext uri="{FF2B5EF4-FFF2-40B4-BE49-F238E27FC236}">
                <a16:creationId xmlns:a16="http://schemas.microsoft.com/office/drawing/2014/main" id="{9F91E8F1-1C75-944A-BB42-7494DAF5381B}"/>
              </a:ext>
            </a:extLst>
          </p:cNvPr>
          <p:cNvSpPr>
            <a:spLocks noGrp="1"/>
          </p:cNvSpPr>
          <p:nvPr>
            <p:ph idx="1"/>
          </p:nvPr>
        </p:nvSpPr>
        <p:spPr>
          <a:xfrm>
            <a:off x="290945" y="1330037"/>
            <a:ext cx="5029199" cy="5527963"/>
          </a:xfrm>
        </p:spPr>
        <p:txBody>
          <a:bodyPr/>
          <a:lstStyle/>
          <a:p>
            <a:r>
              <a:rPr lang="en-US" dirty="0"/>
              <a:t>GENES ENCODE PROTEINS</a:t>
            </a:r>
          </a:p>
          <a:p>
            <a:r>
              <a:rPr lang="en-US" dirty="0"/>
              <a:t>PROTEINS DICTATE CELL FUNCTION</a:t>
            </a:r>
          </a:p>
          <a:p>
            <a:r>
              <a:rPr lang="en-US" dirty="0"/>
              <a:t>TRANSCRIPTION: DNA TO RNA, TRANSLATION: RNA TO PROTEIN</a:t>
            </a:r>
          </a:p>
          <a:p>
            <a:r>
              <a:rPr lang="en-US" dirty="0"/>
              <a:t>KEY:  CONTROL AND/OR AFFECT THESE PROCESSES</a:t>
            </a:r>
          </a:p>
          <a:p>
            <a:r>
              <a:rPr lang="en-US" dirty="0"/>
              <a:t>KEY:  AFFECT THE CELL</a:t>
            </a:r>
          </a:p>
          <a:p>
            <a:endParaRPr lang="en-US" sz="1200" dirty="0"/>
          </a:p>
          <a:p>
            <a:endParaRPr lang="en-US" sz="1200" dirty="0"/>
          </a:p>
          <a:p>
            <a:r>
              <a:rPr lang="en-US" sz="1200" dirty="0"/>
              <a:t>PHOTO CREDIT:  CCO PUBLIC DOMAIN</a:t>
            </a:r>
          </a:p>
          <a:p>
            <a:endParaRPr lang="en-US" dirty="0"/>
          </a:p>
          <a:p>
            <a:endParaRPr lang="en-US" dirty="0"/>
          </a:p>
          <a:p>
            <a:endParaRPr lang="en-US" dirty="0"/>
          </a:p>
          <a:p>
            <a:endParaRPr lang="en-US" dirty="0"/>
          </a:p>
          <a:p>
            <a:endParaRPr lang="en-US" dirty="0"/>
          </a:p>
          <a:p>
            <a:endParaRPr lang="en-US" dirty="0"/>
          </a:p>
        </p:txBody>
      </p:sp>
      <p:pic>
        <p:nvPicPr>
          <p:cNvPr id="2056" name="Picture 8" descr="Image result for GENETIC">
            <a:hlinkClick r:id="rId2"/>
            <a:extLst>
              <a:ext uri="{FF2B5EF4-FFF2-40B4-BE49-F238E27FC236}">
                <a16:creationId xmlns:a16="http://schemas.microsoft.com/office/drawing/2014/main" id="{A2FA8BDC-113A-E64D-9F2A-F1103CC6D4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9508" y="1330037"/>
            <a:ext cx="6236677" cy="375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055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43C9E-9CC5-3048-A331-0A8A73CC35D2}"/>
              </a:ext>
            </a:extLst>
          </p:cNvPr>
          <p:cNvSpPr>
            <a:spLocks noGrp="1"/>
          </p:cNvSpPr>
          <p:nvPr>
            <p:ph type="title"/>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algn="ctr"/>
            <a:r>
              <a:rPr lang="en-US" b="1" dirty="0">
                <a:solidFill>
                  <a:srgbClr val="002060"/>
                </a:solidFill>
              </a:rPr>
              <a:t>Epigenetics</a:t>
            </a:r>
          </a:p>
        </p:txBody>
      </p:sp>
      <p:sp>
        <p:nvSpPr>
          <p:cNvPr id="3" name="Content Placeholder 2">
            <a:extLst>
              <a:ext uri="{FF2B5EF4-FFF2-40B4-BE49-F238E27FC236}">
                <a16:creationId xmlns:a16="http://schemas.microsoft.com/office/drawing/2014/main" id="{425C8123-B01F-E146-99C3-73B64437B76A}"/>
              </a:ext>
            </a:extLst>
          </p:cNvPr>
          <p:cNvSpPr>
            <a:spLocks noGrp="1"/>
          </p:cNvSpPr>
          <p:nvPr>
            <p:ph idx="1"/>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marL="0" indent="0">
              <a:buNone/>
            </a:pPr>
            <a:r>
              <a:rPr lang="en-US" dirty="0"/>
              <a:t>-DNA modified, chemical compounds added to single genes</a:t>
            </a:r>
          </a:p>
          <a:p>
            <a:pPr marL="0" indent="0">
              <a:buNone/>
            </a:pPr>
            <a:endParaRPr lang="en-US" dirty="0"/>
          </a:p>
          <a:p>
            <a:pPr marL="0" indent="0">
              <a:buNone/>
            </a:pPr>
            <a:r>
              <a:rPr lang="en-US" dirty="0"/>
              <a:t>-Epigenome comprises all of the chemical compounds that have been added to the entirety of ones DNA</a:t>
            </a:r>
          </a:p>
          <a:p>
            <a:pPr marL="0" indent="0">
              <a:buNone/>
            </a:pPr>
            <a:endParaRPr lang="en-US" dirty="0"/>
          </a:p>
          <a:p>
            <a:pPr marL="0" indent="0">
              <a:buNone/>
            </a:pPr>
            <a:r>
              <a:rPr lang="en-US" dirty="0"/>
              <a:t>- Epigenetic factors can affect postnatal development. Gluten and casein-free diets have been reported to have positive effects on autoimmune, neurological, and other conditions. </a:t>
            </a:r>
          </a:p>
        </p:txBody>
      </p:sp>
    </p:spTree>
    <p:extLst>
      <p:ext uri="{BB962C8B-B14F-4D97-AF65-F5344CB8AC3E}">
        <p14:creationId xmlns:p14="http://schemas.microsoft.com/office/powerpoint/2010/main" val="183941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C0CD2-4224-0F44-A8EE-AFD570B0590A}"/>
              </a:ext>
            </a:extLst>
          </p:cNvPr>
          <p:cNvSpPr>
            <a:spLocks noGrp="1"/>
          </p:cNvSpPr>
          <p:nvPr>
            <p:ph type="title"/>
          </p:nvPr>
        </p:nvSpPr>
        <p:spPr>
          <a:xfrm>
            <a:off x="838200" y="365125"/>
            <a:ext cx="10515600" cy="1325563"/>
          </a:xfrm>
        </p:spPr>
        <p:txBody>
          <a:bodyPr/>
          <a:lstStyle/>
          <a:p>
            <a:endParaRPr lang="en-US" dirty="0"/>
          </a:p>
        </p:txBody>
      </p:sp>
      <p:sp>
        <p:nvSpPr>
          <p:cNvPr id="3" name="Content Placeholder 2">
            <a:extLst>
              <a:ext uri="{FF2B5EF4-FFF2-40B4-BE49-F238E27FC236}">
                <a16:creationId xmlns:a16="http://schemas.microsoft.com/office/drawing/2014/main" id="{B97E62E7-CE8A-B347-B55B-CEBF13F1563F}"/>
              </a:ext>
            </a:extLst>
          </p:cNvPr>
          <p:cNvSpPr>
            <a:spLocks noGrp="1"/>
          </p:cNvSpPr>
          <p:nvPr>
            <p:ph idx="1"/>
          </p:nvPr>
        </p:nvSpPr>
        <p:spPr>
          <a:xfrm>
            <a:off x="0" y="1154931"/>
            <a:ext cx="13229112" cy="5614004"/>
          </a:xfrm>
        </p:spPr>
        <p:txBody>
          <a:bodyPr/>
          <a:lstStyle/>
          <a:p>
            <a:endParaRPr lang="en-US" dirty="0"/>
          </a:p>
        </p:txBody>
      </p:sp>
      <p:pic>
        <p:nvPicPr>
          <p:cNvPr id="2051" name="Picture 3" descr="Regulation of gene transcription by transcription factors and epigenetic mechanisms. Upper panel: Transcription factors (TFs) bind to specific DNA locations preceding the gene they regulate, leading to binding of RNA polymerase which synthesizes the corresponding messenger RNA (mRNA). Lower panel: Epigenetic regulation involves methylation of DNA at CpG sites, leading to the binding of methyl-binding domain proteins (MBDPs), which in turn bind enzymes such as histone methyltransferase (HMT). DNA wraps tightly around methylated histones , blocking their transcription. S-adenosyl methionine (SAM) is the donor of methyl groups for both DNA and histone methylation, making it a critical factor for epigenetic regulation  ">
            <a:extLst>
              <a:ext uri="{FF2B5EF4-FFF2-40B4-BE49-F238E27FC236}">
                <a16:creationId xmlns:a16="http://schemas.microsoft.com/office/drawing/2014/main" id="{E690EFBE-0EFF-6642-B963-557E28630A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335" y="201226"/>
            <a:ext cx="11115675" cy="6656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740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2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FF08D-207D-5743-99C3-2C77A1664EC0}"/>
              </a:ext>
            </a:extLst>
          </p:cNvPr>
          <p:cNvSpPr>
            <a:spLocks noGrp="1"/>
          </p:cNvSpPr>
          <p:nvPr>
            <p:ph type="title"/>
          </p:nvPr>
        </p:nvSpPr>
        <p:spPr/>
        <p:txBody>
          <a:bodyPr/>
          <a:lstStyle/>
          <a:p>
            <a:pPr algn="ctr"/>
            <a:r>
              <a:rPr lang="en-US" b="1" dirty="0">
                <a:solidFill>
                  <a:srgbClr val="002060"/>
                </a:solidFill>
              </a:rPr>
              <a:t>Methylation Problems</a:t>
            </a:r>
          </a:p>
        </p:txBody>
      </p:sp>
      <p:sp>
        <p:nvSpPr>
          <p:cNvPr id="3" name="Content Placeholder 2">
            <a:extLst>
              <a:ext uri="{FF2B5EF4-FFF2-40B4-BE49-F238E27FC236}">
                <a16:creationId xmlns:a16="http://schemas.microsoft.com/office/drawing/2014/main" id="{88020DC0-F5EA-DF4D-B994-A5F38637E07C}"/>
              </a:ext>
            </a:extLst>
          </p:cNvPr>
          <p:cNvSpPr>
            <a:spLocks noGrp="1"/>
          </p:cNvSpPr>
          <p:nvPr>
            <p:ph idx="1"/>
          </p:nvPr>
        </p:nvSpPr>
        <p:spPr>
          <a:xfrm>
            <a:off x="838200" y="1825624"/>
            <a:ext cx="10515600" cy="5032375"/>
          </a:xfrm>
        </p:spPr>
        <p:txBody>
          <a:bodyPr/>
          <a:lstStyle/>
          <a:p>
            <a:r>
              <a:rPr lang="en-US" dirty="0"/>
              <a:t>Hormone Imbalances, Infertility</a:t>
            </a:r>
          </a:p>
          <a:p>
            <a:r>
              <a:rPr lang="en-US" dirty="0"/>
              <a:t>Cardiovascular diseases, high </a:t>
            </a:r>
            <a:r>
              <a:rPr lang="en-US" dirty="0" err="1"/>
              <a:t>bp</a:t>
            </a:r>
            <a:r>
              <a:rPr lang="en-US" dirty="0"/>
              <a:t>, poor circulation</a:t>
            </a:r>
          </a:p>
          <a:p>
            <a:r>
              <a:rPr lang="en-US" dirty="0"/>
              <a:t>Mood issues, anxiety, depression, OCD</a:t>
            </a:r>
          </a:p>
          <a:p>
            <a:r>
              <a:rPr lang="en-US" dirty="0"/>
              <a:t>Autoimmune issues</a:t>
            </a:r>
          </a:p>
          <a:p>
            <a:r>
              <a:rPr lang="en-US" dirty="0"/>
              <a:t>Memory problems</a:t>
            </a:r>
          </a:p>
          <a:p>
            <a:r>
              <a:rPr lang="en-US" dirty="0"/>
              <a:t>Chronic Fatigue</a:t>
            </a:r>
          </a:p>
          <a:p>
            <a:r>
              <a:rPr lang="en-US" dirty="0"/>
              <a:t>Allergies</a:t>
            </a:r>
          </a:p>
          <a:p>
            <a:r>
              <a:rPr lang="en-US" dirty="0"/>
              <a:t>Digestive issues</a:t>
            </a:r>
          </a:p>
          <a:p>
            <a:r>
              <a:rPr lang="en-US" dirty="0"/>
              <a:t>Inflammatory conditions</a:t>
            </a:r>
          </a:p>
          <a:p>
            <a:endParaRPr lang="en-US" dirty="0"/>
          </a:p>
        </p:txBody>
      </p:sp>
    </p:spTree>
    <p:extLst>
      <p:ext uri="{BB962C8B-B14F-4D97-AF65-F5344CB8AC3E}">
        <p14:creationId xmlns:p14="http://schemas.microsoft.com/office/powerpoint/2010/main" val="289890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3000">
              <a:schemeClr val="accent1">
                <a:lumMod val="5000"/>
                <a:lumOff val="95000"/>
              </a:schemeClr>
            </a:gs>
            <a:gs pos="75000">
              <a:schemeClr val="accent1">
                <a:lumMod val="45000"/>
                <a:lumOff val="55000"/>
              </a:schemeClr>
            </a:gs>
            <a:gs pos="82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463C1-B94F-F44F-A059-62FFE8555A65}"/>
              </a:ext>
            </a:extLst>
          </p:cNvPr>
          <p:cNvSpPr>
            <a:spLocks noGrp="1"/>
          </p:cNvSpPr>
          <p:nvPr>
            <p:ph type="title"/>
          </p:nvPr>
        </p:nvSpPr>
        <p:spPr/>
        <p:txBody>
          <a:bodyPr/>
          <a:lstStyle/>
          <a:p>
            <a:pPr algn="ctr"/>
            <a:r>
              <a:rPr lang="en-US" b="1" dirty="0">
                <a:solidFill>
                  <a:srgbClr val="002060"/>
                </a:solidFill>
              </a:rPr>
              <a:t>MTHFR GENE MUTATION</a:t>
            </a:r>
          </a:p>
        </p:txBody>
      </p:sp>
      <p:sp>
        <p:nvSpPr>
          <p:cNvPr id="3" name="Content Placeholder 2">
            <a:extLst>
              <a:ext uri="{FF2B5EF4-FFF2-40B4-BE49-F238E27FC236}">
                <a16:creationId xmlns:a16="http://schemas.microsoft.com/office/drawing/2014/main" id="{5535C134-8503-904E-A0EB-1D9FE52D78B5}"/>
              </a:ext>
            </a:extLst>
          </p:cNvPr>
          <p:cNvSpPr>
            <a:spLocks noGrp="1"/>
          </p:cNvSpPr>
          <p:nvPr>
            <p:ph idx="1"/>
          </p:nvPr>
        </p:nvSpPr>
        <p:spPr>
          <a:xfrm>
            <a:off x="223025" y="1313533"/>
            <a:ext cx="7515922" cy="4321723"/>
          </a:xfrm>
        </p:spPr>
        <p:txBody>
          <a:bodyPr>
            <a:normAutofit lnSpcReduction="10000"/>
          </a:bodyPr>
          <a:lstStyle/>
          <a:p>
            <a:endParaRPr lang="en-US" dirty="0"/>
          </a:p>
          <a:p>
            <a:r>
              <a:rPr lang="en-US" dirty="0">
                <a:solidFill>
                  <a:srgbClr val="002060"/>
                </a:solidFill>
              </a:rPr>
              <a:t>The methylenetetrahydrofolate reductase (</a:t>
            </a:r>
            <a:r>
              <a:rPr lang="en-US" b="1" dirty="0">
                <a:solidFill>
                  <a:srgbClr val="002060"/>
                </a:solidFill>
              </a:rPr>
              <a:t>MTHFR</a:t>
            </a:r>
            <a:r>
              <a:rPr lang="en-US" dirty="0">
                <a:solidFill>
                  <a:srgbClr val="002060"/>
                </a:solidFill>
              </a:rPr>
              <a:t>) </a:t>
            </a:r>
            <a:r>
              <a:rPr lang="en-US" b="1" dirty="0">
                <a:solidFill>
                  <a:srgbClr val="002060"/>
                </a:solidFill>
              </a:rPr>
              <a:t>gene</a:t>
            </a:r>
            <a:r>
              <a:rPr lang="en-US" dirty="0">
                <a:solidFill>
                  <a:srgbClr val="002060"/>
                </a:solidFill>
              </a:rPr>
              <a:t> contains the DNA code to produce the </a:t>
            </a:r>
            <a:r>
              <a:rPr lang="en-US" b="1" dirty="0">
                <a:solidFill>
                  <a:srgbClr val="002060"/>
                </a:solidFill>
              </a:rPr>
              <a:t>MTHFR </a:t>
            </a:r>
            <a:r>
              <a:rPr lang="en-US" dirty="0">
                <a:solidFill>
                  <a:srgbClr val="002060"/>
                </a:solidFill>
              </a:rPr>
              <a:t>enzyme. </a:t>
            </a:r>
          </a:p>
          <a:p>
            <a:r>
              <a:rPr lang="en-US" dirty="0">
                <a:solidFill>
                  <a:srgbClr val="002060"/>
                </a:solidFill>
              </a:rPr>
              <a:t>MTHFR Test detects two of the most common </a:t>
            </a:r>
            <a:r>
              <a:rPr lang="en-US" b="1" dirty="0">
                <a:solidFill>
                  <a:srgbClr val="002060"/>
                </a:solidFill>
              </a:rPr>
              <a:t>mutations</a:t>
            </a:r>
            <a:r>
              <a:rPr lang="en-US" dirty="0">
                <a:solidFill>
                  <a:srgbClr val="002060"/>
                </a:solidFill>
              </a:rPr>
              <a:t> or variations in the </a:t>
            </a:r>
            <a:r>
              <a:rPr lang="en-US" b="1" dirty="0">
                <a:solidFill>
                  <a:srgbClr val="002060"/>
                </a:solidFill>
              </a:rPr>
              <a:t>MTHFR gene.</a:t>
            </a:r>
            <a:endParaRPr lang="en-US" dirty="0">
              <a:solidFill>
                <a:srgbClr val="002060"/>
              </a:solidFill>
            </a:endParaRPr>
          </a:p>
          <a:p>
            <a:r>
              <a:rPr lang="en-US" b="1" dirty="0">
                <a:solidFill>
                  <a:srgbClr val="002060"/>
                </a:solidFill>
              </a:rPr>
              <a:t>Genetic </a:t>
            </a:r>
            <a:r>
              <a:rPr lang="en-US" dirty="0">
                <a:solidFill>
                  <a:srgbClr val="002060"/>
                </a:solidFill>
              </a:rPr>
              <a:t>disorders and chronic symptoms.</a:t>
            </a:r>
          </a:p>
          <a:p>
            <a:endParaRPr lang="en-US" sz="1200" dirty="0">
              <a:solidFill>
                <a:srgbClr val="002060"/>
              </a:solidFill>
            </a:endParaRPr>
          </a:p>
          <a:p>
            <a:endParaRPr lang="en-US" sz="1200" dirty="0">
              <a:solidFill>
                <a:srgbClr val="002060"/>
              </a:solidFill>
            </a:endParaRPr>
          </a:p>
          <a:p>
            <a:r>
              <a:rPr lang="en-US" sz="1200" dirty="0">
                <a:solidFill>
                  <a:srgbClr val="002060"/>
                </a:solidFill>
              </a:rPr>
              <a:t>PHOTO CREDIT: GETTY MS POINT</a:t>
            </a:r>
          </a:p>
        </p:txBody>
      </p:sp>
      <p:pic>
        <p:nvPicPr>
          <p:cNvPr id="1026" name="Picture 2" descr="Image result for mthfr gene mutation">
            <a:hlinkClick r:id="rId2"/>
            <a:extLst>
              <a:ext uri="{FF2B5EF4-FFF2-40B4-BE49-F238E27FC236}">
                <a16:creationId xmlns:a16="http://schemas.microsoft.com/office/drawing/2014/main" id="{72D8FD15-BEE8-264D-AC9B-0DBCF9B290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8947" y="1690688"/>
            <a:ext cx="3860800" cy="3122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015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22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7209A-69BE-3A4C-8ECC-E34FE148465A}"/>
              </a:ext>
            </a:extLst>
          </p:cNvPr>
          <p:cNvSpPr>
            <a:spLocks noGrp="1"/>
          </p:cNvSpPr>
          <p:nvPr>
            <p:ph type="title"/>
          </p:nvPr>
        </p:nvSpPr>
        <p:spPr>
          <a:xfrm>
            <a:off x="751562" y="475989"/>
            <a:ext cx="10602238" cy="1214699"/>
          </a:xfrm>
        </p:spPr>
        <p:txBody>
          <a:bodyPr/>
          <a:lstStyle/>
          <a:p>
            <a:pPr algn="ctr"/>
            <a:r>
              <a:rPr lang="en-US" b="1" dirty="0">
                <a:solidFill>
                  <a:srgbClr val="002060"/>
                </a:solidFill>
              </a:rPr>
              <a:t>MICRO RNA (miRNA)</a:t>
            </a:r>
          </a:p>
        </p:txBody>
      </p:sp>
      <p:sp>
        <p:nvSpPr>
          <p:cNvPr id="3" name="Content Placeholder 2">
            <a:extLst>
              <a:ext uri="{FF2B5EF4-FFF2-40B4-BE49-F238E27FC236}">
                <a16:creationId xmlns:a16="http://schemas.microsoft.com/office/drawing/2014/main" id="{821FB4BF-40A5-8047-9617-AD6B5CA454A7}"/>
              </a:ext>
            </a:extLst>
          </p:cNvPr>
          <p:cNvSpPr>
            <a:spLocks noGrp="1"/>
          </p:cNvSpPr>
          <p:nvPr>
            <p:ph idx="1"/>
          </p:nvPr>
        </p:nvSpPr>
        <p:spPr>
          <a:xfrm>
            <a:off x="751562" y="2189551"/>
            <a:ext cx="10602238" cy="3987412"/>
          </a:xfrm>
        </p:spPr>
        <p:txBody>
          <a:bodyPr/>
          <a:lstStyle/>
          <a:p>
            <a:r>
              <a:rPr lang="en-US" dirty="0"/>
              <a:t>Small non-coding RNA molecule found in plants, animals and some viruses, that functions in RNA silencing and post-transcriptional regulation of gene expression. </a:t>
            </a:r>
          </a:p>
          <a:p>
            <a:endParaRPr lang="en-US" dirty="0"/>
          </a:p>
          <a:p>
            <a:r>
              <a:rPr lang="en-US" dirty="0"/>
              <a:t>miRNA- complexes cause non-destructive inhibition of translation. </a:t>
            </a:r>
          </a:p>
          <a:p>
            <a:endParaRPr lang="en-US" dirty="0"/>
          </a:p>
          <a:p>
            <a:r>
              <a:rPr lang="en-US" dirty="0"/>
              <a:t>Dr. </a:t>
            </a:r>
            <a:r>
              <a:rPr lang="en-US" dirty="0" err="1"/>
              <a:t>Kedar</a:t>
            </a:r>
            <a:r>
              <a:rPr lang="en-US" dirty="0"/>
              <a:t> Prasad</a:t>
            </a:r>
          </a:p>
          <a:p>
            <a:endParaRPr lang="en-US" dirty="0"/>
          </a:p>
        </p:txBody>
      </p:sp>
    </p:spTree>
    <p:extLst>
      <p:ext uri="{BB962C8B-B14F-4D97-AF65-F5344CB8AC3E}">
        <p14:creationId xmlns:p14="http://schemas.microsoft.com/office/powerpoint/2010/main" val="3080327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33000">
              <a:schemeClr val="accent1">
                <a:lumMod val="5000"/>
                <a:lumOff val="95000"/>
              </a:schemeClr>
            </a:gs>
            <a:gs pos="84000">
              <a:schemeClr val="accent1">
                <a:lumMod val="45000"/>
                <a:lumOff val="55000"/>
              </a:schemeClr>
            </a:gs>
            <a:gs pos="91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6DB87-330F-C94E-AD19-DC26570592F7}"/>
              </a:ext>
            </a:extLst>
          </p:cNvPr>
          <p:cNvSpPr>
            <a:spLocks noGrp="1"/>
          </p:cNvSpPr>
          <p:nvPr>
            <p:ph type="title"/>
          </p:nvPr>
        </p:nvSpPr>
        <p:spPr>
          <a:xfrm>
            <a:off x="838200" y="365126"/>
            <a:ext cx="10515600" cy="379154"/>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9F2434C-F600-0347-8202-8504D29F30B6}"/>
              </a:ext>
            </a:extLst>
          </p:cNvPr>
          <p:cNvSpPr>
            <a:spLocks noGrp="1"/>
          </p:cNvSpPr>
          <p:nvPr>
            <p:ph idx="1"/>
          </p:nvPr>
        </p:nvSpPr>
        <p:spPr>
          <a:xfrm>
            <a:off x="595423" y="212652"/>
            <a:ext cx="10758377" cy="6485860"/>
          </a:xfrm>
        </p:spPr>
        <p:txBody>
          <a:bodyPr>
            <a:normAutofit lnSpcReduction="10000"/>
          </a:bodyPr>
          <a:lstStyle/>
          <a:p>
            <a:pPr marL="0" indent="0" fontAlgn="ctr">
              <a:buNone/>
            </a:pPr>
            <a:r>
              <a:rPr lang="en-US" dirty="0"/>
              <a:t>PUBMED</a:t>
            </a:r>
          </a:p>
          <a:p>
            <a:pPr fontAlgn="t"/>
            <a:r>
              <a:rPr lang="en-US" sz="3500" b="1" dirty="0">
                <a:hlinkClick r:id="rId2"/>
              </a:rPr>
              <a:t>Oxidative Stress, Pro-Inflammatory Cytokines, and Antioxidants Regulate Expression Levels of MicroRNAs in Parkinson's Disease</a:t>
            </a:r>
            <a:endParaRPr lang="en-US" sz="3500" b="1" dirty="0"/>
          </a:p>
          <a:p>
            <a:pPr fontAlgn="t"/>
            <a:r>
              <a:rPr lang="en-US" sz="3000" dirty="0"/>
              <a:t>KN Prasad - Current aging science, 2017 - </a:t>
            </a:r>
            <a:r>
              <a:rPr lang="en-US" sz="3000" dirty="0" err="1"/>
              <a:t>ingentaconnect.com</a:t>
            </a:r>
            <a:endParaRPr lang="en-US" sz="3000" dirty="0"/>
          </a:p>
          <a:p>
            <a:pPr fontAlgn="t"/>
            <a:r>
              <a:rPr lang="en-US" sz="3000" dirty="0"/>
              <a:t>Background: Parkinson's disease (PD) is a slow progressive neurodegenerative disease  associated with abnormal function of extrapyramidal system. Although several biochemical </a:t>
            </a:r>
            <a:br>
              <a:rPr lang="en-US" sz="3000" dirty="0"/>
            </a:br>
            <a:r>
              <a:rPr lang="en-US" sz="3000" dirty="0"/>
              <a:t>and genetic defects are identified, increased oxidative stress and chronic inflammation are one of the earliest events that initiate and promote PD. Oxidative stress also participates in </a:t>
            </a:r>
            <a:br>
              <a:rPr lang="en-US" sz="3000" dirty="0"/>
            </a:br>
            <a:r>
              <a:rPr lang="en-US" sz="3000" dirty="0"/>
              <a:t>impaired nonmotor symptoms. </a:t>
            </a:r>
          </a:p>
          <a:p>
            <a:pPr fontAlgn="t"/>
            <a:r>
              <a:rPr lang="en-US" sz="3000" dirty="0"/>
              <a:t>The levels of microRNAs that are evolutionarily conserved </a:t>
            </a:r>
            <a:br>
              <a:rPr lang="en-US" sz="3000" dirty="0"/>
            </a:br>
            <a:r>
              <a:rPr lang="en-US" sz="3000" dirty="0"/>
              <a:t>single-stranded noncoding RNAs of approximately 22 nucleotide in length may have a role …</a:t>
            </a:r>
          </a:p>
          <a:p>
            <a:endParaRPr lang="en-US" dirty="0"/>
          </a:p>
        </p:txBody>
      </p:sp>
    </p:spTree>
    <p:extLst>
      <p:ext uri="{BB962C8B-B14F-4D97-AF65-F5344CB8AC3E}">
        <p14:creationId xmlns:p14="http://schemas.microsoft.com/office/powerpoint/2010/main" val="2103575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22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210BE-6436-E74E-97C5-025A11AB2851}"/>
              </a:ext>
            </a:extLst>
          </p:cNvPr>
          <p:cNvSpPr>
            <a:spLocks noGrp="1"/>
          </p:cNvSpPr>
          <p:nvPr>
            <p:ph type="title"/>
          </p:nvPr>
        </p:nvSpPr>
        <p:spPr>
          <a:xfrm>
            <a:off x="200025" y="107951"/>
            <a:ext cx="10996613" cy="700124"/>
          </a:xfrm>
        </p:spPr>
        <p:txBody>
          <a:bodyPr/>
          <a:lstStyle/>
          <a:p>
            <a:pPr algn="ctr"/>
            <a:r>
              <a:rPr lang="en-US" b="1" dirty="0">
                <a:solidFill>
                  <a:srgbClr val="002060"/>
                </a:solidFill>
              </a:rPr>
              <a:t>MICROBIOME, GUT/BRAIN</a:t>
            </a:r>
          </a:p>
        </p:txBody>
      </p:sp>
      <p:sp>
        <p:nvSpPr>
          <p:cNvPr id="3" name="Content Placeholder 2">
            <a:extLst>
              <a:ext uri="{FF2B5EF4-FFF2-40B4-BE49-F238E27FC236}">
                <a16:creationId xmlns:a16="http://schemas.microsoft.com/office/drawing/2014/main" id="{55B0BE95-F62B-644E-BE01-6EBBF604BB9C}"/>
              </a:ext>
            </a:extLst>
          </p:cNvPr>
          <p:cNvSpPr>
            <a:spLocks noGrp="1"/>
          </p:cNvSpPr>
          <p:nvPr>
            <p:ph idx="1"/>
          </p:nvPr>
        </p:nvSpPr>
        <p:spPr>
          <a:xfrm>
            <a:off x="0" y="808075"/>
            <a:ext cx="6596743" cy="6049925"/>
          </a:xfrm>
        </p:spPr>
        <p:txBody>
          <a:bodyPr>
            <a:normAutofit/>
          </a:bodyPr>
          <a:lstStyle/>
          <a:p>
            <a:r>
              <a:rPr lang="en-US" dirty="0"/>
              <a:t>GUT MICROBIOTIA AND BRAIN MUST BE IN SYNC FOR PROPER NEURODEVELOPMENT&amp; NEUROLOGICAL FUNCTION</a:t>
            </a:r>
          </a:p>
          <a:p>
            <a:r>
              <a:rPr lang="en-US" dirty="0"/>
              <a:t>MICROBIOTIA: COLLECTION OF MICROORGANISMS LIVING ON THE SURFACE AND INSIDE THE BODY</a:t>
            </a:r>
          </a:p>
          <a:p>
            <a:r>
              <a:rPr lang="en-US" dirty="0"/>
              <a:t>MICROBIOME</a:t>
            </a:r>
          </a:p>
          <a:p>
            <a:r>
              <a:rPr lang="en-US" dirty="0"/>
              <a:t>ENTERIC NERVOUS SYSTEM, 2ND BRAIN</a:t>
            </a:r>
          </a:p>
          <a:p>
            <a:r>
              <a:rPr lang="en-US" dirty="0"/>
              <a:t>NEUROTRANSMITTERS</a:t>
            </a:r>
          </a:p>
          <a:p>
            <a:r>
              <a:rPr lang="en-US" dirty="0"/>
              <a:t>TWO GENOMES, INHERITED, ACQUIRED</a:t>
            </a:r>
          </a:p>
          <a:p>
            <a:endParaRPr lang="en-US" sz="1200" dirty="0"/>
          </a:p>
          <a:p>
            <a:endParaRPr lang="en-US" sz="1200" dirty="0"/>
          </a:p>
          <a:p>
            <a:r>
              <a:rPr lang="en-US" sz="1200" dirty="0"/>
              <a:t>PHOTO CREDIT:  WORLDOFSCIENCEFESTIVAL.COM</a:t>
            </a:r>
          </a:p>
          <a:p>
            <a:pPr marL="0" indent="0">
              <a:buNone/>
            </a:pPr>
            <a:endParaRPr lang="en-US" dirty="0"/>
          </a:p>
        </p:txBody>
      </p:sp>
      <p:pic>
        <p:nvPicPr>
          <p:cNvPr id="2050" name="Picture 2" descr="Image result for MICROBIOME">
            <a:hlinkClick r:id="rId2"/>
            <a:extLst>
              <a:ext uri="{FF2B5EF4-FFF2-40B4-BE49-F238E27FC236}">
                <a16:creationId xmlns:a16="http://schemas.microsoft.com/office/drawing/2014/main" id="{51480843-E52A-6D48-9CC9-20309AC120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6743" y="1071988"/>
            <a:ext cx="5595257" cy="4444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746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DEBBA-0577-D642-9CE2-14D1C62A5979}"/>
              </a:ext>
            </a:extLst>
          </p:cNvPr>
          <p:cNvSpPr>
            <a:spLocks noGrp="1"/>
          </p:cNvSpPr>
          <p:nvPr>
            <p:ph type="title"/>
          </p:nvPr>
        </p:nvSpPr>
        <p:spPr>
          <a:xfrm>
            <a:off x="2594345" y="365126"/>
            <a:ext cx="7612912" cy="613070"/>
          </a:xfrm>
        </p:spPr>
        <p:txBody>
          <a:bodyPr>
            <a:normAutofit fontScale="90000"/>
          </a:bodyPr>
          <a:lstStyle/>
          <a:p>
            <a:pPr algn="ctr"/>
            <a:r>
              <a:rPr lang="en-US" b="1" dirty="0">
                <a:solidFill>
                  <a:srgbClr val="002060"/>
                </a:solidFill>
              </a:rPr>
              <a:t> MIASMS</a:t>
            </a:r>
          </a:p>
        </p:txBody>
      </p:sp>
      <p:sp>
        <p:nvSpPr>
          <p:cNvPr id="3" name="Content Placeholder 2">
            <a:extLst>
              <a:ext uri="{FF2B5EF4-FFF2-40B4-BE49-F238E27FC236}">
                <a16:creationId xmlns:a16="http://schemas.microsoft.com/office/drawing/2014/main" id="{08E248A6-E2DE-0947-900B-DB84B0AA78ED}"/>
              </a:ext>
            </a:extLst>
          </p:cNvPr>
          <p:cNvSpPr>
            <a:spLocks noGrp="1"/>
          </p:cNvSpPr>
          <p:nvPr>
            <p:ph idx="1"/>
          </p:nvPr>
        </p:nvSpPr>
        <p:spPr>
          <a:xfrm>
            <a:off x="353291" y="1169581"/>
            <a:ext cx="4410095" cy="5528932"/>
          </a:xfrm>
        </p:spPr>
        <p:txBody>
          <a:bodyPr>
            <a:normAutofit fontScale="92500" lnSpcReduction="20000"/>
          </a:bodyPr>
          <a:lstStyle/>
          <a:p>
            <a:r>
              <a:rPr lang="en-US" dirty="0">
                <a:solidFill>
                  <a:srgbClr val="002060"/>
                </a:solidFill>
              </a:rPr>
              <a:t> HOMEOPATHY</a:t>
            </a:r>
          </a:p>
          <a:p>
            <a:endParaRPr lang="en-US" dirty="0">
              <a:solidFill>
                <a:srgbClr val="002060"/>
              </a:solidFill>
            </a:endParaRPr>
          </a:p>
          <a:p>
            <a:r>
              <a:rPr lang="en-US" dirty="0">
                <a:solidFill>
                  <a:srgbClr val="002060"/>
                </a:solidFill>
              </a:rPr>
              <a:t>MIASM: FORCE OR FREQUENCY WITHIN </a:t>
            </a:r>
            <a:r>
              <a:rPr lang="en-US">
                <a:solidFill>
                  <a:srgbClr val="002060"/>
                </a:solidFill>
              </a:rPr>
              <a:t>A PERSON </a:t>
            </a:r>
            <a:r>
              <a:rPr lang="en-US" dirty="0">
                <a:solidFill>
                  <a:srgbClr val="002060"/>
                </a:solidFill>
              </a:rPr>
              <a:t>CREATING A PREDISPOSITION TO CERTAIN ILLNESS</a:t>
            </a:r>
          </a:p>
          <a:p>
            <a:endParaRPr lang="en-US" dirty="0">
              <a:solidFill>
                <a:srgbClr val="002060"/>
              </a:solidFill>
            </a:endParaRPr>
          </a:p>
          <a:p>
            <a:r>
              <a:rPr lang="en-US" dirty="0">
                <a:solidFill>
                  <a:srgbClr val="002060"/>
                </a:solidFill>
              </a:rPr>
              <a:t>SYPHILLINUM, SYCOSIS, PSORINUM, HEAVY METALS, CANDIDIASIS</a:t>
            </a:r>
          </a:p>
          <a:p>
            <a:endParaRPr lang="en-US" dirty="0">
              <a:solidFill>
                <a:srgbClr val="002060"/>
              </a:solidFill>
            </a:endParaRPr>
          </a:p>
          <a:p>
            <a:r>
              <a:rPr lang="en-US" dirty="0">
                <a:solidFill>
                  <a:srgbClr val="002060"/>
                </a:solidFill>
              </a:rPr>
              <a:t>GENETICALLY-LINKED DISEASES</a:t>
            </a:r>
          </a:p>
          <a:p>
            <a:endParaRPr lang="en-US" sz="1400" dirty="0">
              <a:solidFill>
                <a:srgbClr val="002060"/>
              </a:solidFill>
            </a:endParaRPr>
          </a:p>
          <a:p>
            <a:r>
              <a:rPr lang="en-US" sz="1400" dirty="0">
                <a:solidFill>
                  <a:srgbClr val="002060"/>
                </a:solidFill>
              </a:rPr>
              <a:t>PHOTO CREDIT:  HPATHY.COM</a:t>
            </a:r>
          </a:p>
          <a:p>
            <a:endParaRPr lang="en-US" dirty="0"/>
          </a:p>
          <a:p>
            <a:endParaRPr lang="en-US" dirty="0"/>
          </a:p>
        </p:txBody>
      </p:sp>
      <p:pic>
        <p:nvPicPr>
          <p:cNvPr id="1028" name="Picture 4" descr="Image result for MIASM">
            <a:hlinkClick r:id="rId2"/>
            <a:extLst>
              <a:ext uri="{FF2B5EF4-FFF2-40B4-BE49-F238E27FC236}">
                <a16:creationId xmlns:a16="http://schemas.microsoft.com/office/drawing/2014/main" id="{69B10670-D2E4-3F49-A7DB-16F7F9005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4504" y="1531088"/>
            <a:ext cx="6392814" cy="4784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016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43000">
              <a:schemeClr val="accent1">
                <a:lumMod val="5000"/>
                <a:lumOff val="95000"/>
              </a:schemeClr>
            </a:gs>
            <a:gs pos="83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AABF5-546B-2F45-9FFA-D6FF81FE5120}"/>
              </a:ext>
            </a:extLst>
          </p:cNvPr>
          <p:cNvSpPr>
            <a:spLocks noGrp="1"/>
          </p:cNvSpPr>
          <p:nvPr>
            <p:ph type="title"/>
          </p:nvPr>
        </p:nvSpPr>
        <p:spPr/>
        <p:txBody>
          <a:bodyPr/>
          <a:lstStyle/>
          <a:p>
            <a:pPr algn="ctr"/>
            <a:r>
              <a:rPr lang="en-US" b="1" dirty="0">
                <a:solidFill>
                  <a:srgbClr val="002060"/>
                </a:solidFill>
              </a:rPr>
              <a:t>HOMEOPATHY AND THE CELL</a:t>
            </a:r>
          </a:p>
        </p:txBody>
      </p:sp>
      <p:sp>
        <p:nvSpPr>
          <p:cNvPr id="3" name="Content Placeholder 2">
            <a:extLst>
              <a:ext uri="{FF2B5EF4-FFF2-40B4-BE49-F238E27FC236}">
                <a16:creationId xmlns:a16="http://schemas.microsoft.com/office/drawing/2014/main" id="{0E2D87F1-7D0A-B84B-AA8B-B12759F2DEDA}"/>
              </a:ext>
            </a:extLst>
          </p:cNvPr>
          <p:cNvSpPr>
            <a:spLocks noGrp="1"/>
          </p:cNvSpPr>
          <p:nvPr>
            <p:ph idx="1"/>
          </p:nvPr>
        </p:nvSpPr>
        <p:spPr>
          <a:xfrm>
            <a:off x="0" y="1378423"/>
            <a:ext cx="5036024" cy="5336275"/>
          </a:xfrm>
        </p:spPr>
        <p:txBody>
          <a:bodyPr>
            <a:normAutofit fontScale="25000" lnSpcReduction="20000"/>
          </a:bodyPr>
          <a:lstStyle/>
          <a:p>
            <a:endParaRPr lang="en-US" sz="6400" dirty="0">
              <a:solidFill>
                <a:srgbClr val="002060"/>
              </a:solidFill>
            </a:endParaRPr>
          </a:p>
          <a:p>
            <a:r>
              <a:rPr lang="en-US" sz="7200" dirty="0">
                <a:solidFill>
                  <a:srgbClr val="002060"/>
                </a:solidFill>
              </a:rPr>
              <a:t>WHAT IS HOMEOPATHY LIKE HEALS LIKE </a:t>
            </a:r>
          </a:p>
          <a:p>
            <a:endParaRPr lang="en-US" sz="7200" dirty="0">
              <a:solidFill>
                <a:srgbClr val="002060"/>
              </a:solidFill>
            </a:endParaRPr>
          </a:p>
          <a:p>
            <a:endParaRPr lang="en-US" sz="7200" dirty="0">
              <a:solidFill>
                <a:srgbClr val="002060"/>
              </a:solidFill>
            </a:endParaRPr>
          </a:p>
          <a:p>
            <a:r>
              <a:rPr lang="en-US" sz="7200" dirty="0">
                <a:solidFill>
                  <a:srgbClr val="002060"/>
                </a:solidFill>
              </a:rPr>
              <a:t>NANOPARTICLES</a:t>
            </a:r>
          </a:p>
          <a:p>
            <a:pPr marL="0" indent="0">
              <a:buNone/>
            </a:pPr>
            <a:r>
              <a:rPr lang="en-US" sz="7200" dirty="0">
                <a:solidFill>
                  <a:srgbClr val="002060"/>
                </a:solidFill>
              </a:rPr>
              <a:t>1 nm = 1e9= Divide by  100,000,000 = 1 M</a:t>
            </a:r>
          </a:p>
          <a:p>
            <a:pPr marL="0" indent="0">
              <a:buNone/>
            </a:pPr>
            <a:endParaRPr lang="en-US" sz="7200" dirty="0">
              <a:solidFill>
                <a:srgbClr val="002060"/>
              </a:solidFill>
            </a:endParaRPr>
          </a:p>
          <a:p>
            <a:pPr marL="0" indent="0">
              <a:buNone/>
            </a:pPr>
            <a:r>
              <a:rPr lang="en-US" sz="7200" dirty="0">
                <a:solidFill>
                  <a:srgbClr val="002060"/>
                </a:solidFill>
              </a:rPr>
              <a:t>Study:  Internalization pathways of nanoparticles and their interaction with a vesicle.  </a:t>
            </a:r>
          </a:p>
          <a:p>
            <a:pPr marL="0" indent="0">
              <a:buNone/>
            </a:pPr>
            <a:r>
              <a:rPr lang="en-US" sz="7200" dirty="0" err="1">
                <a:solidFill>
                  <a:srgbClr val="002060"/>
                </a:solidFill>
              </a:rPr>
              <a:t>Xiaoming</a:t>
            </a:r>
            <a:r>
              <a:rPr lang="en-US" sz="7200" dirty="0">
                <a:solidFill>
                  <a:srgbClr val="002060"/>
                </a:solidFill>
              </a:rPr>
              <a:t> Chen, </a:t>
            </a:r>
            <a:r>
              <a:rPr lang="en-US" sz="7200" dirty="0" err="1">
                <a:solidFill>
                  <a:srgbClr val="002060"/>
                </a:solidFill>
              </a:rPr>
              <a:t>Falin</a:t>
            </a:r>
            <a:r>
              <a:rPr lang="en-US" sz="7200" dirty="0">
                <a:solidFill>
                  <a:srgbClr val="002060"/>
                </a:solidFill>
              </a:rPr>
              <a:t> Tian, </a:t>
            </a:r>
            <a:r>
              <a:rPr lang="en-US" sz="7200" dirty="0" err="1">
                <a:solidFill>
                  <a:srgbClr val="002060"/>
                </a:solidFill>
              </a:rPr>
              <a:t>Xianren</a:t>
            </a:r>
            <a:r>
              <a:rPr lang="en-US" sz="7200" dirty="0">
                <a:solidFill>
                  <a:srgbClr val="002060"/>
                </a:solidFill>
              </a:rPr>
              <a:t> Zhang and </a:t>
            </a:r>
            <a:r>
              <a:rPr lang="en-US" sz="7200" dirty="0" err="1">
                <a:solidFill>
                  <a:srgbClr val="002060"/>
                </a:solidFill>
              </a:rPr>
              <a:t>Wenchuan</a:t>
            </a:r>
            <a:r>
              <a:rPr lang="en-US" sz="7200" dirty="0">
                <a:solidFill>
                  <a:srgbClr val="002060"/>
                </a:solidFill>
              </a:rPr>
              <a:t> Wang</a:t>
            </a:r>
          </a:p>
          <a:p>
            <a:pPr marL="0" indent="0">
              <a:buNone/>
            </a:pPr>
            <a:r>
              <a:rPr lang="en-US" sz="7200" dirty="0"/>
              <a:t>From National Library of Medicine  2006 Mar; 3(1): 13–24. Published online 2006 Feb 5. </a:t>
            </a:r>
            <a:r>
              <a:rPr lang="en-US" sz="7200" dirty="0" err="1"/>
              <a:t>doi</a:t>
            </a:r>
            <a:r>
              <a:rPr lang="en-US" sz="7200" dirty="0"/>
              <a:t>: </a:t>
            </a:r>
            <a:r>
              <a:rPr lang="en-US" sz="7200" u="sng" dirty="0">
                <a:hlinkClick r:id="rId2"/>
              </a:rPr>
              <a:t>10.1093/ecam/nek018</a:t>
            </a:r>
            <a:r>
              <a:rPr lang="en-US" sz="7200" dirty="0"/>
              <a:t>PMCID: PMC1375241 PMID: </a:t>
            </a:r>
            <a:r>
              <a:rPr lang="en-US" sz="7200" u="sng" dirty="0">
                <a:hlinkClick r:id="rId3"/>
              </a:rPr>
              <a:t>16550219</a:t>
            </a:r>
            <a:endParaRPr lang="en-US" sz="7200" dirty="0"/>
          </a:p>
          <a:p>
            <a:pPr marL="0" indent="0">
              <a:buNone/>
            </a:pPr>
            <a:r>
              <a:rPr lang="en-US" sz="7200" i="1" dirty="0"/>
              <a:t>Immunology and Homeopathy. 2. Cells of the Immune System and Inflammation</a:t>
            </a:r>
          </a:p>
          <a:p>
            <a:pPr marL="0" indent="0">
              <a:buNone/>
            </a:pPr>
            <a:endParaRPr lang="en-US" sz="7200" dirty="0">
              <a:solidFill>
                <a:srgbClr val="002060"/>
              </a:solidFill>
            </a:endParaRPr>
          </a:p>
          <a:p>
            <a:endParaRPr lang="en-US" sz="5500" dirty="0">
              <a:solidFill>
                <a:srgbClr val="002060"/>
              </a:solidFill>
            </a:endParaRPr>
          </a:p>
          <a:p>
            <a:endParaRPr lang="en-US" sz="5500" dirty="0">
              <a:solidFill>
                <a:srgbClr val="002060"/>
              </a:solidFill>
            </a:endParaRPr>
          </a:p>
          <a:p>
            <a:pPr marL="0" indent="0">
              <a:buNone/>
            </a:pPr>
            <a:endParaRPr lang="en-US" dirty="0">
              <a:solidFill>
                <a:srgbClr val="002060"/>
              </a:solidFill>
            </a:endParaRPr>
          </a:p>
          <a:p>
            <a:endParaRPr lang="en-US" sz="1400" dirty="0">
              <a:solidFill>
                <a:srgbClr val="002060"/>
              </a:solidFill>
            </a:endParaRPr>
          </a:p>
          <a:p>
            <a:endParaRPr lang="en-US" sz="1400" dirty="0">
              <a:solidFill>
                <a:srgbClr val="002060"/>
              </a:solidFill>
            </a:endParaRPr>
          </a:p>
          <a:p>
            <a:pPr marL="0" indent="0">
              <a:buNone/>
            </a:pPr>
            <a:r>
              <a:rPr lang="en-US" sz="1400" dirty="0">
                <a:solidFill>
                  <a:srgbClr val="002060"/>
                </a:solidFill>
              </a:rPr>
              <a:t>PHOTO CREDIT: MEDIUM.COM</a:t>
            </a:r>
          </a:p>
          <a:p>
            <a:endParaRPr lang="en-US" dirty="0"/>
          </a:p>
        </p:txBody>
      </p:sp>
      <p:pic>
        <p:nvPicPr>
          <p:cNvPr id="4" name="Picture 2" descr="Image result for HOMEOPATHY">
            <a:hlinkClick r:id="rId4"/>
            <a:extLst>
              <a:ext uri="{FF2B5EF4-FFF2-40B4-BE49-F238E27FC236}">
                <a16:creationId xmlns:a16="http://schemas.microsoft.com/office/drawing/2014/main" id="{66C80802-6684-4C46-B6B3-33A440E532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0866" y="1825625"/>
            <a:ext cx="6184446" cy="4635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898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36000">
              <a:schemeClr val="accent1">
                <a:lumMod val="5000"/>
                <a:lumOff val="95000"/>
              </a:schemeClr>
            </a:gs>
            <a:gs pos="84000">
              <a:schemeClr val="accent1">
                <a:lumMod val="45000"/>
                <a:lumOff val="55000"/>
              </a:schemeClr>
            </a:gs>
            <a:gs pos="91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5FD54-0011-F646-995C-57D6449B124E}"/>
              </a:ext>
            </a:extLst>
          </p:cNvPr>
          <p:cNvSpPr>
            <a:spLocks noGrp="1"/>
          </p:cNvSpPr>
          <p:nvPr>
            <p:ph type="title"/>
          </p:nvPr>
        </p:nvSpPr>
        <p:spPr/>
        <p:txBody>
          <a:bodyPr/>
          <a:lstStyle/>
          <a:p>
            <a:r>
              <a:rPr lang="en-US" b="1" dirty="0">
                <a:solidFill>
                  <a:srgbClr val="002060"/>
                </a:solidFill>
              </a:rPr>
              <a:t>DR. POMPA – 5 R’S INTRACELLULAR DETOX</a:t>
            </a:r>
          </a:p>
        </p:txBody>
      </p:sp>
      <p:sp>
        <p:nvSpPr>
          <p:cNvPr id="3" name="Content Placeholder 2">
            <a:extLst>
              <a:ext uri="{FF2B5EF4-FFF2-40B4-BE49-F238E27FC236}">
                <a16:creationId xmlns:a16="http://schemas.microsoft.com/office/drawing/2014/main" id="{6C5CDD31-517C-6D41-B419-82F16D6DF0D6}"/>
              </a:ext>
            </a:extLst>
          </p:cNvPr>
          <p:cNvSpPr>
            <a:spLocks noGrp="1"/>
          </p:cNvSpPr>
          <p:nvPr>
            <p:ph idx="1"/>
          </p:nvPr>
        </p:nvSpPr>
        <p:spPr>
          <a:xfrm>
            <a:off x="838200" y="1825624"/>
            <a:ext cx="3776330" cy="5032375"/>
          </a:xfrm>
        </p:spPr>
        <p:txBody>
          <a:bodyPr/>
          <a:lstStyle/>
          <a:p>
            <a:r>
              <a:rPr lang="en-US" dirty="0">
                <a:solidFill>
                  <a:srgbClr val="002060"/>
                </a:solidFill>
              </a:rPr>
              <a:t>Remove the source</a:t>
            </a:r>
          </a:p>
          <a:p>
            <a:endParaRPr lang="en-US" dirty="0">
              <a:solidFill>
                <a:srgbClr val="002060"/>
              </a:solidFill>
            </a:endParaRPr>
          </a:p>
          <a:p>
            <a:r>
              <a:rPr lang="en-US" dirty="0">
                <a:solidFill>
                  <a:srgbClr val="002060"/>
                </a:solidFill>
              </a:rPr>
              <a:t>Regenerate the cell membrane</a:t>
            </a:r>
          </a:p>
          <a:p>
            <a:endParaRPr lang="en-US" dirty="0">
              <a:solidFill>
                <a:srgbClr val="002060"/>
              </a:solidFill>
            </a:endParaRPr>
          </a:p>
          <a:p>
            <a:r>
              <a:rPr lang="en-US" dirty="0">
                <a:solidFill>
                  <a:srgbClr val="002060"/>
                </a:solidFill>
              </a:rPr>
              <a:t>Restore cellular energy</a:t>
            </a:r>
          </a:p>
          <a:p>
            <a:endParaRPr lang="en-US" dirty="0">
              <a:solidFill>
                <a:srgbClr val="002060"/>
              </a:solidFill>
            </a:endParaRPr>
          </a:p>
          <a:p>
            <a:r>
              <a:rPr lang="en-US" dirty="0">
                <a:solidFill>
                  <a:srgbClr val="002060"/>
                </a:solidFill>
              </a:rPr>
              <a:t>Reduce inflammation</a:t>
            </a:r>
          </a:p>
          <a:p>
            <a:endParaRPr lang="en-US" dirty="0">
              <a:solidFill>
                <a:srgbClr val="002060"/>
              </a:solidFill>
            </a:endParaRPr>
          </a:p>
          <a:p>
            <a:r>
              <a:rPr lang="en-US" dirty="0">
                <a:solidFill>
                  <a:srgbClr val="002060"/>
                </a:solidFill>
              </a:rPr>
              <a:t>Restore methylation</a:t>
            </a:r>
          </a:p>
        </p:txBody>
      </p:sp>
      <p:pic>
        <p:nvPicPr>
          <p:cNvPr id="3074" name="Picture 2" descr="Image result for dr. pompa">
            <a:hlinkClick r:id="rId2"/>
            <a:extLst>
              <a:ext uri="{FF2B5EF4-FFF2-40B4-BE49-F238E27FC236}">
                <a16:creationId xmlns:a16="http://schemas.microsoft.com/office/drawing/2014/main" id="{28D1634B-4183-D540-ACC8-C7A0BB3BC9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1944" y="2062716"/>
            <a:ext cx="3785191" cy="3997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645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D12AA-EBB2-0A42-8B91-AA3BF4E25016}"/>
              </a:ext>
            </a:extLst>
          </p:cNvPr>
          <p:cNvSpPr>
            <a:spLocks noGrp="1"/>
          </p:cNvSpPr>
          <p:nvPr>
            <p:ph type="title"/>
          </p:nvPr>
        </p:nvSpPr>
        <p:spPr>
          <a:xfrm>
            <a:off x="838200" y="365125"/>
            <a:ext cx="10515600" cy="974577"/>
          </a:xfrm>
          <a:gradFill>
            <a:gsLst>
              <a:gs pos="45000">
                <a:schemeClr val="accent1">
                  <a:lumMod val="5000"/>
                  <a:lumOff val="95000"/>
                </a:schemeClr>
              </a:gs>
              <a:gs pos="84000">
                <a:schemeClr val="accent1">
                  <a:lumMod val="45000"/>
                  <a:lumOff val="55000"/>
                </a:schemeClr>
              </a:gs>
              <a:gs pos="91000">
                <a:schemeClr val="accent1">
                  <a:lumMod val="45000"/>
                  <a:lumOff val="55000"/>
                </a:schemeClr>
              </a:gs>
              <a:gs pos="100000">
                <a:schemeClr val="accent1">
                  <a:lumMod val="30000"/>
                  <a:lumOff val="70000"/>
                </a:schemeClr>
              </a:gs>
            </a:gsLst>
            <a:lin ang="5400000" scaled="1"/>
          </a:gradFill>
        </p:spPr>
        <p:txBody>
          <a:bodyPr/>
          <a:lstStyle/>
          <a:p>
            <a:pPr algn="ctr"/>
            <a:r>
              <a:rPr lang="en-US" b="1" dirty="0">
                <a:solidFill>
                  <a:srgbClr val="002060"/>
                </a:solidFill>
              </a:rPr>
              <a:t>PEMF THERAPY</a:t>
            </a:r>
          </a:p>
        </p:txBody>
      </p:sp>
      <p:sp>
        <p:nvSpPr>
          <p:cNvPr id="3" name="Content Placeholder 2">
            <a:extLst>
              <a:ext uri="{FF2B5EF4-FFF2-40B4-BE49-F238E27FC236}">
                <a16:creationId xmlns:a16="http://schemas.microsoft.com/office/drawing/2014/main" id="{31350077-009E-CD46-9293-DC4DD838E01A}"/>
              </a:ext>
            </a:extLst>
          </p:cNvPr>
          <p:cNvSpPr>
            <a:spLocks noGrp="1"/>
          </p:cNvSpPr>
          <p:nvPr>
            <p:ph idx="1"/>
          </p:nvPr>
        </p:nvSpPr>
        <p:spPr>
          <a:xfrm>
            <a:off x="838200" y="1825624"/>
            <a:ext cx="10515600" cy="5032375"/>
          </a:xfrm>
          <a:gradFill>
            <a:gsLst>
              <a:gs pos="46000">
                <a:schemeClr val="accent1">
                  <a:lumMod val="5000"/>
                  <a:lumOff val="95000"/>
                </a:schemeClr>
              </a:gs>
              <a:gs pos="86000">
                <a:schemeClr val="accent1">
                  <a:lumMod val="45000"/>
                  <a:lumOff val="55000"/>
                </a:schemeClr>
              </a:gs>
              <a:gs pos="91000">
                <a:schemeClr val="accent1">
                  <a:lumMod val="45000"/>
                  <a:lumOff val="55000"/>
                </a:schemeClr>
              </a:gs>
              <a:gs pos="100000">
                <a:schemeClr val="accent1">
                  <a:lumMod val="30000"/>
                  <a:lumOff val="70000"/>
                </a:schemeClr>
              </a:gs>
            </a:gsLst>
            <a:lin ang="5400000" scaled="1"/>
          </a:gradFill>
        </p:spPr>
        <p:txBody>
          <a:bodyPr>
            <a:normAutofit/>
          </a:bodyPr>
          <a:lstStyle/>
          <a:p>
            <a:r>
              <a:rPr lang="en-US" dirty="0"/>
              <a:t>The science behind PEMF is a well-studied* methodology that’s been around for over a hundred years.. </a:t>
            </a:r>
            <a:r>
              <a:rPr lang="en-US" b="1" dirty="0"/>
              <a:t>It’s used by our clients to mitigate pain, stimulate immune support, improve performance, and enhance brain function* as well as so much more.</a:t>
            </a:r>
            <a:br>
              <a:rPr lang="en-US" dirty="0"/>
            </a:br>
            <a:br>
              <a:rPr lang="en-US" dirty="0"/>
            </a:br>
            <a:r>
              <a:rPr lang="en-US" dirty="0"/>
              <a:t>According to research from Yale Medical University from as far back as 1932, they discovered that the depletion of electrical energy from the body is the root cause of general dis-ease. PEMF, or a pulsed electromagnetic field, is a donating source of energy that helps the body repair/regenerate/rebuild/get well* naturally, enhancing the functionality of cells.</a:t>
            </a:r>
          </a:p>
          <a:p>
            <a:r>
              <a:rPr lang="en-US" dirty="0"/>
              <a:t>WWW.PULSECENTERS.COM</a:t>
            </a:r>
          </a:p>
        </p:txBody>
      </p:sp>
    </p:spTree>
    <p:extLst>
      <p:ext uri="{BB962C8B-B14F-4D97-AF65-F5344CB8AC3E}">
        <p14:creationId xmlns:p14="http://schemas.microsoft.com/office/powerpoint/2010/main" val="3420002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45000">
              <a:schemeClr val="accent1">
                <a:lumMod val="5000"/>
                <a:lumOff val="95000"/>
              </a:schemeClr>
            </a:gs>
            <a:gs pos="84000">
              <a:schemeClr val="accent1">
                <a:lumMod val="45000"/>
                <a:lumOff val="55000"/>
              </a:schemeClr>
            </a:gs>
            <a:gs pos="91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63761-179D-D649-9D0D-65D29FF8076B}"/>
              </a:ext>
            </a:extLst>
          </p:cNvPr>
          <p:cNvSpPr>
            <a:spLocks noGrp="1"/>
          </p:cNvSpPr>
          <p:nvPr>
            <p:ph type="title"/>
          </p:nvPr>
        </p:nvSpPr>
        <p:spPr/>
        <p:txBody>
          <a:bodyPr/>
          <a:lstStyle/>
          <a:p>
            <a:pPr algn="ctr"/>
            <a:r>
              <a:rPr lang="en-US" b="1" dirty="0">
                <a:solidFill>
                  <a:srgbClr val="002060"/>
                </a:solidFill>
              </a:rPr>
              <a:t>PEMF THERAPY</a:t>
            </a:r>
          </a:p>
        </p:txBody>
      </p:sp>
      <p:sp>
        <p:nvSpPr>
          <p:cNvPr id="3" name="Content Placeholder 2">
            <a:extLst>
              <a:ext uri="{FF2B5EF4-FFF2-40B4-BE49-F238E27FC236}">
                <a16:creationId xmlns:a16="http://schemas.microsoft.com/office/drawing/2014/main" id="{D8A7A484-2EC7-0A40-AF38-E0B0A5A41CFD}"/>
              </a:ext>
            </a:extLst>
          </p:cNvPr>
          <p:cNvSpPr>
            <a:spLocks noGrp="1"/>
          </p:cNvSpPr>
          <p:nvPr>
            <p:ph idx="1"/>
          </p:nvPr>
        </p:nvSpPr>
        <p:spPr>
          <a:xfrm>
            <a:off x="838200" y="1825624"/>
            <a:ext cx="10515600" cy="5032375"/>
          </a:xfrm>
        </p:spPr>
        <p:txBody>
          <a:bodyPr>
            <a:normAutofit/>
          </a:bodyPr>
          <a:lstStyle/>
          <a:p>
            <a:r>
              <a:rPr lang="en-US" dirty="0"/>
              <a:t>Pulsed Electromagnetic Frequencies</a:t>
            </a:r>
          </a:p>
          <a:p>
            <a:r>
              <a:rPr lang="en-US" dirty="0"/>
              <a:t>DR. BEEBE:  </a:t>
            </a:r>
            <a:r>
              <a:rPr lang="en-US" dirty="0" err="1"/>
              <a:t>Pemf’s</a:t>
            </a:r>
            <a:r>
              <a:rPr lang="en-US" dirty="0"/>
              <a:t> Reduce inflammatory cytokine /chemokines increase pro-inflammatory</a:t>
            </a:r>
          </a:p>
          <a:p>
            <a:r>
              <a:rPr lang="en-US" dirty="0"/>
              <a:t>Results a week to two weeks after treatment</a:t>
            </a:r>
          </a:p>
          <a:p>
            <a:r>
              <a:rPr lang="en-US" dirty="0"/>
              <a:t>Enhanced mitochondrial function</a:t>
            </a:r>
          </a:p>
          <a:p>
            <a:r>
              <a:rPr lang="en-US" dirty="0"/>
              <a:t>Increased in binding  membrane affected to bind the fragments to get rid of them</a:t>
            </a:r>
          </a:p>
          <a:p>
            <a:r>
              <a:rPr lang="en-US" dirty="0"/>
              <a:t>Upregulation of T-cells</a:t>
            </a:r>
          </a:p>
          <a:p>
            <a:pPr marL="0" indent="0">
              <a:buNone/>
            </a:pPr>
            <a:r>
              <a:rPr lang="en-US" dirty="0"/>
              <a:t> </a:t>
            </a:r>
          </a:p>
          <a:p>
            <a:endParaRPr lang="en-US" dirty="0"/>
          </a:p>
        </p:txBody>
      </p:sp>
    </p:spTree>
    <p:extLst>
      <p:ext uri="{BB962C8B-B14F-4D97-AF65-F5344CB8AC3E}">
        <p14:creationId xmlns:p14="http://schemas.microsoft.com/office/powerpoint/2010/main" val="543477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A3FE4-1BB7-8F47-B4DD-0A40CD410BD1}"/>
              </a:ext>
            </a:extLst>
          </p:cNvPr>
          <p:cNvSpPr>
            <a:spLocks noGrp="1"/>
          </p:cNvSpPr>
          <p:nvPr>
            <p:ph type="title"/>
          </p:nvPr>
        </p:nvSpPr>
        <p:spPr>
          <a:xfrm>
            <a:off x="0" y="1"/>
            <a:ext cx="12036055" cy="1249557"/>
          </a:xfrm>
          <a:gradFill>
            <a:gsLst>
              <a:gs pos="59000">
                <a:schemeClr val="accent1">
                  <a:lumMod val="5000"/>
                  <a:lumOff val="95000"/>
                </a:schemeClr>
              </a:gs>
              <a:gs pos="84000">
                <a:schemeClr val="accent1">
                  <a:lumMod val="45000"/>
                  <a:lumOff val="55000"/>
                </a:schemeClr>
              </a:gs>
              <a:gs pos="91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ctr"/>
            <a:r>
              <a:rPr lang="en-US" b="1" dirty="0">
                <a:solidFill>
                  <a:srgbClr val="002060"/>
                </a:solidFill>
              </a:rPr>
              <a:t>WE CAN POSITIVELY AFFECT EXPRESSION OF OUR GENES AND AFFECT OUR CELL HEALTH</a:t>
            </a:r>
          </a:p>
        </p:txBody>
      </p:sp>
      <p:sp>
        <p:nvSpPr>
          <p:cNvPr id="3" name="Content Placeholder 2">
            <a:extLst>
              <a:ext uri="{FF2B5EF4-FFF2-40B4-BE49-F238E27FC236}">
                <a16:creationId xmlns:a16="http://schemas.microsoft.com/office/drawing/2014/main" id="{A3C20A60-C236-D243-AFBF-18ACB491FA8D}"/>
              </a:ext>
            </a:extLst>
          </p:cNvPr>
          <p:cNvSpPr>
            <a:spLocks noGrp="1"/>
          </p:cNvSpPr>
          <p:nvPr>
            <p:ph idx="1"/>
          </p:nvPr>
        </p:nvSpPr>
        <p:spPr>
          <a:xfrm>
            <a:off x="1" y="1690688"/>
            <a:ext cx="3572539" cy="5167311"/>
          </a:xfrm>
          <a:gradFill>
            <a:gsLst>
              <a:gs pos="36000">
                <a:schemeClr val="accent1">
                  <a:lumMod val="5000"/>
                  <a:lumOff val="95000"/>
                </a:schemeClr>
              </a:gs>
              <a:gs pos="84000">
                <a:schemeClr val="accent1">
                  <a:lumMod val="45000"/>
                  <a:lumOff val="55000"/>
                </a:schemeClr>
              </a:gs>
              <a:gs pos="91000">
                <a:schemeClr val="accent1">
                  <a:lumMod val="45000"/>
                  <a:lumOff val="55000"/>
                </a:schemeClr>
              </a:gs>
              <a:gs pos="100000">
                <a:schemeClr val="accent1">
                  <a:lumMod val="30000"/>
                  <a:lumOff val="70000"/>
                </a:schemeClr>
              </a:gs>
            </a:gsLst>
            <a:lin ang="5400000" scaled="1"/>
          </a:gradFill>
        </p:spPr>
        <p:txBody>
          <a:bodyPr>
            <a:normAutofit/>
          </a:bodyPr>
          <a:lstStyle/>
          <a:p>
            <a:r>
              <a:rPr lang="en-US" dirty="0">
                <a:solidFill>
                  <a:srgbClr val="002060"/>
                </a:solidFill>
              </a:rPr>
              <a:t>DETOX, DRAINAGE AND SUPPORT</a:t>
            </a:r>
          </a:p>
          <a:p>
            <a:r>
              <a:rPr lang="en-US" dirty="0">
                <a:solidFill>
                  <a:srgbClr val="002060"/>
                </a:solidFill>
              </a:rPr>
              <a:t>STRESS-MEDITATION</a:t>
            </a:r>
          </a:p>
          <a:p>
            <a:r>
              <a:rPr lang="en-US" dirty="0">
                <a:solidFill>
                  <a:srgbClr val="002060"/>
                </a:solidFill>
              </a:rPr>
              <a:t>EMOTIONAL HEALTH</a:t>
            </a:r>
          </a:p>
          <a:p>
            <a:r>
              <a:rPr lang="en-US" dirty="0">
                <a:solidFill>
                  <a:srgbClr val="002060"/>
                </a:solidFill>
              </a:rPr>
              <a:t>SLEEP-CIRCADIAN RHYTHM</a:t>
            </a:r>
          </a:p>
          <a:p>
            <a:r>
              <a:rPr lang="en-US" dirty="0">
                <a:solidFill>
                  <a:srgbClr val="002060"/>
                </a:solidFill>
              </a:rPr>
              <a:t>PEMF THERAPY</a:t>
            </a:r>
          </a:p>
          <a:p>
            <a:r>
              <a:rPr lang="en-US" dirty="0">
                <a:solidFill>
                  <a:srgbClr val="002060"/>
                </a:solidFill>
              </a:rPr>
              <a:t>MICRO DAILY</a:t>
            </a:r>
          </a:p>
          <a:p>
            <a:endParaRPr lang="en-US" dirty="0">
              <a:solidFill>
                <a:srgbClr val="002060"/>
              </a:solidFill>
            </a:endParaRPr>
          </a:p>
          <a:p>
            <a:r>
              <a:rPr lang="en-US" sz="1200" dirty="0">
                <a:solidFill>
                  <a:srgbClr val="002060"/>
                </a:solidFill>
              </a:rPr>
              <a:t>PHOTO CREDITS:BABY: ISRAEL21C.ORG</a:t>
            </a:r>
          </a:p>
          <a:p>
            <a:r>
              <a:rPr lang="en-US" sz="1200" dirty="0">
                <a:solidFill>
                  <a:srgbClr val="002060"/>
                </a:solidFill>
              </a:rPr>
              <a:t>MEDITATION: BULLETPROOF.COM</a:t>
            </a:r>
          </a:p>
        </p:txBody>
      </p:sp>
      <p:pic>
        <p:nvPicPr>
          <p:cNvPr id="4098" name="Picture 2" descr="Image result for MEDITATION">
            <a:hlinkClick r:id="rId2"/>
            <a:extLst>
              <a:ext uri="{FF2B5EF4-FFF2-40B4-BE49-F238E27FC236}">
                <a16:creationId xmlns:a16="http://schemas.microsoft.com/office/drawing/2014/main" id="{B3CC22EB-AFB6-9C4D-A5CF-F7F0F93EDE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6418" y="1472900"/>
            <a:ext cx="3621955" cy="257810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SLEEP">
            <a:hlinkClick r:id="rId4"/>
            <a:extLst>
              <a:ext uri="{FF2B5EF4-FFF2-40B4-BE49-F238E27FC236}">
                <a16:creationId xmlns:a16="http://schemas.microsoft.com/office/drawing/2014/main" id="{96FFF327-D99A-4441-8DC2-CE203C90E8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3614" y="4274343"/>
            <a:ext cx="3621955" cy="238286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PEMF">
            <a:hlinkClick r:id="rId6"/>
            <a:extLst>
              <a:ext uri="{FF2B5EF4-FFF2-40B4-BE49-F238E27FC236}">
                <a16:creationId xmlns:a16="http://schemas.microsoft.com/office/drawing/2014/main" id="{A21EE4CC-384A-1643-9F44-F4618F3774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68987" y="4274343"/>
            <a:ext cx="4316818" cy="23978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07DE326-0994-9841-B271-63576F978ACC}"/>
              </a:ext>
            </a:extLst>
          </p:cNvPr>
          <p:cNvPicPr>
            <a:picLocks noChangeAspect="1"/>
          </p:cNvPicPr>
          <p:nvPr/>
        </p:nvPicPr>
        <p:blipFill>
          <a:blip r:embed="rId8"/>
          <a:stretch>
            <a:fillRect/>
          </a:stretch>
        </p:blipFill>
        <p:spPr>
          <a:xfrm>
            <a:off x="3855870" y="1249558"/>
            <a:ext cx="2975935" cy="2676389"/>
          </a:xfrm>
          <a:prstGeom prst="rect">
            <a:avLst/>
          </a:prstGeom>
        </p:spPr>
      </p:pic>
    </p:spTree>
    <p:extLst>
      <p:ext uri="{BB962C8B-B14F-4D97-AF65-F5344CB8AC3E}">
        <p14:creationId xmlns:p14="http://schemas.microsoft.com/office/powerpoint/2010/main" val="27374904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799</TotalTime>
  <Words>588</Words>
  <Application>Microsoft Macintosh PowerPoint</Application>
  <PresentationFormat>Widescreen</PresentationFormat>
  <Paragraphs>121</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Baskerville Old Face</vt:lpstr>
      <vt:lpstr>Calibri</vt:lpstr>
      <vt:lpstr>Calibri Light</vt:lpstr>
      <vt:lpstr>Roboto</vt:lpstr>
      <vt:lpstr>Office Theme</vt:lpstr>
      <vt:lpstr> OUR GENES &amp; CELLS  HOW TO CONTROL YOUR GENETICS &amp;  KEEP YOUR CELLS HEALTHY </vt:lpstr>
      <vt:lpstr>GENETIC CODE</vt:lpstr>
      <vt:lpstr>Epigenetics</vt:lpstr>
      <vt:lpstr>PowerPoint Presentation</vt:lpstr>
      <vt:lpstr>Methylation Problems</vt:lpstr>
      <vt:lpstr>MTHFR GENE MUTATION</vt:lpstr>
      <vt:lpstr>MICRO RNA (miRNA)</vt:lpstr>
      <vt:lpstr>PowerPoint Presentation</vt:lpstr>
      <vt:lpstr>MICROBIOME, GUT/BRAIN</vt:lpstr>
      <vt:lpstr> MIASMS</vt:lpstr>
      <vt:lpstr>HOMEOPATHY AND THE CELL</vt:lpstr>
      <vt:lpstr>DR. POMPA – 5 R’S INTRACELLULAR DETOX</vt:lpstr>
      <vt:lpstr>PEMF THERAPY</vt:lpstr>
      <vt:lpstr>PEMF THERAPY</vt:lpstr>
      <vt:lpstr>WE CAN POSITIVELY AFFECT EXPRESSION OF OUR GENES AND AFFECT OUR CELL HEALTH</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Michele Millen</cp:lastModifiedBy>
  <cp:revision>38</cp:revision>
  <dcterms:created xsi:type="dcterms:W3CDTF">2019-07-17T00:27:20Z</dcterms:created>
  <dcterms:modified xsi:type="dcterms:W3CDTF">2019-11-01T18:01:23Z</dcterms:modified>
</cp:coreProperties>
</file>