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4" r:id="rId3"/>
    <p:sldId id="259" r:id="rId4"/>
    <p:sldId id="257" r:id="rId5"/>
    <p:sldId id="260" r:id="rId6"/>
    <p:sldId id="286" r:id="rId7"/>
    <p:sldId id="263" r:id="rId8"/>
    <p:sldId id="264" r:id="rId9"/>
    <p:sldId id="265" r:id="rId10"/>
    <p:sldId id="284" r:id="rId11"/>
    <p:sldId id="285" r:id="rId12"/>
    <p:sldId id="258" r:id="rId13"/>
    <p:sldId id="282" r:id="rId14"/>
    <p:sldId id="273" r:id="rId15"/>
    <p:sldId id="278" r:id="rId16"/>
    <p:sldId id="279" r:id="rId17"/>
    <p:sldId id="276" r:id="rId18"/>
    <p:sldId id="283" r:id="rId19"/>
    <p:sldId id="261" r:id="rId20"/>
    <p:sldId id="287" r:id="rId21"/>
    <p:sldId id="267" r:id="rId22"/>
    <p:sldId id="280" r:id="rId23"/>
    <p:sldId id="281" r:id="rId24"/>
    <p:sldId id="275" r:id="rId25"/>
    <p:sldId id="266" r:id="rId26"/>
    <p:sldId id="268" r:id="rId27"/>
    <p:sldId id="270" r:id="rId28"/>
    <p:sldId id="272" r:id="rId29"/>
    <p:sldId id="271" r:id="rId30"/>
    <p:sldId id="289" r:id="rId31"/>
    <p:sldId id="277" r:id="rId32"/>
    <p:sldId id="28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03"/>
  </p:normalViewPr>
  <p:slideViewPr>
    <p:cSldViewPr snapToGrid="0" snapToObjects="1">
      <p:cViewPr varScale="1">
        <p:scale>
          <a:sx n="116" d="100"/>
          <a:sy n="116" d="100"/>
        </p:scale>
        <p:origin x="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2AD48-3912-FB40-8F57-8A9955E431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Treatment Resistant Depression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D09BDF-B688-FF48-A72D-D3CC943A9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										Gregory L. Howard, MD</a:t>
            </a:r>
          </a:p>
          <a:p>
            <a:r>
              <a:rPr lang="en-US" dirty="0"/>
              <a:t>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354646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A84CB-A121-7A4E-B59F-6DFBFA4C5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Patients with the inability to adequately produce neurotransmitters which are responsible for a sense of personal contentment and happiness</a:t>
            </a:r>
          </a:p>
          <a:p>
            <a:r>
              <a:rPr lang="en-US" dirty="0"/>
              <a:t>Patients non-responsive to adequate doses of antidepressants taken for a sufficient duration of time, usually considered 6 weeks</a:t>
            </a:r>
          </a:p>
          <a:p>
            <a:r>
              <a:rPr lang="en-US" dirty="0"/>
              <a:t>1/3 of patients with major depression are non-responsive to antidepressants</a:t>
            </a:r>
          </a:p>
          <a:p>
            <a:r>
              <a:rPr lang="en-US" dirty="0"/>
              <a:t>Practically: patients with a combination of depression, anxiety, fatigue, headaches, chronic pain, and PTSD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979666-0A81-9F41-8DD0-ACD09F4D9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Treatment Resistant Depression</a:t>
            </a:r>
            <a:br>
              <a:rPr lang="en-US" dirty="0"/>
            </a:br>
            <a:r>
              <a:rPr lang="en-US" dirty="0"/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671253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4B051-DC39-C74B-AAAF-CC3B5EA09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Standard of Care Medicine for Treatment Resistant Depression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87489-DA52-A44F-B6DB-F33ED867E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944548"/>
            <a:ext cx="8946541" cy="430385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All patients receive “Medical Clearance” </a:t>
            </a:r>
          </a:p>
          <a:p>
            <a:r>
              <a:rPr lang="en-US" dirty="0"/>
              <a:t>Monoamine Hypothesis - Abnormal Levels of Serotonin, Dopamine, and Norepinephrine</a:t>
            </a:r>
          </a:p>
          <a:p>
            <a:r>
              <a:rPr lang="en-US" dirty="0"/>
              <a:t>Onset of action for an anti-depressant is one month, and efficacy is comparable to placebo</a:t>
            </a:r>
          </a:p>
          <a:p>
            <a:r>
              <a:rPr lang="en-US" dirty="0"/>
              <a:t>Results in intolerable side-effects including anxiety, POTS Syndrome, dry mouth, sexual dysfunction, weight gain, Type II Diabetes, and increased cardiovascular risk factors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862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FABB0-6B11-9141-A7FD-F4D109C53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Unique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9201A-8046-904B-9AA2-45C9B0EF6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30,000 Electroconvulsive Therapy (ECT) Cases</a:t>
            </a:r>
          </a:p>
          <a:p>
            <a:r>
              <a:rPr lang="en-US" dirty="0"/>
              <a:t>One Million Dollars of Blood Tests on 200 Patients with TRD</a:t>
            </a:r>
          </a:p>
          <a:p>
            <a:r>
              <a:rPr lang="en-US" dirty="0"/>
              <a:t>Over 15 years of patient follow-up</a:t>
            </a:r>
          </a:p>
          <a:p>
            <a:r>
              <a:rPr lang="en-US" dirty="0"/>
              <a:t>Conclusion: TRD is a systemic disease with limitless root causes, over 90 percent have undiagnosed or undertreated medical conditions</a:t>
            </a:r>
          </a:p>
          <a:p>
            <a:r>
              <a:rPr lang="en-US" dirty="0"/>
              <a:t>Understanding of why patients with TRD don’t make adequate amounts of neurotransmitters or respond to antidepressants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602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77BAC-C222-5244-A91E-47105428B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Traditional </a:t>
            </a:r>
            <a:br>
              <a:rPr lang="en-US" dirty="0"/>
            </a:br>
            <a:r>
              <a:rPr lang="en-US" dirty="0"/>
              <a:t>Electroconvulsive Therapy (ECT)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8493-B24B-B64E-B08B-36BAC9289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Bilateral or Unilateral</a:t>
            </a:r>
          </a:p>
          <a:p>
            <a:r>
              <a:rPr lang="en-US" dirty="0"/>
              <a:t>Stimulus titrated - 20 to 25 second generalized seizure</a:t>
            </a:r>
          </a:p>
          <a:p>
            <a:r>
              <a:rPr lang="en-US" dirty="0"/>
              <a:t>12 treatments total (given M-W-F)</a:t>
            </a:r>
          </a:p>
          <a:p>
            <a:r>
              <a:rPr lang="en-US" dirty="0"/>
              <a:t>Historically ECT has many side-effects</a:t>
            </a:r>
          </a:p>
          <a:p>
            <a:r>
              <a:rPr lang="en-US" dirty="0"/>
              <a:t>Transient memory Loss</a:t>
            </a:r>
          </a:p>
          <a:p>
            <a:r>
              <a:rPr lang="en-US" dirty="0"/>
              <a:t>Requires Anesthesia</a:t>
            </a:r>
          </a:p>
          <a:p>
            <a:r>
              <a:rPr lang="en-US" dirty="0"/>
              <a:t>Onset of action is typically one week</a:t>
            </a:r>
          </a:p>
          <a:p>
            <a:r>
              <a:rPr lang="en-US" dirty="0"/>
              <a:t>During pregnancy is one of the least harmful treatments to the fetus</a:t>
            </a:r>
          </a:p>
          <a:p>
            <a:r>
              <a:rPr lang="en-US" dirty="0"/>
              <a:t>Unknown Mechanism of Action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694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6E448-0731-E246-AE25-C25BF78D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does ECT Work? </a:t>
            </a:r>
            <a:br>
              <a:rPr lang="en-US" dirty="0"/>
            </a:br>
            <a:r>
              <a:rPr lang="en-US" dirty="0"/>
              <a:t>Numerous Hypotheses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1748E-E6F1-AC4F-8240-E93A4E9EC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Reboot the brain like a computer?</a:t>
            </a:r>
          </a:p>
          <a:p>
            <a:r>
              <a:rPr lang="en-US" dirty="0"/>
              <a:t>Something magical about seizures?                                                      However, patients with epilepsy have normal risk for depression</a:t>
            </a:r>
          </a:p>
          <a:p>
            <a:r>
              <a:rPr lang="en-US" dirty="0"/>
              <a:t>Increase neurotransmitter production?</a:t>
            </a:r>
          </a:p>
          <a:p>
            <a:r>
              <a:rPr lang="en-US" dirty="0"/>
              <a:t>Increase cerebral blood flow?</a:t>
            </a:r>
          </a:p>
          <a:p>
            <a:r>
              <a:rPr lang="en-US" dirty="0"/>
              <a:t>No generalized consensus</a:t>
            </a:r>
          </a:p>
        </p:txBody>
      </p:sp>
    </p:spTree>
    <p:extLst>
      <p:ext uri="{BB962C8B-B14F-4D97-AF65-F5344CB8AC3E}">
        <p14:creationId xmlns:p14="http://schemas.microsoft.com/office/powerpoint/2010/main" val="531784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A1714-CC8F-9143-8023-9A496B7EA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Effects of ECT on Patients in Cardiac Arrest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F3FA6-953A-8C48-9BE3-F88F8A34E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106592"/>
            <a:ext cx="8946541" cy="4141807"/>
          </a:xfrm>
        </p:spPr>
        <p:txBody>
          <a:bodyPr/>
          <a:lstStyle/>
          <a:p>
            <a:r>
              <a:rPr lang="en-US" dirty="0"/>
              <a:t>Decreased Rouleaux Formations</a:t>
            </a:r>
          </a:p>
          <a:p>
            <a:r>
              <a:rPr lang="en-US" dirty="0"/>
              <a:t>Helped Normalize Cerebral Blood Flow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3C902F-2268-D848-9216-070E870A3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85" y="3267294"/>
            <a:ext cx="11088688" cy="229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72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62828-02D7-4A49-882F-3996A238B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Rouleaux Formations  </a:t>
            </a:r>
            <a:br>
              <a:rPr lang="en-US" dirty="0"/>
            </a:br>
            <a:r>
              <a:rPr lang="en-US" dirty="0"/>
              <a:t>Peripheral Blood Smear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3744F5-C029-E048-813E-33CC3A0B1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3259" y="2152890"/>
            <a:ext cx="5627257" cy="4095509"/>
          </a:xfrm>
        </p:spPr>
      </p:pic>
    </p:spTree>
    <p:extLst>
      <p:ext uri="{BB962C8B-B14F-4D97-AF65-F5344CB8AC3E}">
        <p14:creationId xmlns:p14="http://schemas.microsoft.com/office/powerpoint/2010/main" val="3854436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174B7-46E2-4A44-A459-E9246A1DA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Normal</a:t>
            </a:r>
            <a:br>
              <a:rPr lang="en-US" dirty="0"/>
            </a:br>
            <a:r>
              <a:rPr lang="en-US" dirty="0"/>
              <a:t> Peripheral Blood Smear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E6BDA9-6CCD-A14C-80E7-3400645FD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4960" y="2133601"/>
            <a:ext cx="5297731" cy="4156840"/>
          </a:xfrm>
        </p:spPr>
      </p:pic>
    </p:spTree>
    <p:extLst>
      <p:ext uri="{BB962C8B-B14F-4D97-AF65-F5344CB8AC3E}">
        <p14:creationId xmlns:p14="http://schemas.microsoft.com/office/powerpoint/2010/main" val="3467975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2037D-B254-3D4A-8E1F-4316643EC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Inflammatory Hypothesis of</a:t>
            </a:r>
            <a:br>
              <a:rPr lang="en-US" dirty="0"/>
            </a:br>
            <a:r>
              <a:rPr lang="en-US" dirty="0"/>
              <a:t>Treatment Resistant Depression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3B7D4-68B3-2045-AB9A-4883280F4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Inflammation -&gt; Acute Phase Proteins (Fibrinogen, Hs-CRP) </a:t>
            </a:r>
          </a:p>
          <a:p>
            <a:r>
              <a:rPr lang="en-US" dirty="0"/>
              <a:t>Acute Phase Protein -&gt; Bridging Molecules</a:t>
            </a:r>
          </a:p>
          <a:p>
            <a:r>
              <a:rPr lang="en-US" dirty="0"/>
              <a:t>Bridging Molecules -&gt; RBC Rouleaux Formations</a:t>
            </a:r>
          </a:p>
          <a:p>
            <a:r>
              <a:rPr lang="en-US" dirty="0"/>
              <a:t>RBC Rouleaux Formations -&gt; Increased Blood Viscosity</a:t>
            </a:r>
          </a:p>
          <a:p>
            <a:r>
              <a:rPr lang="en-US" dirty="0"/>
              <a:t>Increased Blood Viscosity -&gt; Decreased Cerebral Perfusion</a:t>
            </a:r>
          </a:p>
          <a:p>
            <a:r>
              <a:rPr lang="en-US" dirty="0"/>
              <a:t>Decreased Cerebral Perfusion -&gt; Decreased Neurotransmitters</a:t>
            </a:r>
          </a:p>
          <a:p>
            <a:r>
              <a:rPr lang="en-US" dirty="0"/>
              <a:t>Decreased Neurotransmitter Production -&gt; TRD</a:t>
            </a:r>
          </a:p>
        </p:txBody>
      </p:sp>
    </p:spTree>
    <p:extLst>
      <p:ext uri="{BB962C8B-B14F-4D97-AF65-F5344CB8AC3E}">
        <p14:creationId xmlns:p14="http://schemas.microsoft.com/office/powerpoint/2010/main" val="3866573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82E0A-0BB9-6648-AD2D-38FA572A9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Modified </a:t>
            </a:r>
            <a:br>
              <a:rPr lang="en-US" dirty="0"/>
            </a:br>
            <a:r>
              <a:rPr lang="en-US" dirty="0"/>
              <a:t>Electroconvulsive Therapy (ECT)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A7BD6-2FAD-2640-AE05-DE6AD7880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Ultrabrief</a:t>
            </a:r>
            <a:r>
              <a:rPr lang="en-US" dirty="0"/>
              <a:t> pulse width ECT</a:t>
            </a:r>
          </a:p>
          <a:p>
            <a:r>
              <a:rPr lang="en-US" dirty="0"/>
              <a:t>Modified Anesthesia combined with a magnesium infusion to facilitate normalization of cerebral blood flow</a:t>
            </a:r>
          </a:p>
          <a:p>
            <a:r>
              <a:rPr lang="en-US" dirty="0"/>
              <a:t>Onset of Action – One to two days compared to one week with Standard ECT</a:t>
            </a:r>
          </a:p>
          <a:p>
            <a:r>
              <a:rPr lang="en-US" dirty="0"/>
              <a:t>Normalizes Cerebral Blood Flow</a:t>
            </a:r>
          </a:p>
        </p:txBody>
      </p:sp>
    </p:spTree>
    <p:extLst>
      <p:ext uri="{BB962C8B-B14F-4D97-AF65-F5344CB8AC3E}">
        <p14:creationId xmlns:p14="http://schemas.microsoft.com/office/powerpoint/2010/main" val="1663401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C8134-DE26-704F-8083-ED08A786F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9600"/>
            <a:ext cx="9404723" cy="1243647"/>
          </a:xfrm>
        </p:spPr>
        <p:txBody>
          <a:bodyPr/>
          <a:lstStyle/>
          <a:p>
            <a:pPr algn="ctr"/>
            <a:r>
              <a:rPr lang="en-US" dirty="0"/>
              <a:t>Decreased Life Expectancy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DA570-8B7A-B649-864E-88E463B5B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53248"/>
            <a:ext cx="8946541" cy="439515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Depression – 10 year reduction</a:t>
            </a:r>
          </a:p>
          <a:p>
            <a:r>
              <a:rPr lang="en-US" dirty="0"/>
              <a:t>Schizophrenia – 15 to 20 year reduction</a:t>
            </a:r>
          </a:p>
          <a:p>
            <a:r>
              <a:rPr lang="en-US" dirty="0"/>
              <a:t>Common Comorbid Diseases – Obesity, Type II Diabetes, </a:t>
            </a:r>
          </a:p>
          <a:p>
            <a:pPr marL="0" indent="0">
              <a:buNone/>
            </a:pPr>
            <a:r>
              <a:rPr lang="en-US" dirty="0"/>
              <a:t>     Heart Disease, Stroke, TIA, Cancer, Seizures, Migraines, </a:t>
            </a:r>
          </a:p>
          <a:p>
            <a:pPr marL="0" indent="0">
              <a:buNone/>
            </a:pPr>
            <a:r>
              <a:rPr lang="en-US" dirty="0"/>
              <a:t>     Thyroid Disease, GERD, POTS, Poor Dentition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408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B1096-7E7A-1545-A5DC-2BEFC5ADE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 Heart Disease and TRD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1F695BA-72A8-6740-B48B-4AC9D762F3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798" y="1522396"/>
            <a:ext cx="8947150" cy="1031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DD37F7-8DD1-6345-AAF3-9FA5FC64E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70" y="2832100"/>
            <a:ext cx="10076807" cy="371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29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7D5CA-EB75-9146-BC52-60CE3FD5D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Abnormal Laboratory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98440-AC80-D248-AF87-4D2514970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01478"/>
            <a:ext cx="8946541" cy="4546921"/>
          </a:xfrm>
        </p:spPr>
        <p:txBody>
          <a:bodyPr/>
          <a:lstStyle/>
          <a:p>
            <a:r>
              <a:rPr lang="en-US" dirty="0"/>
              <a:t>Inflammatory: Elevated Hs-CRP, LpPLA2, Fibrinogen, Myeloperoxidase </a:t>
            </a:r>
          </a:p>
          <a:p>
            <a:r>
              <a:rPr lang="en-US" dirty="0"/>
              <a:t>Diabetic: Elevated Glucose, HgA1C, Insulin</a:t>
            </a:r>
          </a:p>
          <a:p>
            <a:r>
              <a:rPr lang="en-US" dirty="0"/>
              <a:t>Liver Function: Elevated SGOT, SGPT, GGT</a:t>
            </a:r>
          </a:p>
          <a:p>
            <a:r>
              <a:rPr lang="en-US" dirty="0"/>
              <a:t>Blood: Elevated WBC, Hemoglobin, Hematocrit</a:t>
            </a:r>
          </a:p>
          <a:p>
            <a:r>
              <a:rPr lang="en-US" dirty="0"/>
              <a:t>Lipids: Elevated TC, LDL, Triglycerides, Low HDL</a:t>
            </a:r>
          </a:p>
          <a:p>
            <a:r>
              <a:rPr lang="en-US" dirty="0"/>
              <a:t>Thyroid: TSH, T3, T4, Reverse T3, Thyroid Antibodies</a:t>
            </a:r>
          </a:p>
          <a:p>
            <a:r>
              <a:rPr lang="en-US" dirty="0"/>
              <a:t>Hormones: Testosterone, Parathyroid, Cortisol</a:t>
            </a:r>
          </a:p>
          <a:p>
            <a:r>
              <a:rPr lang="en-US" dirty="0"/>
              <a:t>Antibodies: H. Pylori IgA, IgG, IgM</a:t>
            </a:r>
          </a:p>
          <a:p>
            <a:r>
              <a:rPr lang="en-US" dirty="0"/>
              <a:t>Genetic: MTHFR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292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8FA63-713A-6744-B10E-6A8E8D01C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Insulin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443F9-220C-CF4C-B3BD-D8B6694A7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 – Zero to Five</a:t>
            </a:r>
          </a:p>
          <a:p>
            <a:r>
              <a:rPr lang="en-US" dirty="0"/>
              <a:t>Type I Diabetes – Zero</a:t>
            </a:r>
          </a:p>
          <a:p>
            <a:r>
              <a:rPr lang="en-US" dirty="0"/>
              <a:t>Type II Diabetes – 20 to 100</a:t>
            </a:r>
          </a:p>
          <a:p>
            <a:r>
              <a:rPr lang="en-US" dirty="0"/>
              <a:t>Some thin patients with bipolar depression have elevated insulin levels without elevated glucose levels </a:t>
            </a:r>
          </a:p>
        </p:txBody>
      </p:sp>
    </p:spTree>
    <p:extLst>
      <p:ext uri="{BB962C8B-B14F-4D97-AF65-F5344CB8AC3E}">
        <p14:creationId xmlns:p14="http://schemas.microsoft.com/office/powerpoint/2010/main" val="2205355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76782-82B3-8E4E-9D48-4E6A75989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Mitochondrial Dysfunction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83C91-2163-4741-8159-0BF3E22AF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Difficult to Measure</a:t>
            </a:r>
          </a:p>
          <a:p>
            <a:r>
              <a:rPr lang="en-US" dirty="0"/>
              <a:t>VO2 Max Exercise Testing</a:t>
            </a:r>
          </a:p>
          <a:p>
            <a:r>
              <a:rPr lang="en-US" dirty="0"/>
              <a:t>Phase Angle - Bioimpedance Analysis</a:t>
            </a:r>
          </a:p>
        </p:txBody>
      </p:sp>
    </p:spTree>
    <p:extLst>
      <p:ext uri="{BB962C8B-B14F-4D97-AF65-F5344CB8AC3E}">
        <p14:creationId xmlns:p14="http://schemas.microsoft.com/office/powerpoint/2010/main" val="2147249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05E06-FC68-2F49-90E6-C20C5AA3E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MTHFR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20540-9F74-CF4D-8EE8-B19844E1D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Abnormal in 98% of patients with TRD</a:t>
            </a:r>
          </a:p>
          <a:p>
            <a:r>
              <a:rPr lang="en-US" dirty="0"/>
              <a:t>Prescription activated </a:t>
            </a:r>
            <a:r>
              <a:rPr lang="en-US" dirty="0" err="1"/>
              <a:t>methylfolate</a:t>
            </a:r>
            <a:r>
              <a:rPr lang="en-US" dirty="0"/>
              <a:t> is FDA approved for TRD</a:t>
            </a:r>
          </a:p>
          <a:p>
            <a:r>
              <a:rPr lang="en-US" dirty="0"/>
              <a:t>At our facility 100 patients were prescribed Activated </a:t>
            </a:r>
            <a:r>
              <a:rPr lang="en-US" dirty="0" err="1"/>
              <a:t>Methylfolate</a:t>
            </a:r>
            <a:r>
              <a:rPr lang="en-US" dirty="0"/>
              <a:t> and depressive symptoms were unchanged</a:t>
            </a:r>
          </a:p>
        </p:txBody>
      </p:sp>
    </p:spTree>
    <p:extLst>
      <p:ext uri="{BB962C8B-B14F-4D97-AF65-F5344CB8AC3E}">
        <p14:creationId xmlns:p14="http://schemas.microsoft.com/office/powerpoint/2010/main" val="1724353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966BA-593A-2A42-9530-145A3B40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810228"/>
            <a:ext cx="9404723" cy="1043020"/>
          </a:xfrm>
        </p:spPr>
        <p:txBody>
          <a:bodyPr/>
          <a:lstStyle/>
          <a:p>
            <a:pPr algn="ctr"/>
            <a:r>
              <a:rPr lang="en-US" dirty="0"/>
              <a:t>Saliva Cortisol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67F9A-D431-FC42-996D-E0159B6A2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DiagnosTechs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72E6D4-FD33-F342-B8B9-80BDEF885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559" y="2745388"/>
            <a:ext cx="7488821" cy="365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54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E8579-334B-B240-8D8F-06A0A36B7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NeuroStar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D2F04-7120-4948-B894-7ADDCF94D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FDA Approved for TRD</a:t>
            </a:r>
          </a:p>
          <a:p>
            <a:r>
              <a:rPr lang="en-US" dirty="0"/>
              <a:t>Pulsed Electromagnetic Field Device</a:t>
            </a:r>
          </a:p>
          <a:p>
            <a:r>
              <a:rPr lang="en-US" dirty="0"/>
              <a:t>Does not Require Anesthesia</a:t>
            </a:r>
          </a:p>
          <a:p>
            <a:r>
              <a:rPr lang="en-US" dirty="0"/>
              <a:t>Unknown Mechanism of Action</a:t>
            </a:r>
          </a:p>
          <a:p>
            <a:r>
              <a:rPr lang="en-US" dirty="0"/>
              <a:t>Normalizes Cerebral Blood Flow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83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9A24C-334E-4B43-A3ED-672B6E5F9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 </a:t>
            </a:r>
            <a:br>
              <a:rPr lang="en-US" dirty="0"/>
            </a:br>
            <a:r>
              <a:rPr lang="en-US" dirty="0"/>
              <a:t>PEMF Devices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ED1D0-8D4C-BC4D-A79E-718C8EBA1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Uses – Acute and chronic pain, prostate hypertrophy, wound healing, increase athletic performance, stroke rehabilitation</a:t>
            </a:r>
          </a:p>
          <a:p>
            <a:r>
              <a:rPr lang="en-US" dirty="0"/>
              <a:t>Manufactures – </a:t>
            </a:r>
            <a:r>
              <a:rPr lang="en-US" dirty="0" err="1"/>
              <a:t>Bemer</a:t>
            </a:r>
            <a:r>
              <a:rPr lang="en-US" dirty="0"/>
              <a:t>, </a:t>
            </a:r>
            <a:r>
              <a:rPr lang="en-US" dirty="0" err="1"/>
              <a:t>Curatron</a:t>
            </a:r>
            <a:r>
              <a:rPr lang="en-US" dirty="0"/>
              <a:t>, Micro-</a:t>
            </a:r>
            <a:r>
              <a:rPr lang="en-US" dirty="0" err="1"/>
              <a:t>Pulse.com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82C9AC-6E29-4E46-87A3-01DE4CA1C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739" y="3429000"/>
            <a:ext cx="3333509" cy="237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37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9856B-3072-2440-A7EA-BF7A15781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NMDA Receptor Antagonists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CAD19-D764-6E4B-95C7-9230E5F11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Ketamine – Injection only</a:t>
            </a:r>
          </a:p>
          <a:p>
            <a:r>
              <a:rPr lang="en-US" dirty="0" err="1"/>
              <a:t>Esketamine</a:t>
            </a:r>
            <a:r>
              <a:rPr lang="en-US" dirty="0"/>
              <a:t> – Inhaled Ketamine</a:t>
            </a:r>
          </a:p>
          <a:p>
            <a:r>
              <a:rPr lang="en-US" dirty="0" err="1"/>
              <a:t>Nuedexta</a:t>
            </a:r>
            <a:r>
              <a:rPr lang="en-US" dirty="0"/>
              <a:t> – Dextromethorphan/Quinidine</a:t>
            </a:r>
          </a:p>
          <a:p>
            <a:r>
              <a:rPr lang="en-US" dirty="0"/>
              <a:t>Zinc</a:t>
            </a:r>
          </a:p>
          <a:p>
            <a:r>
              <a:rPr lang="en-US" dirty="0"/>
              <a:t>Magnesium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805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72A92-3842-164A-9864-B826E4B62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Magnesium Infusions Treat </a:t>
            </a:r>
            <a:br>
              <a:rPr lang="en-US" dirty="0"/>
            </a:br>
            <a:r>
              <a:rPr lang="en-US" dirty="0"/>
              <a:t>TRD and Chronic Pain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031FC2-464E-F345-8E54-CCABA3B3A1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6122" y="3782529"/>
            <a:ext cx="7124700" cy="13589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37C3AE-3901-1840-9B8E-5FB0B0FDE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6122" y="2106591"/>
            <a:ext cx="7124700" cy="158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599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A6ADB-613D-BA42-A44F-B269E38CA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Estimate Intracellular </a:t>
            </a:r>
            <a:br>
              <a:rPr lang="en-US" dirty="0"/>
            </a:br>
            <a:r>
              <a:rPr lang="en-US" dirty="0"/>
              <a:t>Magnesium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22FBA-6CCB-4B48-9DBA-8A5D29661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1% of total body Magnesium found in blood</a:t>
            </a:r>
          </a:p>
          <a:p>
            <a:r>
              <a:rPr lang="en-US" dirty="0"/>
              <a:t>Blood Testing - poor indicator of tissue magnesium</a:t>
            </a:r>
          </a:p>
          <a:p>
            <a:r>
              <a:rPr lang="en-US" dirty="0"/>
              <a:t>EXA Test – Good research using Buccal Cells </a:t>
            </a:r>
          </a:p>
          <a:p>
            <a:r>
              <a:rPr lang="en-US" dirty="0"/>
              <a:t>Hair Tissue Mineral Analysis – Controversial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719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23674-D17A-684D-B73A-BFED5D78C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Diseases Associated with</a:t>
            </a:r>
            <a:br>
              <a:rPr lang="en-US" dirty="0"/>
            </a:br>
            <a:r>
              <a:rPr lang="en-US" dirty="0"/>
              <a:t> Increase Blood Viscosity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A0543-7B28-ED4C-A28A-0CE3E1A62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Treatment Resistant Depression</a:t>
            </a:r>
          </a:p>
          <a:p>
            <a:r>
              <a:rPr lang="en-US" dirty="0"/>
              <a:t>Chronic Pain</a:t>
            </a:r>
          </a:p>
          <a:p>
            <a:r>
              <a:rPr lang="en-US" dirty="0"/>
              <a:t>Autism</a:t>
            </a:r>
          </a:p>
          <a:p>
            <a:r>
              <a:rPr lang="en-US" dirty="0"/>
              <a:t>Migraines</a:t>
            </a:r>
          </a:p>
          <a:p>
            <a:r>
              <a:rPr lang="en-US" dirty="0"/>
              <a:t>Cardiovascular Disease</a:t>
            </a:r>
          </a:p>
          <a:p>
            <a:r>
              <a:rPr lang="en-US" dirty="0"/>
              <a:t>Stroke</a:t>
            </a:r>
          </a:p>
          <a:p>
            <a:r>
              <a:rPr lang="en-US" dirty="0"/>
              <a:t>Migraines</a:t>
            </a:r>
          </a:p>
          <a:p>
            <a:r>
              <a:rPr lang="en-US" dirty="0"/>
              <a:t>Deep Venous Thrombosis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382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ED258-8C93-3B40-AF06-B310D049F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Causes of Increased </a:t>
            </a:r>
            <a:br>
              <a:rPr lang="en-US" dirty="0"/>
            </a:br>
            <a:r>
              <a:rPr lang="en-US" dirty="0"/>
              <a:t>Blood Viscosity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CD813-DF2D-BA42-82D5-3683CD341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known cardiac risk factors</a:t>
            </a:r>
          </a:p>
          <a:p>
            <a:r>
              <a:rPr lang="en-US" dirty="0"/>
              <a:t>Inflammation - Fibrinogen</a:t>
            </a:r>
          </a:p>
          <a:p>
            <a:r>
              <a:rPr lang="en-US" dirty="0"/>
              <a:t>Infection</a:t>
            </a:r>
          </a:p>
          <a:p>
            <a:r>
              <a:rPr lang="en-US" dirty="0"/>
              <a:t>Obesity – Diabetes – Sleep Apnea – Polycythemia</a:t>
            </a:r>
          </a:p>
          <a:p>
            <a:r>
              <a:rPr lang="en-US" dirty="0"/>
              <a:t>Cancer</a:t>
            </a:r>
          </a:p>
          <a:p>
            <a:r>
              <a:rPr lang="en-US" dirty="0"/>
              <a:t>Lectins – Leaky Gut</a:t>
            </a:r>
          </a:p>
          <a:p>
            <a:r>
              <a:rPr lang="en-US" dirty="0"/>
              <a:t>NSAIDs</a:t>
            </a:r>
          </a:p>
          <a:p>
            <a:r>
              <a:rPr lang="en-US" dirty="0"/>
              <a:t>Heavy Metals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6041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FD15D-8FF2-044F-BFDD-8A0EC307A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Measure Blood Viscosity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A3A56-E2DA-494F-85A7-E77EAF3CA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routine tests available</a:t>
            </a:r>
          </a:p>
          <a:p>
            <a:r>
              <a:rPr lang="en-US" dirty="0" err="1"/>
              <a:t>iHeart</a:t>
            </a:r>
            <a:r>
              <a:rPr lang="en-US" dirty="0"/>
              <a:t> Device?</a:t>
            </a:r>
          </a:p>
          <a:p>
            <a:r>
              <a:rPr lang="en-US" dirty="0"/>
              <a:t>Viscometer by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err="1"/>
              <a:t>RheoSense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23FA1B-4B46-E24A-B58E-09BF68765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589" y="1879599"/>
            <a:ext cx="67183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12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7D5A8-E280-8C47-8038-6F1CED5AC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Normalize Blood Viscosity</a:t>
            </a:r>
            <a:br>
              <a:rPr lang="en-US" dirty="0"/>
            </a:br>
            <a:r>
              <a:rPr lang="en-US" dirty="0"/>
              <a:t>Without Increased Bleeding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2574C-28B3-184A-AB34-4DE8A1B43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Donate Blood – Improves deformability of RBCs</a:t>
            </a:r>
          </a:p>
          <a:p>
            <a:r>
              <a:rPr lang="en-US" dirty="0"/>
              <a:t>Fasting – Decreases macromolecular bridging </a:t>
            </a:r>
          </a:p>
          <a:p>
            <a:r>
              <a:rPr lang="en-US" dirty="0"/>
              <a:t>Hydration</a:t>
            </a:r>
          </a:p>
          <a:p>
            <a:r>
              <a:rPr lang="en-US" dirty="0"/>
              <a:t>PEMF Devices</a:t>
            </a:r>
          </a:p>
          <a:p>
            <a:r>
              <a:rPr lang="en-US" dirty="0"/>
              <a:t>Micro-current Devices</a:t>
            </a:r>
          </a:p>
          <a:p>
            <a:r>
              <a:rPr lang="en-US" dirty="0"/>
              <a:t>Electron Donors – Anions, Antioxidants (Vitamin Complete from SE)</a:t>
            </a:r>
          </a:p>
          <a:p>
            <a:r>
              <a:rPr lang="en-US" dirty="0"/>
              <a:t>Citrate – Sodium, Potassium, or Magnesium </a:t>
            </a:r>
          </a:p>
          <a:p>
            <a:r>
              <a:rPr lang="en-US" dirty="0"/>
              <a:t>Digestive Enzymes – </a:t>
            </a:r>
            <a:r>
              <a:rPr lang="en-US" dirty="0" err="1"/>
              <a:t>Wobenzym</a:t>
            </a:r>
            <a:endParaRPr lang="en-US" dirty="0"/>
          </a:p>
          <a:p>
            <a:r>
              <a:rPr lang="en-US" dirty="0"/>
              <a:t>Near Infrared Light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702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DDC37-1751-EB40-B183-AF26471A9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Platelet Inhibition </a:t>
            </a:r>
            <a:br>
              <a:rPr lang="en-US" dirty="0"/>
            </a:br>
            <a:r>
              <a:rPr lang="en-US" dirty="0"/>
              <a:t>Minimal Effect on Blood Viscosity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6AE646-883F-0F45-9C42-E4139AEA1F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7566" y="2667383"/>
            <a:ext cx="8947150" cy="1523234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F3531A-8037-6342-9B9A-6F4AE9ED1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66" y="4283183"/>
            <a:ext cx="894715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295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7C4D8-D43F-ED48-A90E-EC8620358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1400531"/>
          </a:xfrm>
        </p:spPr>
        <p:txBody>
          <a:bodyPr/>
          <a:lstStyle/>
          <a:p>
            <a:pPr algn="ctr"/>
            <a:r>
              <a:rPr lang="en-US" dirty="0"/>
              <a:t>Blood Donation </a:t>
            </a:r>
            <a:br>
              <a:rPr lang="en-US" dirty="0"/>
            </a:br>
            <a:r>
              <a:rPr lang="en-US" dirty="0"/>
              <a:t>Reduces Risk of Heart Attack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8F6D77-BAF0-9941-A6ED-1E827CFA79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8572" y="3590670"/>
            <a:ext cx="8947150" cy="107619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FBE7A1-68F0-8D49-9D10-51AF1B7104D4}"/>
              </a:ext>
            </a:extLst>
          </p:cNvPr>
          <p:cNvSpPr txBox="1"/>
          <p:nvPr/>
        </p:nvSpPr>
        <p:spPr>
          <a:xfrm>
            <a:off x="1018572" y="1853248"/>
            <a:ext cx="87273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/>
              <a:t>Ongoing study of middle-aged men in Finland – Results over 9 year period</a:t>
            </a:r>
          </a:p>
          <a:p>
            <a:endParaRPr lang="en-US" dirty="0"/>
          </a:p>
          <a:p>
            <a:r>
              <a:rPr lang="en-US" dirty="0"/>
              <a:t>1 of 153 had MI (0.7%) – MI within 24 months of Blood Donation</a:t>
            </a:r>
          </a:p>
          <a:p>
            <a:r>
              <a:rPr lang="en-US" dirty="0"/>
              <a:t>316 of 2529 had MI in control group (12.5%)</a:t>
            </a:r>
          </a:p>
        </p:txBody>
      </p:sp>
    </p:spTree>
    <p:extLst>
      <p:ext uri="{BB962C8B-B14F-4D97-AF65-F5344CB8AC3E}">
        <p14:creationId xmlns:p14="http://schemas.microsoft.com/office/powerpoint/2010/main" val="40118064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5B344-F87D-8241-8401-652C95AFB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</a:t>
            </a:r>
            <a:br>
              <a:rPr lang="en-US" dirty="0"/>
            </a:br>
            <a:r>
              <a:rPr lang="en-US" dirty="0"/>
              <a:t>Micro-current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808A8-13B2-1440-A0DA-4C94E2F3C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than TENS unit</a:t>
            </a:r>
          </a:p>
          <a:p>
            <a:r>
              <a:rPr lang="en-US" dirty="0"/>
              <a:t>Many devices available from different manufacturers </a:t>
            </a:r>
          </a:p>
          <a:p>
            <a:r>
              <a:rPr lang="en-US" dirty="0" err="1"/>
              <a:t>InterX</a:t>
            </a:r>
            <a:r>
              <a:rPr lang="en-US" dirty="0"/>
              <a:t> Device – Programmable with constantly changing frequency and intensity based on electrodermal impedance</a:t>
            </a:r>
          </a:p>
        </p:txBody>
      </p:sp>
    </p:spTree>
    <p:extLst>
      <p:ext uri="{BB962C8B-B14F-4D97-AF65-F5344CB8AC3E}">
        <p14:creationId xmlns:p14="http://schemas.microsoft.com/office/powerpoint/2010/main" val="12568458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7A116-3A56-3945-8458-600AEABD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Bergamot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5CEDD-9473-6848-9DEE-CC5DA1B11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4628"/>
            <a:ext cx="8946541" cy="4523771"/>
          </a:xfrm>
        </p:spPr>
        <p:txBody>
          <a:bodyPr/>
          <a:lstStyle/>
          <a:p>
            <a:r>
              <a:rPr lang="en-US" dirty="0"/>
              <a:t>Bergamot 500mg twice daily improves glucose and cholesterol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FDE10E-5C39-754F-B0F8-106581B7C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45" y="2543072"/>
            <a:ext cx="10642600" cy="349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292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2D123-8733-A74B-AA82-4D76D7C0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FCC07-DDAA-8C49-B450-E0F0A1898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47778"/>
            <a:ext cx="8946541" cy="4500622"/>
          </a:xfrm>
        </p:spPr>
        <p:txBody>
          <a:bodyPr/>
          <a:lstStyle/>
          <a:p>
            <a:r>
              <a:rPr lang="en-US" dirty="0"/>
              <a:t>Treatment resistant depression is a growing epidemic affecting the lives of millions of Americans</a:t>
            </a:r>
          </a:p>
          <a:p>
            <a:r>
              <a:rPr lang="en-US" dirty="0"/>
              <a:t> Procedures such as ECT and </a:t>
            </a:r>
            <a:r>
              <a:rPr lang="en-US" dirty="0" err="1"/>
              <a:t>Neurostar</a:t>
            </a:r>
            <a:r>
              <a:rPr lang="en-US" dirty="0"/>
              <a:t> are therapeutic applications of micro-current and pulsed electromagnetic fields</a:t>
            </a:r>
          </a:p>
          <a:p>
            <a:r>
              <a:rPr lang="en-US" dirty="0"/>
              <a:t>Both micro-current and pulsed electromagnetic fields are known to decrease blood viscosity</a:t>
            </a:r>
          </a:p>
          <a:p>
            <a:r>
              <a:rPr lang="en-US" dirty="0"/>
              <a:t>Normalization of blood viscosity is fundamental to tissue perfusion and oxygenation</a:t>
            </a:r>
          </a:p>
          <a:p>
            <a:r>
              <a:rPr lang="en-US" dirty="0"/>
              <a:t> TRD and many chronic healthcare conditions respond positively to simple hydration, fasting, and blood donation which help normalize blood viscosity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0308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30520</TotalTime>
  <Words>990</Words>
  <Application>Microsoft Macintosh PowerPoint</Application>
  <PresentationFormat>Widescreen</PresentationFormat>
  <Paragraphs>163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Century Gothic</vt:lpstr>
      <vt:lpstr>Wingdings 3</vt:lpstr>
      <vt:lpstr>Ion</vt:lpstr>
      <vt:lpstr>    Treatment Resistant Depression </vt:lpstr>
      <vt:lpstr>Treatment Resistant Depression Definitions</vt:lpstr>
      <vt:lpstr>Standard of Care Medicine for Treatment Resistant Depression</vt:lpstr>
      <vt:lpstr>Unique Perspective</vt:lpstr>
      <vt:lpstr>Traditional  Electroconvulsive Therapy (ECT)</vt:lpstr>
      <vt:lpstr>How does ECT Work?  Numerous Hypotheses</vt:lpstr>
      <vt:lpstr>Effects of ECT on Patients in Cardiac Arrest</vt:lpstr>
      <vt:lpstr>Rouleaux Formations   Peripheral Blood Smear</vt:lpstr>
      <vt:lpstr>Normal  Peripheral Blood Smear</vt:lpstr>
      <vt:lpstr>Inflammatory Hypothesis of Treatment Resistant Depression</vt:lpstr>
      <vt:lpstr>Modified  Electroconvulsive Therapy (ECT)</vt:lpstr>
      <vt:lpstr>Decreased Life Expectancy</vt:lpstr>
      <vt:lpstr>  Heart Disease and TRD</vt:lpstr>
      <vt:lpstr>Abnormal Laboratory Tests</vt:lpstr>
      <vt:lpstr>Insulin Levels</vt:lpstr>
      <vt:lpstr>Mitochondrial Dysfunction </vt:lpstr>
      <vt:lpstr>MTHFR Testing</vt:lpstr>
      <vt:lpstr>Saliva Cortisol Test</vt:lpstr>
      <vt:lpstr>NeuroStar </vt:lpstr>
      <vt:lpstr>Personal  PEMF Devices </vt:lpstr>
      <vt:lpstr>NMDA Receptor Antagonists</vt:lpstr>
      <vt:lpstr>Magnesium Infusions Treat  TRD and Chronic Pain</vt:lpstr>
      <vt:lpstr>Estimate Intracellular  Magnesium Levels</vt:lpstr>
      <vt:lpstr>Diseases Associated with  Increase Blood Viscosity</vt:lpstr>
      <vt:lpstr>Causes of Increased  Blood Viscosity</vt:lpstr>
      <vt:lpstr>Measure Blood Viscosity</vt:lpstr>
      <vt:lpstr>Normalize Blood Viscosity Without Increased Bleeding</vt:lpstr>
      <vt:lpstr>Platelet Inhibition  Minimal Effect on Blood Viscosity </vt:lpstr>
      <vt:lpstr>Blood Donation  Reduces Risk of Heart Attack</vt:lpstr>
      <vt:lpstr>Personal Micro-current Devices</vt:lpstr>
      <vt:lpstr>Bergamot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Treatment Resistant Depresion </dc:title>
  <dc:creator>Greg Howard</dc:creator>
  <cp:lastModifiedBy>Greg Howard</cp:lastModifiedBy>
  <cp:revision>68</cp:revision>
  <dcterms:created xsi:type="dcterms:W3CDTF">2019-10-07T13:21:11Z</dcterms:created>
  <dcterms:modified xsi:type="dcterms:W3CDTF">2019-10-28T18:35:20Z</dcterms:modified>
</cp:coreProperties>
</file>